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61" r:id="rId4"/>
    <p:sldId id="273" r:id="rId5"/>
    <p:sldId id="274" r:id="rId6"/>
    <p:sldId id="268" r:id="rId7"/>
    <p:sldId id="264" r:id="rId8"/>
    <p:sldId id="263" r:id="rId9"/>
    <p:sldId id="267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0945-D54C-44DE-ACC7-5E2E9E7A47E1}" type="datetimeFigureOut">
              <a:rPr lang="zh-CN" altLang="en-US" smtClean="0"/>
              <a:pPr/>
              <a:t>2022/11/19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2E1-8AC7-4E64-8EC8-79502D2C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64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0945-D54C-44DE-ACC7-5E2E9E7A47E1}" type="datetimeFigureOut">
              <a:rPr lang="zh-CN" altLang="en-US" smtClean="0"/>
              <a:pPr/>
              <a:t>2022/11/19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2E1-8AC7-4E64-8EC8-79502D2C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53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0945-D54C-44DE-ACC7-5E2E9E7A47E1}" type="datetimeFigureOut">
              <a:rPr lang="zh-CN" altLang="en-US" smtClean="0"/>
              <a:pPr/>
              <a:t>2022/11/19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2E1-8AC7-4E64-8EC8-79502D2C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01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0945-D54C-44DE-ACC7-5E2E9E7A47E1}" type="datetimeFigureOut">
              <a:rPr lang="zh-CN" altLang="en-US" smtClean="0"/>
              <a:pPr/>
              <a:t>2022/11/19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2E1-8AC7-4E64-8EC8-79502D2C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0945-D54C-44DE-ACC7-5E2E9E7A47E1}" type="datetimeFigureOut">
              <a:rPr lang="zh-CN" altLang="en-US" smtClean="0"/>
              <a:pPr/>
              <a:t>2022/11/19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2E1-8AC7-4E64-8EC8-79502D2C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5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0945-D54C-44DE-ACC7-5E2E9E7A47E1}" type="datetimeFigureOut">
              <a:rPr lang="zh-CN" altLang="en-US" smtClean="0"/>
              <a:pPr/>
              <a:t>2022/11/19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2E1-8AC7-4E64-8EC8-79502D2C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2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0945-D54C-44DE-ACC7-5E2E9E7A47E1}" type="datetimeFigureOut">
              <a:rPr lang="zh-CN" altLang="en-US" smtClean="0"/>
              <a:pPr/>
              <a:t>2022/11/19 Saturday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2E1-8AC7-4E64-8EC8-79502D2C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03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0945-D54C-44DE-ACC7-5E2E9E7A47E1}" type="datetimeFigureOut">
              <a:rPr lang="zh-CN" altLang="en-US" smtClean="0"/>
              <a:pPr/>
              <a:t>2022/11/19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2E1-8AC7-4E64-8EC8-79502D2C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42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0945-D54C-44DE-ACC7-5E2E9E7A47E1}" type="datetimeFigureOut">
              <a:rPr lang="zh-CN" altLang="en-US" smtClean="0"/>
              <a:pPr/>
              <a:t>2022/11/19 Saturday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2E1-8AC7-4E64-8EC8-79502D2C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9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0945-D54C-44DE-ACC7-5E2E9E7A47E1}" type="datetimeFigureOut">
              <a:rPr lang="zh-CN" altLang="en-US" smtClean="0"/>
              <a:pPr/>
              <a:t>2022/11/19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2E1-8AC7-4E64-8EC8-79502D2C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63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0945-D54C-44DE-ACC7-5E2E9E7A47E1}" type="datetimeFigureOut">
              <a:rPr lang="zh-CN" altLang="en-US" smtClean="0"/>
              <a:pPr/>
              <a:t>2022/11/19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922E1-8AC7-4E64-8EC8-79502D2C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38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F0945-D54C-44DE-ACC7-5E2E9E7A47E1}" type="datetimeFigureOut">
              <a:rPr lang="zh-CN" altLang="en-US" smtClean="0"/>
              <a:pPr/>
              <a:t>2022/11/19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922E1-8AC7-4E64-8EC8-79502D2CF40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55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6922"/>
            <a:ext cx="12407705" cy="6857999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" y="1"/>
            <a:ext cx="11353801" cy="1420836"/>
          </a:xfrm>
        </p:spPr>
        <p:txBody>
          <a:bodyPr/>
          <a:lstStyle/>
          <a:p>
            <a:r>
              <a:rPr lang="zh-CN" altLang="en-US" b="1">
                <a:solidFill>
                  <a:srgbClr val="2E75B6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说名句，融诗思</a:t>
            </a:r>
            <a:endParaRPr lang="zh-CN" altLang="en-US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2616591" y="1690689"/>
            <a:ext cx="9791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36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说一说古诗中描写景物的诗</a:t>
            </a:r>
            <a:r>
              <a:rPr lang="zh-CN" altLang="en-US" sz="36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句</a:t>
            </a:r>
            <a:r>
              <a:rPr lang="zh-CN" altLang="en-US" sz="36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br>
              <a:rPr lang="zh-CN" altLang="en-US" sz="36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kumimoji="0" lang="zh-CN" altLang="en-US" sz="3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312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750842" cy="6857999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0842" y="365125"/>
            <a:ext cx="5441157" cy="4811786"/>
          </a:xfrm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</a:pPr>
            <a:r>
              <a:rPr lang="en-US" altLang="zh-CN" sz="3600" b="1" smtClean="0">
                <a:solidFill>
                  <a:srgbClr val="002060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  <a:t/>
            </a:r>
            <a:br>
              <a:rPr lang="en-US" altLang="zh-CN" sz="3600" b="1" smtClean="0">
                <a:solidFill>
                  <a:srgbClr val="002060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</a:br>
            <a:r>
              <a:rPr lang="zh-CN" altLang="en-US" sz="3600" b="1">
                <a:solidFill>
                  <a:srgbClr val="002060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  <a:t>登</a:t>
            </a:r>
            <a:r>
              <a:rPr lang="zh-CN" altLang="en-US" sz="3600" b="1" smtClean="0">
                <a:solidFill>
                  <a:srgbClr val="002060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  <a:t>高览胜</a:t>
            </a:r>
            <a:r>
              <a:rPr lang="zh-CN" altLang="en-US" sz="3600" b="1">
                <a:solidFill>
                  <a:srgbClr val="002060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  <a:t>情难已</a:t>
            </a:r>
            <a:br>
              <a:rPr lang="zh-CN" altLang="en-US" sz="3600" b="1">
                <a:solidFill>
                  <a:srgbClr val="002060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</a:br>
            <a:r>
              <a:rPr lang="en-US" altLang="zh-CN" sz="3600" b="1" smtClean="0">
                <a:solidFill>
                  <a:srgbClr val="002060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  <a:t/>
            </a:r>
            <a:br>
              <a:rPr lang="en-US" altLang="zh-CN" sz="3600" b="1" smtClean="0">
                <a:solidFill>
                  <a:srgbClr val="002060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</a:br>
            <a:r>
              <a:rPr lang="en-US" altLang="zh-CN" sz="3600" b="1" smtClean="0">
                <a:solidFill>
                  <a:srgbClr val="002060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  <a:t>——</a:t>
            </a:r>
            <a:r>
              <a:rPr lang="zh-CN" altLang="en-US" sz="3600" b="1">
                <a:solidFill>
                  <a:srgbClr val="002060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  <a:t>八上</a:t>
            </a:r>
            <a:r>
              <a:rPr lang="en-US" altLang="zh-CN" sz="3600" b="1">
                <a:solidFill>
                  <a:srgbClr val="002060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  <a:t>《</a:t>
            </a:r>
            <a:r>
              <a:rPr lang="zh-CN" altLang="en-US" sz="3600" b="1">
                <a:solidFill>
                  <a:srgbClr val="002060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  <a:t>野望</a:t>
            </a:r>
            <a:r>
              <a:rPr lang="en-US" altLang="zh-CN" sz="3600" b="1">
                <a:solidFill>
                  <a:srgbClr val="002060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  <a:t>》</a:t>
            </a:r>
            <a:r>
              <a:rPr lang="zh-CN" altLang="en-US" sz="3600" b="1">
                <a:solidFill>
                  <a:srgbClr val="002060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  <a:t>教</a:t>
            </a:r>
            <a:r>
              <a:rPr lang="zh-CN" altLang="en-US" sz="3600" b="1" smtClean="0">
                <a:solidFill>
                  <a:srgbClr val="002060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  <a:t>学</a:t>
            </a:r>
            <a:r>
              <a:rPr lang="zh-CN" altLang="en-US" sz="3600" b="1">
                <a:solidFill>
                  <a:srgbClr val="002060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  <a:t/>
            </a:r>
            <a:br>
              <a:rPr lang="zh-CN" altLang="en-US" sz="3600" b="1">
                <a:solidFill>
                  <a:srgbClr val="002060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</a:br>
            <a:r>
              <a:rPr lang="en-US" altLang="zh-CN" sz="3600" b="1" dirty="0" smtClean="0">
                <a:solidFill>
                  <a:srgbClr val="002060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  <a:t/>
            </a:r>
            <a:br>
              <a:rPr lang="en-US" altLang="zh-CN" sz="3600" b="1" dirty="0" smtClean="0">
                <a:solidFill>
                  <a:srgbClr val="002060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</a:br>
            <a:r>
              <a:rPr lang="zh-CN" altLang="en-US" sz="3600" b="1">
                <a:solidFill>
                  <a:srgbClr val="002060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  <a:t/>
            </a:r>
            <a:br>
              <a:rPr lang="zh-CN" altLang="en-US" sz="3600" b="1">
                <a:solidFill>
                  <a:srgbClr val="002060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</a:br>
            <a:r>
              <a:rPr lang="zh-CN" altLang="en-US" sz="3200" b="1" smtClean="0">
                <a:solidFill>
                  <a:srgbClr val="00B050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  <a:t>晋宁区第四中学   </a:t>
            </a:r>
            <a:r>
              <a:rPr lang="zh-CN" altLang="en-US" sz="3200" b="1" dirty="0">
                <a:solidFill>
                  <a:srgbClr val="00B050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  <a:t>赵云红</a:t>
            </a:r>
            <a:r>
              <a:rPr lang="zh-CN" altLang="en-US" sz="3200" dirty="0">
                <a:solidFill>
                  <a:srgbClr val="00B050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  <a:t/>
            </a:r>
            <a:br>
              <a:rPr lang="zh-CN" altLang="en-US" sz="3200" dirty="0">
                <a:solidFill>
                  <a:srgbClr val="00B050"/>
                </a:solidFill>
                <a:latin typeface="等线" panose="020F0502020204030204"/>
                <a:ea typeface="等线" panose="02010600030101010101" pitchFamily="2" charset="-122"/>
                <a:cs typeface="+mn-cs"/>
              </a:rPr>
            </a:br>
            <a:endParaRPr lang="zh-CN" alt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07705" cy="6857999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寻诗眼，悟诗思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919663" y="1690689"/>
            <a:ext cx="94880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3200" smtClean="0">
                <a:solidFill>
                  <a:schemeClr val="tx2"/>
                </a:solidFill>
                <a:ea typeface="黑体" panose="02010609060101010101" pitchFamily="49" charset="-122"/>
              </a:rPr>
              <a:t>       自</a:t>
            </a:r>
            <a:r>
              <a:rPr lang="zh-CN" altLang="en-US" sz="3200">
                <a:solidFill>
                  <a:schemeClr val="tx2"/>
                </a:solidFill>
                <a:ea typeface="黑体" panose="02010609060101010101" pitchFamily="49" charset="-122"/>
              </a:rPr>
              <a:t>读熟悉这首唐诗，结合注释、工具</a:t>
            </a:r>
            <a:r>
              <a:rPr lang="zh-CN" altLang="en-US" sz="3200" smtClean="0">
                <a:solidFill>
                  <a:schemeClr val="tx2"/>
                </a:solidFill>
                <a:ea typeface="黑体" panose="02010609060101010101" pitchFamily="49" charset="-122"/>
              </a:rPr>
              <a:t>书翻译诗句，</a:t>
            </a:r>
            <a:r>
              <a:rPr lang="zh-CN" altLang="en-US" sz="3200">
                <a:solidFill>
                  <a:schemeClr val="tx2"/>
                </a:solidFill>
                <a:ea typeface="黑体" panose="02010609060101010101" pitchFamily="49" charset="-122"/>
              </a:rPr>
              <a:t>字正腔圆地朗读诗词。 </a:t>
            </a:r>
          </a:p>
          <a:p>
            <a:pPr>
              <a:buNone/>
            </a:pPr>
            <a:r>
              <a:rPr lang="zh-CN" altLang="en-US" sz="3200">
                <a:solidFill>
                  <a:schemeClr val="tx2"/>
                </a:solidFill>
                <a:ea typeface="黑体" panose="02010609060101010101" pitchFamily="49" charset="-122"/>
              </a:rPr>
              <a:t>注意： </a:t>
            </a:r>
          </a:p>
          <a:p>
            <a:pPr>
              <a:buNone/>
            </a:pPr>
            <a:r>
              <a:rPr lang="zh-CN" altLang="en-US" sz="3200" smtClean="0">
                <a:solidFill>
                  <a:schemeClr val="tx2"/>
                </a:solidFill>
                <a:ea typeface="黑体" panose="02010609060101010101" pitchFamily="49" charset="-122"/>
              </a:rPr>
              <a:t>        把</a:t>
            </a:r>
            <a:r>
              <a:rPr lang="zh-CN" altLang="en-US" sz="3200">
                <a:solidFill>
                  <a:schemeClr val="tx2"/>
                </a:solidFill>
                <a:ea typeface="黑体" panose="02010609060101010101" pitchFamily="49" charset="-122"/>
              </a:rPr>
              <a:t>握节奏，读准字音。</a:t>
            </a:r>
          </a:p>
          <a:p>
            <a:pPr>
              <a:buNone/>
            </a:pPr>
            <a:r>
              <a:rPr lang="en-US" altLang="zh-CN" sz="3200" smtClean="0">
                <a:solidFill>
                  <a:schemeClr val="tx2"/>
                </a:solidFill>
                <a:ea typeface="黑体" panose="02010609060101010101" pitchFamily="49" charset="-122"/>
              </a:rPr>
              <a:t>   </a:t>
            </a:r>
            <a:endParaRPr lang="en-US" altLang="zh-CN" sz="3200" dirty="0" smtClean="0">
              <a:solidFill>
                <a:schemeClr val="tx2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42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7705" cy="6857999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懂诗词，</a:t>
            </a:r>
            <a:r>
              <a:rPr lang="zh-CN" altLang="en-US" b="1" smtClean="0">
                <a:solidFill>
                  <a:schemeClr val="accent1">
                    <a:lumMod val="75000"/>
                  </a:schemeClr>
                </a:solidFill>
              </a:rPr>
              <a:t>悟愁思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953971" y="1313925"/>
            <a:ext cx="892678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altLang="zh-CN" sz="3200" dirty="0" smtClean="0">
              <a:solidFill>
                <a:schemeClr val="tx2"/>
              </a:solidFill>
              <a:ea typeface="黑体" panose="02010609060101010101" pitchFamily="49" charset="-122"/>
            </a:endParaRPr>
          </a:p>
          <a:p>
            <a:pPr>
              <a:buNone/>
            </a:pPr>
            <a:r>
              <a:rPr lang="zh-CN" altLang="en-US" sz="3600" smtClean="0">
                <a:solidFill>
                  <a:schemeClr val="tx2"/>
                </a:solidFill>
                <a:ea typeface="黑体" panose="02010609060101010101" pitchFamily="49" charset="-122"/>
              </a:rPr>
              <a:t>      </a:t>
            </a:r>
            <a:r>
              <a:rPr lang="zh-CN" altLang="en-US" sz="3200" smtClean="0">
                <a:solidFill>
                  <a:schemeClr val="tx2"/>
                </a:solidFill>
                <a:ea typeface="黑体" panose="02010609060101010101" pitchFamily="49" charset="-122"/>
              </a:rPr>
              <a:t>小</a:t>
            </a:r>
            <a:r>
              <a:rPr lang="zh-CN" altLang="en-US" sz="3200">
                <a:solidFill>
                  <a:schemeClr val="tx2"/>
                </a:solidFill>
                <a:ea typeface="黑体" panose="02010609060101010101" pitchFamily="49" charset="-122"/>
              </a:rPr>
              <a:t>组合作，揣摩品味作者写诗的方法，有情有味地诵读诗歌，领悟情思。 </a:t>
            </a:r>
            <a:endParaRPr lang="en-US" altLang="zh-CN" sz="3200" dirty="0" smtClean="0">
              <a:solidFill>
                <a:schemeClr val="tx2"/>
              </a:solidFill>
              <a:ea typeface="黑体" panose="02010609060101010101" pitchFamily="49" charset="-122"/>
            </a:endParaRPr>
          </a:p>
          <a:p>
            <a:pPr>
              <a:buNone/>
            </a:pPr>
            <a:r>
              <a:rPr lang="en-US" altLang="zh-CN" sz="3200">
                <a:solidFill>
                  <a:schemeClr val="tx2"/>
                </a:solidFill>
                <a:ea typeface="黑体" panose="02010609060101010101" pitchFamily="49" charset="-122"/>
              </a:rPr>
              <a:t> </a:t>
            </a:r>
            <a:r>
              <a:rPr lang="en-US" altLang="zh-CN" sz="3200" smtClean="0">
                <a:solidFill>
                  <a:schemeClr val="tx2"/>
                </a:solidFill>
                <a:ea typeface="黑体" panose="02010609060101010101" pitchFamily="49" charset="-122"/>
              </a:rPr>
              <a:t>     </a:t>
            </a:r>
            <a:r>
              <a:rPr lang="zh-CN" altLang="en-US" sz="3200" smtClean="0">
                <a:solidFill>
                  <a:schemeClr val="tx2"/>
                </a:solidFill>
                <a:ea typeface="黑体" panose="02010609060101010101" pitchFamily="49" charset="-122"/>
              </a:rPr>
              <a:t>诗</a:t>
            </a:r>
            <a:r>
              <a:rPr lang="zh-CN" altLang="en-US" sz="3200">
                <a:solidFill>
                  <a:schemeClr val="tx2"/>
                </a:solidFill>
                <a:ea typeface="黑体" panose="02010609060101010101" pitchFamily="49" charset="-122"/>
              </a:rPr>
              <a:t>人望到了什么？（用原句回答）请用自己的话描述一</a:t>
            </a:r>
            <a:r>
              <a:rPr lang="zh-CN" altLang="en-US" sz="3200" smtClean="0">
                <a:solidFill>
                  <a:schemeClr val="tx2"/>
                </a:solidFill>
                <a:ea typeface="黑体" panose="02010609060101010101" pitchFamily="49" charset="-122"/>
              </a:rPr>
              <a:t>下诗人望到的画</a:t>
            </a:r>
            <a:r>
              <a:rPr lang="zh-CN" altLang="en-US" sz="3200">
                <a:solidFill>
                  <a:schemeClr val="tx2"/>
                </a:solidFill>
                <a:ea typeface="黑体" panose="02010609060101010101" pitchFamily="49" charset="-122"/>
              </a:rPr>
              <a:t>面</a:t>
            </a:r>
            <a:r>
              <a:rPr lang="zh-CN" altLang="en-US" sz="3200" smtClean="0">
                <a:solidFill>
                  <a:schemeClr val="tx2"/>
                </a:solidFill>
                <a:ea typeface="黑体" panose="02010609060101010101" pitchFamily="49" charset="-122"/>
              </a:rPr>
              <a:t>，自</a:t>
            </a:r>
            <a:r>
              <a:rPr lang="zh-CN" altLang="en-US" sz="3200">
                <a:solidFill>
                  <a:schemeClr val="tx2"/>
                </a:solidFill>
                <a:ea typeface="黑体" panose="02010609060101010101" pitchFamily="49" charset="-122"/>
              </a:rPr>
              <a:t>选角度赏析诗句</a:t>
            </a:r>
            <a:r>
              <a:rPr lang="zh-CN" altLang="en-US" sz="3200" smtClean="0">
                <a:solidFill>
                  <a:schemeClr val="tx2"/>
                </a:solidFill>
                <a:ea typeface="黑体" panose="02010609060101010101" pitchFamily="49" charset="-122"/>
              </a:rPr>
              <a:t>：任</a:t>
            </a:r>
            <a:r>
              <a:rPr lang="zh-CN" altLang="en-US" sz="3200">
                <a:solidFill>
                  <a:schemeClr val="tx2"/>
                </a:solidFill>
                <a:ea typeface="黑体" panose="02010609060101010101" pitchFamily="49" charset="-122"/>
              </a:rPr>
              <a:t>选一联，从炼字、写景角</a:t>
            </a:r>
            <a:r>
              <a:rPr lang="zh-CN" altLang="en-US" sz="3200" smtClean="0">
                <a:solidFill>
                  <a:schemeClr val="tx2"/>
                </a:solidFill>
                <a:ea typeface="黑体" panose="02010609060101010101" pitchFamily="49" charset="-122"/>
              </a:rPr>
              <a:t>度、</a:t>
            </a:r>
            <a:r>
              <a:rPr lang="zh-CN" altLang="en-US" sz="3200">
                <a:solidFill>
                  <a:schemeClr val="tx2"/>
                </a:solidFill>
                <a:ea typeface="黑体" panose="02010609060101010101" pitchFamily="49" charset="-122"/>
              </a:rPr>
              <a:t>画面意境等方面进行赏析</a:t>
            </a:r>
            <a:r>
              <a:rPr lang="zh-CN" altLang="en-US" sz="3200" smtClean="0">
                <a:solidFill>
                  <a:schemeClr val="tx2"/>
                </a:solidFill>
                <a:ea typeface="黑体" panose="02010609060101010101" pitchFamily="49" charset="-122"/>
              </a:rPr>
              <a:t>。</a:t>
            </a:r>
            <a:endParaRPr lang="en-US" altLang="zh-CN" sz="3200" smtClean="0">
              <a:solidFill>
                <a:schemeClr val="tx2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90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7705" cy="6857999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懂诗词，</a:t>
            </a:r>
            <a:r>
              <a:rPr lang="zh-CN" altLang="en-US" b="1" smtClean="0">
                <a:solidFill>
                  <a:schemeClr val="accent1">
                    <a:lumMod val="75000"/>
                  </a:schemeClr>
                </a:solidFill>
              </a:rPr>
              <a:t>悟愁思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953971" y="1313925"/>
            <a:ext cx="89267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altLang="zh-CN" sz="3200" dirty="0" smtClean="0">
              <a:solidFill>
                <a:schemeClr val="tx2"/>
              </a:solidFill>
              <a:ea typeface="黑体" panose="02010609060101010101" pitchFamily="49" charset="-122"/>
            </a:endParaRPr>
          </a:p>
          <a:p>
            <a:pPr>
              <a:buNone/>
            </a:pPr>
            <a:r>
              <a:rPr lang="zh-CN" altLang="en-US" sz="3600" smtClean="0">
                <a:solidFill>
                  <a:schemeClr val="tx2"/>
                </a:solidFill>
                <a:ea typeface="黑体" panose="02010609060101010101" pitchFamily="49" charset="-122"/>
              </a:rPr>
              <a:t>      </a:t>
            </a:r>
            <a:r>
              <a:rPr lang="zh-CN" altLang="en-US" sz="3200" smtClean="0">
                <a:solidFill>
                  <a:schemeClr val="tx2"/>
                </a:solidFill>
                <a:ea typeface="黑体" panose="02010609060101010101" pitchFamily="49" charset="-122"/>
              </a:rPr>
              <a:t>小</a:t>
            </a:r>
            <a:r>
              <a:rPr lang="zh-CN" altLang="en-US" sz="3200">
                <a:solidFill>
                  <a:schemeClr val="tx2"/>
                </a:solidFill>
                <a:ea typeface="黑体" panose="02010609060101010101" pitchFamily="49" charset="-122"/>
              </a:rPr>
              <a:t>组合作，揣摩品味作者写诗的方法，有情有味地诵读诗歌，领悟情思。 </a:t>
            </a:r>
            <a:endParaRPr lang="en-US" altLang="zh-CN" sz="3200" dirty="0" smtClean="0">
              <a:solidFill>
                <a:schemeClr val="tx2"/>
              </a:solidFill>
              <a:ea typeface="黑体" panose="02010609060101010101" pitchFamily="49" charset="-122"/>
            </a:endParaRPr>
          </a:p>
          <a:p>
            <a:pPr>
              <a:buNone/>
            </a:pPr>
            <a:r>
              <a:rPr lang="en-US" altLang="zh-CN" sz="3200">
                <a:solidFill>
                  <a:schemeClr val="tx2"/>
                </a:solidFill>
                <a:ea typeface="黑体" panose="02010609060101010101" pitchFamily="49" charset="-122"/>
              </a:rPr>
              <a:t> </a:t>
            </a:r>
            <a:r>
              <a:rPr lang="en-US" altLang="zh-CN" sz="3200" smtClean="0">
                <a:solidFill>
                  <a:schemeClr val="tx2"/>
                </a:solidFill>
                <a:ea typeface="黑体" panose="02010609060101010101" pitchFamily="49" charset="-122"/>
              </a:rPr>
              <a:t>    </a:t>
            </a:r>
          </a:p>
          <a:p>
            <a:pPr>
              <a:buNone/>
            </a:pPr>
            <a:r>
              <a:rPr lang="zh-CN" altLang="en-US" sz="3200" smtClean="0">
                <a:solidFill>
                  <a:schemeClr val="tx2"/>
                </a:solidFill>
                <a:ea typeface="黑体" panose="02010609060101010101" pitchFamily="49" charset="-122"/>
              </a:rPr>
              <a:t>       诗人要借山野秋景抒发什么情思？请大家结</a:t>
            </a:r>
            <a:r>
              <a:rPr lang="zh-CN" altLang="en-US" sz="3200">
                <a:solidFill>
                  <a:schemeClr val="tx2"/>
                </a:solidFill>
                <a:ea typeface="黑体" panose="02010609060101010101" pitchFamily="49" charset="-122"/>
              </a:rPr>
              <a:t>合诗句来说说</a:t>
            </a:r>
            <a:r>
              <a:rPr lang="zh-CN" altLang="en-US" sz="3200" smtClean="0">
                <a:solidFill>
                  <a:schemeClr val="tx2"/>
                </a:solidFill>
                <a:ea typeface="黑体" panose="02010609060101010101" pitchFamily="49" charset="-122"/>
              </a:rPr>
              <a:t>你的</a:t>
            </a:r>
            <a:r>
              <a:rPr lang="zh-CN" altLang="en-US" sz="3200">
                <a:solidFill>
                  <a:schemeClr val="tx2"/>
                </a:solidFill>
                <a:ea typeface="黑体" panose="02010609060101010101" pitchFamily="49" charset="-122"/>
              </a:rPr>
              <a:t>理解。</a:t>
            </a:r>
          </a:p>
        </p:txBody>
      </p:sp>
    </p:spTree>
    <p:extLst>
      <p:ext uri="{BB962C8B-B14F-4D97-AF65-F5344CB8AC3E}">
        <p14:creationId xmlns:p14="http://schemas.microsoft.com/office/powerpoint/2010/main" val="138742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07705" cy="6857999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97829" y="1"/>
            <a:ext cx="8009875" cy="3399511"/>
          </a:xfrm>
        </p:spPr>
        <p:txBody>
          <a:bodyPr>
            <a:normAutofit fontScale="90000"/>
          </a:bodyPr>
          <a:lstStyle/>
          <a:p>
            <a:pPr marL="342900" lvl="0" indent="-34290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b="1" smtClean="0">
                <a:solidFill>
                  <a:schemeClr val="accent1">
                    <a:lumMod val="75000"/>
                  </a:schemeClr>
                </a:solidFill>
                <a:ea typeface="宋体" panose="02010600030101010101" pitchFamily="2" charset="-122"/>
              </a:rPr>
              <a:t>   融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  <a:ea typeface="宋体" panose="02010600030101010101" pitchFamily="2" charset="-122"/>
              </a:rPr>
              <a:t>情于景 </a:t>
            </a:r>
            <a:r>
              <a:rPr lang="en-US" altLang="zh-CN" b="1">
                <a:solidFill>
                  <a:schemeClr val="accent1">
                    <a:lumMod val="75000"/>
                  </a:schemeClr>
                </a:solidFill>
                <a:ea typeface="宋体" panose="02010600030101010101" pitchFamily="2" charset="-122"/>
              </a:rPr>
              <a:t/>
            </a:r>
            <a:br>
              <a:rPr lang="en-US" altLang="zh-CN" b="1">
                <a:solidFill>
                  <a:schemeClr val="accent1">
                    <a:lumMod val="75000"/>
                  </a:schemeClr>
                </a:solidFill>
                <a:ea typeface="宋体" panose="02010600030101010101" pitchFamily="2" charset="-122"/>
              </a:rPr>
            </a:br>
            <a:r>
              <a:rPr lang="zh-CN" altLang="en-US" b="1" smtClean="0">
                <a:solidFill>
                  <a:schemeClr val="accent1">
                    <a:lumMod val="75000"/>
                  </a:schemeClr>
                </a:solidFill>
                <a:ea typeface="宋体" panose="02010600030101010101" pitchFamily="2" charset="-122"/>
              </a:rPr>
              <a:t>化用诗句</a:t>
            </a:r>
            <a:r>
              <a:rPr lang="en-US" altLang="zh-CN" b="1" smtClean="0">
                <a:solidFill>
                  <a:schemeClr val="accent1">
                    <a:lumMod val="75000"/>
                  </a:schemeClr>
                </a:solidFill>
                <a:ea typeface="宋体" panose="02010600030101010101" pitchFamily="2" charset="-122"/>
              </a:rPr>
              <a:t/>
            </a:r>
            <a:br>
              <a:rPr lang="en-US" altLang="zh-CN" b="1" smtClean="0">
                <a:solidFill>
                  <a:schemeClr val="accent1">
                    <a:lumMod val="75000"/>
                  </a:schemeClr>
                </a:solidFill>
                <a:ea typeface="宋体" panose="02010600030101010101" pitchFamily="2" charset="-122"/>
              </a:rPr>
            </a:br>
            <a:r>
              <a:rPr lang="zh-CN" altLang="en-US" b="1" smtClean="0">
                <a:solidFill>
                  <a:schemeClr val="accent1">
                    <a:lumMod val="75000"/>
                  </a:schemeClr>
                </a:solidFill>
                <a:ea typeface="宋体" panose="02010600030101010101" pitchFamily="2" charset="-122"/>
              </a:rPr>
              <a:t>使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  <a:ea typeface="宋体" panose="02010600030101010101" pitchFamily="2" charset="-122"/>
              </a:rPr>
              <a:t>用典故 </a:t>
            </a:r>
            <a:r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</a:t>
            </a:r>
            <a:r>
              <a:rPr lang="en-US" altLang="zh-CN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……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zh-CN" altLang="en-US" b="1" dirty="0" smtClean="0">
                <a:solidFill>
                  <a:srgbClr val="002060"/>
                </a:solidFill>
              </a:rPr>
              <a:t> 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48609" y="1187116"/>
            <a:ext cx="461665" cy="38982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8617" y="2699656"/>
            <a:ext cx="97390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2060"/>
                </a:solidFill>
              </a:rPr>
              <a:t>有情有味读课</a:t>
            </a:r>
            <a:r>
              <a:rPr lang="zh-CN" altLang="en-US" sz="4000" b="1" smtClean="0">
                <a:solidFill>
                  <a:srgbClr val="002060"/>
                </a:solidFill>
              </a:rPr>
              <a:t>文，</a:t>
            </a:r>
            <a:r>
              <a:rPr lang="zh-CN" altLang="en-US" sz="4000" b="1">
                <a:solidFill>
                  <a:srgbClr val="C00000"/>
                </a:solidFill>
              </a:rPr>
              <a:t>诵读要领：</a:t>
            </a:r>
          </a:p>
          <a:p>
            <a:r>
              <a:rPr lang="en-US" altLang="zh-CN" sz="4000" b="1" smtClean="0">
                <a:solidFill>
                  <a:srgbClr val="C00000"/>
                </a:solidFill>
              </a:rPr>
              <a:t>1.</a:t>
            </a:r>
            <a:r>
              <a:rPr lang="zh-CN" altLang="en-US" sz="4000" b="1" smtClean="0">
                <a:solidFill>
                  <a:srgbClr val="C00000"/>
                </a:solidFill>
              </a:rPr>
              <a:t>注</a:t>
            </a:r>
            <a:r>
              <a:rPr lang="zh-CN" altLang="en-US" sz="4000" b="1">
                <a:solidFill>
                  <a:srgbClr val="C00000"/>
                </a:solidFill>
              </a:rPr>
              <a:t>意节奏，读出一点律诗的味道；</a:t>
            </a:r>
          </a:p>
          <a:p>
            <a:r>
              <a:rPr lang="en-US" altLang="zh-CN" sz="4000" b="1" smtClean="0">
                <a:solidFill>
                  <a:srgbClr val="C00000"/>
                </a:solidFill>
              </a:rPr>
              <a:t>2.</a:t>
            </a:r>
            <a:r>
              <a:rPr lang="zh-CN" altLang="en-US" sz="4000" b="1" smtClean="0">
                <a:solidFill>
                  <a:srgbClr val="C00000"/>
                </a:solidFill>
              </a:rPr>
              <a:t>把</a:t>
            </a:r>
            <a:r>
              <a:rPr lang="zh-CN" altLang="en-US" sz="4000" b="1">
                <a:solidFill>
                  <a:srgbClr val="C00000"/>
                </a:solidFill>
              </a:rPr>
              <a:t>握基调，读出一点低沉舒缓的感觉； </a:t>
            </a:r>
          </a:p>
          <a:p>
            <a:r>
              <a:rPr lang="en-US" altLang="zh-CN" sz="4000" b="1" smtClean="0">
                <a:solidFill>
                  <a:srgbClr val="C00000"/>
                </a:solidFill>
              </a:rPr>
              <a:t>3.</a:t>
            </a:r>
            <a:r>
              <a:rPr lang="zh-CN" altLang="en-US" sz="4000" b="1" smtClean="0">
                <a:solidFill>
                  <a:srgbClr val="C00000"/>
                </a:solidFill>
              </a:rPr>
              <a:t>抓住意象，</a:t>
            </a:r>
            <a:r>
              <a:rPr lang="zh-CN" altLang="en-US" sz="4000" b="1">
                <a:solidFill>
                  <a:srgbClr val="C00000"/>
                </a:solidFill>
              </a:rPr>
              <a:t>读</a:t>
            </a:r>
            <a:r>
              <a:rPr lang="zh-CN" altLang="en-US" sz="4000" b="1" smtClean="0">
                <a:solidFill>
                  <a:srgbClr val="C00000"/>
                </a:solidFill>
              </a:rPr>
              <a:t>出诗人孤独彷徨的</a:t>
            </a:r>
            <a:r>
              <a:rPr lang="zh-CN" altLang="en-US" sz="4000" b="1">
                <a:solidFill>
                  <a:srgbClr val="C00000"/>
                </a:solidFill>
              </a:rPr>
              <a:t>情感</a:t>
            </a:r>
            <a:r>
              <a:rPr lang="zh-CN" altLang="en-US" sz="4000" b="1" smtClean="0">
                <a:solidFill>
                  <a:srgbClr val="C00000"/>
                </a:solidFill>
              </a:rPr>
              <a:t>。</a:t>
            </a:r>
            <a:endParaRPr lang="zh-CN" altLang="en-US" sz="4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1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950" y="43063"/>
            <a:ext cx="6748857" cy="6858594"/>
          </a:xfrm>
          <a:prstGeom prst="rect">
            <a:avLst/>
          </a:prstGeom>
        </p:spPr>
      </p:pic>
      <p:sp>
        <p:nvSpPr>
          <p:cNvPr id="83980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43063"/>
            <a:ext cx="5288990" cy="1369813"/>
          </a:xfrm>
        </p:spPr>
        <p:txBody>
          <a:bodyPr/>
          <a:lstStyle/>
          <a:p>
            <a:r>
              <a:rPr lang="zh-CN" altLang="en-US" b="1">
                <a:solidFill>
                  <a:srgbClr val="00B050"/>
                </a:solidFill>
              </a:rPr>
              <a:t>绘诗景，入诗境</a:t>
            </a:r>
            <a:r>
              <a:rPr lang="zh-CN" altLang="en-US"/>
              <a:t/>
            </a:r>
            <a:br>
              <a:rPr lang="zh-CN" altLang="en-US"/>
            </a:br>
            <a:endParaRPr lang="zh-CN" altLang="zh-CN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2424114" y="1989138"/>
            <a:ext cx="8243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159658" y="1412876"/>
            <a:ext cx="494937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440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n-US" altLang="zh-CN" sz="440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zh-CN" altLang="en-US" sz="4400" smtClean="0">
                <a:solidFill>
                  <a:schemeClr val="accent1">
                    <a:lumMod val="50000"/>
                  </a:schemeClr>
                </a:solidFill>
              </a:rPr>
              <a:t>你</a:t>
            </a:r>
            <a:r>
              <a:rPr lang="zh-CN" altLang="en-US" sz="4400" dirty="0" smtClean="0">
                <a:solidFill>
                  <a:schemeClr val="accent1">
                    <a:lumMod val="50000"/>
                  </a:schemeClr>
                </a:solidFill>
              </a:rPr>
              <a:t>感受到了怎样的一幅画面？</a:t>
            </a:r>
          </a:p>
          <a:p>
            <a:endParaRPr lang="zh-CN" altLang="en-US" sz="4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CN" altLang="en-US" sz="4400" smtClean="0">
                <a:solidFill>
                  <a:schemeClr val="accent1">
                    <a:lumMod val="50000"/>
                  </a:schemeClr>
                </a:solidFill>
              </a:rPr>
              <a:t>      你</a:t>
            </a:r>
            <a:r>
              <a:rPr lang="zh-CN" altLang="en-US" sz="4400" dirty="0" smtClean="0">
                <a:solidFill>
                  <a:schemeClr val="accent1">
                    <a:lumMod val="50000"/>
                  </a:schemeClr>
                </a:solidFill>
              </a:rPr>
              <a:t>能用自己的语言把它描述出来吗？</a:t>
            </a:r>
            <a:endParaRPr lang="zh-CN" alt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3239" y="260817"/>
            <a:ext cx="8351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4000"/>
          </a:p>
        </p:txBody>
      </p:sp>
    </p:spTree>
    <p:extLst>
      <p:ext uri="{BB962C8B-B14F-4D97-AF65-F5344CB8AC3E}">
        <p14:creationId xmlns:p14="http://schemas.microsoft.com/office/powerpoint/2010/main" val="220881821"/>
      </p:ext>
    </p:extLst>
  </p:cSld>
  <p:clrMapOvr>
    <a:masterClrMapping/>
  </p:clrMapOvr>
  <p:transition spd="slow" advTm="12000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"/>
            <a:ext cx="11353800" cy="6662056"/>
          </a:xfrm>
        </p:spPr>
        <p:txBody>
          <a:bodyPr>
            <a:noAutofit/>
          </a:bodyPr>
          <a:lstStyle/>
          <a:p>
            <a:pPr marL="0" indent="457200">
              <a:lnSpc>
                <a:spcPct val="150000"/>
              </a:lnSpc>
              <a:buNone/>
            </a:pPr>
            <a:r>
              <a:rPr lang="zh-CN" altLang="en-US" b="1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zh-CN" altLang="en-US" sz="2400" b="1" smtClean="0">
                <a:solidFill>
                  <a:schemeClr val="tx2">
                    <a:lumMod val="50000"/>
                  </a:schemeClr>
                </a:solidFill>
              </a:rPr>
              <a:t>那</a:t>
            </a:r>
            <a:r>
              <a:rPr lang="zh-CN" altLang="en-US" sz="2400" b="1">
                <a:solidFill>
                  <a:schemeClr val="tx2">
                    <a:lumMod val="50000"/>
                  </a:schemeClr>
                </a:solidFill>
              </a:rPr>
              <a:t>或许是一幅美丽宁静的画面，天暗了下来。我站在东皋，暮色说来就来了。东皋笼罩在一片若有若无的薄雾里，似一块被谁遗失的纱巾，在静静的空气里浅浅浮动。几只不知名的鸟，在远处飞来飞去</a:t>
            </a:r>
            <a:r>
              <a:rPr lang="en-US" altLang="zh-CN" sz="2400" b="1">
                <a:solidFill>
                  <a:schemeClr val="tx2">
                    <a:lumMod val="50000"/>
                  </a:schemeClr>
                </a:solidFill>
              </a:rPr>
              <a:t>…… 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en-US" altLang="zh-CN" sz="2400" b="1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zh-CN" altLang="en-US" sz="2400" b="1">
                <a:solidFill>
                  <a:schemeClr val="tx2">
                    <a:lumMod val="50000"/>
                  </a:schemeClr>
                </a:solidFill>
              </a:rPr>
              <a:t>那或许是一幅萧索的画面，曾经葱郁的树木，已被季节的双手搓红。风过后，一片叶落了，又一片叶落了。这些秋天的诗句，只有那块沉默的土地阅读和收藏。远山身着金黄的外衣，与夕阳依依惜别</a:t>
            </a:r>
            <a:r>
              <a:rPr lang="en-US" altLang="zh-CN" sz="2400" b="1">
                <a:solidFill>
                  <a:schemeClr val="tx2">
                    <a:lumMod val="50000"/>
                  </a:schemeClr>
                </a:solidFill>
              </a:rPr>
              <a:t>…… 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en-US" altLang="zh-CN" sz="2400" b="1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zh-CN" altLang="en-US" sz="2400" b="1">
                <a:solidFill>
                  <a:schemeClr val="tx2">
                    <a:lumMod val="50000"/>
                  </a:schemeClr>
                </a:solidFill>
              </a:rPr>
              <a:t>那或许是一幅清寒的画面，少年那些过往，拉出我多少惆怅，每忆起一桩，都是痛和惆怅。看着纷纷飘零的黄叶，只能强颜欢笑，无助地把衣角拉了一遍又一遍，满地叹息：“好一个清凉的秋天呀！ ”不曾想，一滴泪，静静地滑过了沧桑的脸庞</a:t>
            </a:r>
            <a:r>
              <a:rPr lang="en-US" altLang="zh-CN" sz="2400" b="1">
                <a:solidFill>
                  <a:schemeClr val="tx2">
                    <a:lumMod val="50000"/>
                  </a:schemeClr>
                </a:solidFill>
              </a:rPr>
              <a:t>……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en-US" altLang="zh-CN" sz="2400" b="1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zh-CN" altLang="en-US" sz="2400" b="1">
                <a:solidFill>
                  <a:schemeClr val="tx2">
                    <a:lumMod val="50000"/>
                  </a:schemeClr>
                </a:solidFill>
              </a:rPr>
              <a:t>那或许是</a:t>
            </a:r>
            <a:r>
              <a:rPr lang="en-US" altLang="zh-CN" sz="2400" b="1" smtClean="0">
                <a:solidFill>
                  <a:schemeClr val="tx2">
                    <a:lumMod val="50000"/>
                  </a:schemeClr>
                </a:solidFill>
              </a:rPr>
              <a:t>……</a:t>
            </a:r>
          </a:p>
          <a:p>
            <a:pPr marL="0" indent="457200">
              <a:lnSpc>
                <a:spcPct val="150000"/>
              </a:lnSpc>
              <a:buNone/>
            </a:pPr>
            <a:r>
              <a:rPr lang="en-US" altLang="zh-CN" sz="2400" smtClean="0">
                <a:solidFill>
                  <a:schemeClr val="tx2">
                    <a:lumMod val="50000"/>
                  </a:schemeClr>
                </a:solidFill>
              </a:rPr>
              <a:t>   ……</a:t>
            </a:r>
            <a:endParaRPr lang="zh-CN" altLang="zh-CN" sz="24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3810000" y="3108326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0" y="-466165"/>
            <a:ext cx="121919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       </a:t>
            </a:r>
            <a:endParaRPr lang="en-US" altLang="zh-CN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97621"/>
      </p:ext>
    </p:extLst>
  </p:cSld>
  <p:clrMapOvr>
    <a:masterClrMapping/>
  </p:clrMapOvr>
  <p:transition spd="slow" advTm="20000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07705" cy="6857999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64368" y="365125"/>
            <a:ext cx="7343336" cy="6204487"/>
          </a:xfrm>
        </p:spPr>
        <p:txBody>
          <a:bodyPr/>
          <a:lstStyle/>
          <a:p>
            <a:r>
              <a:rPr lang="zh-CN" altLang="en-US" b="1">
                <a:solidFill>
                  <a:srgbClr val="0000FF"/>
                </a:solidFill>
              </a:rPr>
              <a:t>登</a:t>
            </a:r>
            <a:r>
              <a:rPr lang="zh-CN" altLang="en-US" b="1" smtClean="0">
                <a:solidFill>
                  <a:srgbClr val="0000FF"/>
                </a:solidFill>
              </a:rPr>
              <a:t>高览胜</a:t>
            </a:r>
            <a:r>
              <a:rPr lang="zh-CN" altLang="en-US" b="1">
                <a:solidFill>
                  <a:srgbClr val="0000FF"/>
                </a:solidFill>
              </a:rPr>
              <a:t>情难</a:t>
            </a:r>
            <a:r>
              <a:rPr lang="zh-CN" altLang="en-US" b="1" smtClean="0">
                <a:solidFill>
                  <a:srgbClr val="0000FF"/>
                </a:solidFill>
              </a:rPr>
              <a:t>已，</a:t>
            </a:r>
            <a:r>
              <a:rPr lang="en-US" altLang="zh-CN" b="1" smtClean="0">
                <a:solidFill>
                  <a:srgbClr val="0000FF"/>
                </a:solidFill>
              </a:rPr>
              <a:t/>
            </a:r>
            <a:br>
              <a:rPr lang="en-US" altLang="zh-CN" b="1" smtClean="0">
                <a:solidFill>
                  <a:srgbClr val="0000FF"/>
                </a:solidFill>
              </a:rPr>
            </a:br>
            <a:r>
              <a:rPr lang="en-US" altLang="zh-CN" b="1" smtClean="0">
                <a:solidFill>
                  <a:srgbClr val="0000FF"/>
                </a:solidFill>
              </a:rPr>
              <a:t/>
            </a:r>
            <a:br>
              <a:rPr lang="en-US" altLang="zh-CN" b="1" smtClean="0">
                <a:solidFill>
                  <a:srgbClr val="0000FF"/>
                </a:solidFill>
              </a:rPr>
            </a:br>
            <a:r>
              <a:rPr lang="en-US" altLang="zh-CN" b="1">
                <a:solidFill>
                  <a:srgbClr val="0000FF"/>
                </a:solidFill>
              </a:rPr>
              <a:t> </a:t>
            </a:r>
            <a:r>
              <a:rPr lang="en-US" altLang="zh-CN" b="1" smtClean="0">
                <a:solidFill>
                  <a:srgbClr val="0000FF"/>
                </a:solidFill>
              </a:rPr>
              <a:t>      </a:t>
            </a:r>
            <a:r>
              <a:rPr lang="zh-CN" altLang="en-US" b="1" smtClean="0">
                <a:solidFill>
                  <a:srgbClr val="0000FF"/>
                </a:solidFill>
              </a:rPr>
              <a:t>让</a:t>
            </a:r>
            <a:r>
              <a:rPr lang="zh-CN" altLang="en-US" b="1">
                <a:solidFill>
                  <a:srgbClr val="0000FF"/>
                </a:solidFill>
              </a:rPr>
              <a:t>经典永驻心间</a:t>
            </a:r>
            <a:r>
              <a:rPr lang="zh-CN" altLang="en-US" b="1" smtClean="0">
                <a:solidFill>
                  <a:srgbClr val="0000FF"/>
                </a:solidFill>
              </a:rPr>
              <a:t>！</a:t>
            </a:r>
            <a:r>
              <a:rPr lang="en-US" altLang="zh-CN" b="1" smtClean="0">
                <a:solidFill>
                  <a:srgbClr val="0000FF"/>
                </a:solidFill>
              </a:rPr>
              <a:t/>
            </a:r>
            <a:br>
              <a:rPr lang="en-US" altLang="zh-CN" b="1" smtClean="0">
                <a:solidFill>
                  <a:srgbClr val="0000FF"/>
                </a:solidFill>
              </a:rPr>
            </a:br>
            <a:r>
              <a:rPr lang="zh-CN" altLang="en-US" b="1" smtClean="0">
                <a:solidFill>
                  <a:srgbClr val="0000FF"/>
                </a:solidFill>
              </a:rPr>
              <a:t> </a:t>
            </a:r>
            <a:r>
              <a:rPr lang="zh-CN" altLang="en-US" b="1">
                <a:solidFill>
                  <a:srgbClr val="0000FF"/>
                </a:solidFill>
              </a:rPr>
              <a:t/>
            </a:r>
            <a:br>
              <a:rPr lang="zh-CN" altLang="en-US" b="1">
                <a:solidFill>
                  <a:srgbClr val="0000FF"/>
                </a:solidFill>
              </a:rPr>
            </a:br>
            <a:r>
              <a:rPr lang="zh-CN" altLang="en-US" b="1">
                <a:solidFill>
                  <a:srgbClr val="0000FF"/>
                </a:solidFill>
              </a:rPr>
              <a:t>      </a:t>
            </a:r>
            <a:r>
              <a:rPr lang="zh-CN" altLang="en-US" b="1" smtClean="0">
                <a:solidFill>
                  <a:srgbClr val="0000FF"/>
                </a:solidFill>
              </a:rPr>
              <a:t>      （</a:t>
            </a:r>
            <a:r>
              <a:rPr lang="zh-CN" altLang="en-US" b="1">
                <a:solidFill>
                  <a:srgbClr val="0000FF"/>
                </a:solidFill>
              </a:rPr>
              <a:t>齐</a:t>
            </a:r>
            <a:r>
              <a:rPr lang="zh-CN" altLang="en-US" b="1" smtClean="0">
                <a:solidFill>
                  <a:srgbClr val="0000FF"/>
                </a:solidFill>
              </a:rPr>
              <a:t>背诗文</a:t>
            </a:r>
            <a:r>
              <a:rPr lang="zh-CN" altLang="en-US" b="1">
                <a:solidFill>
                  <a:srgbClr val="0000FF"/>
                </a:solidFill>
              </a:rPr>
              <a:t>）</a:t>
            </a:r>
            <a:r>
              <a:rPr lang="zh-CN" altLang="en-US" b="1"/>
              <a:t/>
            </a:r>
            <a:br>
              <a:rPr lang="zh-CN" altLang="en-US" b="1"/>
            </a:br>
            <a:r>
              <a:rPr lang="en-US" altLang="zh-CN" b="1" smtClean="0">
                <a:solidFill>
                  <a:srgbClr val="002060"/>
                </a:solidFill>
              </a:rPr>
              <a:t/>
            </a:r>
            <a:br>
              <a:rPr lang="en-US" altLang="zh-CN" b="1" smtClean="0">
                <a:solidFill>
                  <a:srgbClr val="002060"/>
                </a:solidFill>
              </a:rPr>
            </a:br>
            <a:endParaRPr lang="zh-CN" altLang="en-US" b="1">
              <a:solidFill>
                <a:srgbClr val="00206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6098" y="393895"/>
            <a:ext cx="4797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5B9BD5">
                    <a:lumMod val="75000"/>
                  </a:srgbClr>
                </a:solidFill>
                <a:latin typeface="等线 Light" panose="020F0302020204030204"/>
                <a:ea typeface="等线 Light" panose="02010600030101010101" pitchFamily="2" charset="-122"/>
                <a:cs typeface="+mj-cs"/>
              </a:rPr>
              <a:t>悟诗魂，诵诗心</a:t>
            </a:r>
            <a:endParaRPr lang="zh-CN" altLang="en-US" b="1"/>
          </a:p>
        </p:txBody>
      </p:sp>
    </p:spTree>
    <p:extLst>
      <p:ext uri="{BB962C8B-B14F-4D97-AF65-F5344CB8AC3E}">
        <p14:creationId xmlns:p14="http://schemas.microsoft.com/office/powerpoint/2010/main" val="188166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新建 Microsoft PowerPoint 97-2003 Presentation</Template>
  <TotalTime>982</TotalTime>
  <Words>680</Words>
  <Application>Microsoft Office PowerPoint</Application>
  <PresentationFormat>宽屏</PresentationFormat>
  <Paragraphs>34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等线</vt:lpstr>
      <vt:lpstr>等线 Light</vt:lpstr>
      <vt:lpstr>黑体</vt:lpstr>
      <vt:lpstr>宋体</vt:lpstr>
      <vt:lpstr>Arial</vt:lpstr>
      <vt:lpstr>Calibri</vt:lpstr>
      <vt:lpstr>Office 主题​​</vt:lpstr>
      <vt:lpstr>说名句，融诗思</vt:lpstr>
      <vt:lpstr> 登高览胜情难已  ——八上《野望》教学   晋宁区第四中学   赵云红 </vt:lpstr>
      <vt:lpstr>寻诗眼，悟诗思</vt:lpstr>
      <vt:lpstr>懂诗词，悟愁思</vt:lpstr>
      <vt:lpstr>懂诗词，悟愁思</vt:lpstr>
      <vt:lpstr>   融情于景  化用诗句 使用典故       ……  </vt:lpstr>
      <vt:lpstr>绘诗景，入诗境 </vt:lpstr>
      <vt:lpstr>PowerPoint 演示文稿</vt:lpstr>
      <vt:lpstr>登高览胜情难已，         让经典永驻心间！               （齐背诗文）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59</cp:revision>
  <dcterms:created xsi:type="dcterms:W3CDTF">2019-10-27T06:07:02Z</dcterms:created>
  <dcterms:modified xsi:type="dcterms:W3CDTF">2022-11-19T13:00:57Z</dcterms:modified>
</cp:coreProperties>
</file>