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1" r:id="rId2"/>
    <p:sldId id="269" r:id="rId3"/>
    <p:sldId id="264" r:id="rId4"/>
    <p:sldId id="283" r:id="rId5"/>
    <p:sldId id="274" r:id="rId6"/>
    <p:sldId id="280" r:id="rId7"/>
    <p:sldId id="275" r:id="rId8"/>
    <p:sldId id="281" r:id="rId9"/>
    <p:sldId id="276" r:id="rId10"/>
    <p:sldId id="277" r:id="rId11"/>
    <p:sldId id="287" r:id="rId12"/>
    <p:sldId id="288" r:id="rId13"/>
    <p:sldId id="291" r:id="rId14"/>
    <p:sldId id="285" r:id="rId15"/>
    <p:sldId id="290" r:id="rId16"/>
    <p:sldId id="289" r:id="rId17"/>
    <p:sldId id="263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672B8-F342-41EC-91C2-A423D85F76FB}" type="datetimeFigureOut">
              <a:rPr lang="zh-CN" altLang="en-US" smtClean="0"/>
              <a:t>2022/6/22 Wednesday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5E885-BE6E-4920-AEAE-83E352BFAD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19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735CF-B717-4917-AA01-06EC03881D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6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AC9C-A1F2-40C5-9BF0-B2F489EA73D6}" type="datetimeFigureOut">
              <a:rPr lang="zh-CN" altLang="en-US" smtClean="0"/>
              <a:t>2022/6/22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3703-CDC4-4A6A-8E0E-389494761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923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AC9C-A1F2-40C5-9BF0-B2F489EA73D6}" type="datetimeFigureOut">
              <a:rPr lang="zh-CN" altLang="en-US" smtClean="0"/>
              <a:t>2022/6/22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3703-CDC4-4A6A-8E0E-389494761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422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AC9C-A1F2-40C5-9BF0-B2F489EA73D6}" type="datetimeFigureOut">
              <a:rPr lang="zh-CN" altLang="en-US" smtClean="0"/>
              <a:t>2022/6/22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3703-CDC4-4A6A-8E0E-389494761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28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AC9C-A1F2-40C5-9BF0-B2F489EA73D6}" type="datetimeFigureOut">
              <a:rPr lang="zh-CN" altLang="en-US" smtClean="0"/>
              <a:t>2022/6/22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3703-CDC4-4A6A-8E0E-389494761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224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AC9C-A1F2-40C5-9BF0-B2F489EA73D6}" type="datetimeFigureOut">
              <a:rPr lang="zh-CN" altLang="en-US" smtClean="0"/>
              <a:t>2022/6/22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3703-CDC4-4A6A-8E0E-389494761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932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AC9C-A1F2-40C5-9BF0-B2F489EA73D6}" type="datetimeFigureOut">
              <a:rPr lang="zh-CN" altLang="en-US" smtClean="0"/>
              <a:t>2022/6/22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3703-CDC4-4A6A-8E0E-389494761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363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AC9C-A1F2-40C5-9BF0-B2F489EA73D6}" type="datetimeFigureOut">
              <a:rPr lang="zh-CN" altLang="en-US" smtClean="0"/>
              <a:t>2022/6/22 Wednesday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3703-CDC4-4A6A-8E0E-389494761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917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AC9C-A1F2-40C5-9BF0-B2F489EA73D6}" type="datetimeFigureOut">
              <a:rPr lang="zh-CN" altLang="en-US" smtClean="0"/>
              <a:t>2022/6/22 Wednesday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3703-CDC4-4A6A-8E0E-389494761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634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AC9C-A1F2-40C5-9BF0-B2F489EA73D6}" type="datetimeFigureOut">
              <a:rPr lang="zh-CN" altLang="en-US" smtClean="0"/>
              <a:t>2022/6/22 Wednesday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3703-CDC4-4A6A-8E0E-389494761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10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AC9C-A1F2-40C5-9BF0-B2F489EA73D6}" type="datetimeFigureOut">
              <a:rPr lang="zh-CN" altLang="en-US" smtClean="0"/>
              <a:t>2022/6/22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3703-CDC4-4A6A-8E0E-389494761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570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AC9C-A1F2-40C5-9BF0-B2F489EA73D6}" type="datetimeFigureOut">
              <a:rPr lang="zh-CN" altLang="en-US" smtClean="0"/>
              <a:t>2022/6/22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3703-CDC4-4A6A-8E0E-389494761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627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DAC9C-A1F2-40C5-9BF0-B2F489EA73D6}" type="datetimeFigureOut">
              <a:rPr lang="zh-CN" altLang="en-US" smtClean="0"/>
              <a:t>2022/6/22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03703-CDC4-4A6A-8E0E-389494761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02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64729" y="478155"/>
            <a:ext cx="10470515" cy="33534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zh-CN" altLang="en-US" b="1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  <a:t/>
            </a:r>
            <a:br>
              <a:rPr lang="zh-CN" altLang="en-US" b="1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</a:br>
            <a:r>
              <a:rPr lang="zh-CN" altLang="en-US" b="1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  <a:t/>
            </a:r>
            <a:br>
              <a:rPr lang="zh-CN" altLang="en-US" b="1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</a:br>
            <a:r>
              <a:rPr lang="zh-CN" altLang="en-US" b="1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  <a:t/>
            </a:r>
            <a:br>
              <a:rPr lang="zh-CN" altLang="en-US" b="1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</a:br>
            <a:r>
              <a:rPr lang="zh-CN" altLang="en-US" b="1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  <a:t>环节一：情景再现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j-cs"/>
            </a:endParaRPr>
          </a:p>
        </p:txBody>
      </p:sp>
      <p:pic>
        <p:nvPicPr>
          <p:cNvPr id="3" name="理查德克莱德曼 - Kiss The R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2914" y="3221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9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330" y="3937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zh-CN" altLang="en-US" b="1"/>
              <a:t>构建知识体系一</a:t>
            </a:r>
            <a:r>
              <a:rPr lang="zh-CN" altLang="en-US" b="1" smtClean="0"/>
              <a:t>一</a:t>
            </a:r>
            <a:r>
              <a:rPr lang="en-US" altLang="zh-CN" b="1" smtClean="0"/>
              <a:t/>
            </a:r>
            <a:br>
              <a:rPr lang="en-US" altLang="zh-CN" b="1" smtClean="0"/>
            </a:br>
            <a:r>
              <a:rPr lang="zh-CN" altLang="en-US" b="1" smtClean="0"/>
              <a:t>第</a:t>
            </a:r>
            <a:r>
              <a:rPr lang="zh-CN" altLang="en-US" b="1"/>
              <a:t>一单元富有表现力的语言知识重点：</a:t>
            </a:r>
            <a:br>
              <a:rPr lang="zh-CN" altLang="en-US" b="1"/>
            </a:br>
            <a:endParaRPr lang="en-US" altLang="zh-CN" b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54200" y="1966595"/>
            <a:ext cx="10947400" cy="48914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zh-CN" altLang="zh-CN" sz="1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zh-CN" sz="1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54200" y="1966595"/>
            <a:ext cx="8973457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）用词准确</a:t>
            </a: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，运用多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种修辞手法</a:t>
            </a: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；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(2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）调动多种感官进行景物描写；</a:t>
            </a:r>
          </a:p>
          <a:p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(3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）通过多种描写突出人物品质；</a:t>
            </a:r>
          </a:p>
          <a:p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(4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）多种表达方式的综合运用。</a:t>
            </a:r>
          </a:p>
          <a:p>
            <a:endParaRPr lang="zh-CN" altLang="en-US" sz="3200"/>
          </a:p>
        </p:txBody>
      </p:sp>
    </p:spTree>
    <p:extLst>
      <p:ext uri="{BB962C8B-B14F-4D97-AF65-F5344CB8AC3E}">
        <p14:creationId xmlns:p14="http://schemas.microsoft.com/office/powerpoint/2010/main" val="124799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1" y="1"/>
            <a:ext cx="10209530" cy="9869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  <a:t/>
            </a:r>
            <a:b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</a:br>
            <a:r>
              <a:rPr kumimoji="0" lang="zh-CN" altLang="en-US" sz="96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</a:rPr>
              <a:t>环节</a:t>
            </a:r>
            <a:r>
              <a:rPr lang="zh-CN" altLang="en-US" sz="9600" b="1" smtClean="0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  <a:t>四</a:t>
            </a:r>
            <a:r>
              <a:rPr lang="zh-CN" altLang="en-US" sz="9600" b="1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  <a:t>：真题回放，明确考点 </a:t>
            </a:r>
            <a:r>
              <a:rPr kumimoji="0" lang="zh-CN" altLang="en-US" sz="9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</a:rPr>
              <a:t/>
            </a:r>
            <a:br>
              <a:rPr kumimoji="0" lang="zh-CN" altLang="en-US" sz="9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</a:rPr>
            </a:br>
            <a:r>
              <a:rPr kumimoji="0" lang="zh-CN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  <a:t>    </a:t>
            </a:r>
            <a:endParaRPr kumimoji="0" lang="zh-CN" altLang="zh-CN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方正楷体简体" panose="03000509000000000000" charset="-122"/>
              <a:ea typeface="方正楷体简体" panose="03000509000000000000" charset="-122"/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2856" y="1204687"/>
            <a:ext cx="118291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/>
              <a:t>例一：</a:t>
            </a:r>
            <a:r>
              <a:rPr lang="en-US" altLang="zh-CN" sz="2000"/>
              <a:t>2021</a:t>
            </a:r>
            <a:r>
              <a:rPr lang="zh-CN" altLang="en-US" sz="2000"/>
              <a:t>五华区期末</a:t>
            </a:r>
            <a:r>
              <a:rPr lang="en-US" altLang="zh-CN" sz="2000"/>
              <a:t>《</a:t>
            </a:r>
            <a:r>
              <a:rPr lang="zh-CN" altLang="en-US" sz="2000"/>
              <a:t>春到黄河边</a:t>
            </a:r>
            <a:r>
              <a:rPr lang="en-US" altLang="zh-CN" sz="2000"/>
              <a:t>》</a:t>
            </a:r>
            <a:r>
              <a:rPr lang="zh-CN" altLang="en-US" sz="2000"/>
              <a:t>（节选）</a:t>
            </a:r>
          </a:p>
          <a:p>
            <a:r>
              <a:rPr lang="zh-CN" altLang="en-US" sz="2000" smtClean="0"/>
              <a:t>       ②</a:t>
            </a:r>
            <a:r>
              <a:rPr lang="zh-CN" altLang="en-US" sz="2000"/>
              <a:t>一般人对黄河的印象是奔腾万里，飞流直下，或是壶口瀑布那样震耳欲聋。其实她在河套这一段面阔如海，是极其安详平和、雍容大度的。闲着时，我就裹一件老羊皮袄，斜躺在河边的沙地上，静静地欣赏着她的容颜。</a:t>
            </a:r>
          </a:p>
          <a:p>
            <a:r>
              <a:rPr lang="zh-CN" altLang="en-US" sz="2000" smtClean="0"/>
              <a:t>       ③</a:t>
            </a:r>
            <a:r>
              <a:rPr lang="zh-CN" altLang="en-US" sz="2000"/>
              <a:t>南方的春天是从空中来的，春风、春雨、春色，像一双孩子的小手在轻轻地抚摩你；而北方的春天却是一个隐身侠，从地心深处不知不觉地潜行上来。脚下的土地在一天天地松软，渐渐有了一点潮气。靠岸边的河冰，已经悄悄地退融，让出一条灰色的曲线。宽阔的河滩上，渗出一片一片的湿地。枯黄的草滩上浮现出一层茸茸的绿意。你用手扒开去看，枯叶下边已露出羞涩的草芽。风吹在脸上也不像前几天那么硬了，太阳愈发的温暖，晒得人身上痒痒的。再看远处的河面，亮晶晶的冰床上，撑开了纵横的裂缝，而中心的主河道上已有小的冰块在浮动。</a:t>
            </a:r>
          </a:p>
          <a:p>
            <a:r>
              <a:rPr lang="zh-CN" altLang="en-US" sz="2000" smtClean="0"/>
              <a:t>        ④</a:t>
            </a:r>
            <a:r>
              <a:rPr lang="zh-CN" altLang="en-US" sz="2000"/>
              <a:t>终于有一天早晨，当我爬上河堤时，突然发现满河都是大大小小的浮冰，浩浩荡荡，从天际涌来，犹如一支出海的舰队。阳光从云缝里射下来，银光闪闪，冰块互相撞击着，发出隆隆的响声，碎冰和着浪花炸开在黄色的水面上，开河了！</a:t>
            </a:r>
          </a:p>
          <a:p>
            <a:r>
              <a:rPr lang="zh-CN" altLang="en-US" sz="2000"/>
              <a:t>  </a:t>
            </a:r>
            <a:r>
              <a:rPr lang="en-US" altLang="zh-CN" sz="2000"/>
              <a:t>17</a:t>
            </a:r>
            <a:r>
              <a:rPr lang="zh-CN" altLang="en-US" sz="2000"/>
              <a:t>．请结合语境，说说第③段中加点词“潜行”的含义。</a:t>
            </a:r>
            <a:r>
              <a:rPr lang="en-US" altLang="zh-CN" sz="2000"/>
              <a:t>(2</a:t>
            </a:r>
            <a:r>
              <a:rPr lang="zh-CN" altLang="en-US" sz="2000"/>
              <a:t>分</a:t>
            </a:r>
            <a:r>
              <a:rPr lang="zh-CN" altLang="en-US" sz="2000" smtClean="0"/>
              <a:t>）</a:t>
            </a:r>
            <a:endParaRPr lang="en-US" altLang="zh-CN" sz="2000" smtClean="0"/>
          </a:p>
          <a:p>
            <a:endParaRPr lang="zh-CN" altLang="en-US" sz="2000"/>
          </a:p>
          <a:p>
            <a:r>
              <a:rPr lang="en-US" altLang="zh-CN" sz="2000" smtClean="0"/>
              <a:t> 18</a:t>
            </a:r>
            <a:r>
              <a:rPr lang="zh-CN" altLang="en-US" sz="2000"/>
              <a:t>．请从修辞角度赏析选文第④段画横线的句子。</a:t>
            </a:r>
            <a:r>
              <a:rPr lang="en-US" altLang="zh-CN" sz="2000"/>
              <a:t>(3</a:t>
            </a:r>
            <a:r>
              <a:rPr lang="zh-CN" altLang="en-US" sz="2000"/>
              <a:t>分）</a:t>
            </a:r>
          </a:p>
        </p:txBody>
      </p:sp>
    </p:spTree>
    <p:extLst>
      <p:ext uri="{BB962C8B-B14F-4D97-AF65-F5344CB8AC3E}">
        <p14:creationId xmlns:p14="http://schemas.microsoft.com/office/powerpoint/2010/main" val="342845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1" y="1"/>
            <a:ext cx="10209530" cy="9869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  <a:t/>
            </a:r>
            <a:b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</a:br>
            <a:r>
              <a:rPr kumimoji="0" lang="zh-CN" altLang="en-US" sz="96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</a:rPr>
              <a:t>环节</a:t>
            </a:r>
            <a:r>
              <a:rPr lang="zh-CN" altLang="en-US" sz="9600" b="1" smtClean="0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  <a:t>四</a:t>
            </a:r>
            <a:r>
              <a:rPr lang="zh-CN" altLang="en-US" sz="9600" b="1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  <a:t>：真题回放，明确考点 </a:t>
            </a:r>
            <a:r>
              <a:rPr kumimoji="0" lang="zh-CN" altLang="en-US" sz="9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</a:rPr>
              <a:t/>
            </a:r>
            <a:br>
              <a:rPr kumimoji="0" lang="zh-CN" altLang="en-US" sz="9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</a:rPr>
            </a:br>
            <a:r>
              <a:rPr kumimoji="0" lang="zh-CN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  <a:t>    </a:t>
            </a:r>
            <a:endParaRPr kumimoji="0" lang="zh-CN" altLang="zh-CN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方正楷体简体" panose="03000509000000000000" charset="-122"/>
              <a:ea typeface="方正楷体简体" panose="03000509000000000000" charset="-122"/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1256" y="986971"/>
            <a:ext cx="118291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/>
              <a:t>例二</a:t>
            </a:r>
            <a:r>
              <a:rPr lang="en-US" altLang="zh-CN" sz="2000"/>
              <a:t>2019</a:t>
            </a:r>
            <a:r>
              <a:rPr lang="zh-CN" altLang="en-US" sz="2000"/>
              <a:t>曲靖卷</a:t>
            </a:r>
            <a:r>
              <a:rPr lang="en-US" altLang="zh-CN" sz="2000"/>
              <a:t>《</a:t>
            </a:r>
            <a:r>
              <a:rPr lang="zh-CN" altLang="en-US" sz="2000"/>
              <a:t>青苔撑起的一片绿意</a:t>
            </a:r>
            <a:r>
              <a:rPr lang="en-US" altLang="zh-CN" sz="2000"/>
              <a:t>》</a:t>
            </a:r>
            <a:r>
              <a:rPr lang="zh-CN" altLang="en-US" sz="2000"/>
              <a:t>（节选）</a:t>
            </a:r>
          </a:p>
          <a:p>
            <a:r>
              <a:rPr lang="zh-CN" altLang="en-US" sz="2000" smtClean="0"/>
              <a:t>       ③</a:t>
            </a:r>
            <a:r>
              <a:rPr lang="zh-CN" altLang="en-US" sz="2000"/>
              <a:t>我非常喜欢清代诗人袁枚那首</a:t>
            </a:r>
            <a:r>
              <a:rPr lang="en-US" altLang="zh-CN" sz="2000"/>
              <a:t>《</a:t>
            </a:r>
            <a:r>
              <a:rPr lang="zh-CN" altLang="en-US" sz="2000"/>
              <a:t>苔</a:t>
            </a:r>
            <a:r>
              <a:rPr lang="en-US" altLang="zh-CN" sz="2000"/>
              <a:t>》</a:t>
            </a:r>
            <a:r>
              <a:rPr lang="zh-CN" altLang="en-US" sz="2000"/>
              <a:t>诗：“白日不到处，青春恰自来。苔花如米小，也学牡丹开。”诗人笔下的青苔生长环境是很恶劣的，可它依然长出绿意来，展现出自己的青春。青春从何处来？它从苔草旺盛的生命力中来，它凭着坚强的活力，冲破困境，焕发青春的光彩。苔草是不会开花的，但她“也学牡丹开”，既是谦逊，也是骄傲。她虽然如此弱不禁风，却凭着自身的自强不息，争得和百花一样的开放权利，春光离不开她们不断地点缀，才显得如此春意盎然。</a:t>
            </a:r>
          </a:p>
          <a:p>
            <a:r>
              <a:rPr lang="zh-CN" altLang="en-US" sz="2000" smtClean="0"/>
              <a:t>        ④</a:t>
            </a:r>
            <a:r>
              <a:rPr lang="zh-CN" altLang="en-US" sz="2000"/>
              <a:t>江南民间有句谚语：“三月青苔露绿头，四月青苔绿满河”。</a:t>
            </a:r>
          </a:p>
          <a:p>
            <a:r>
              <a:rPr lang="zh-CN" altLang="en-US" sz="2000" smtClean="0"/>
              <a:t>        ⑤</a:t>
            </a:r>
            <a:r>
              <a:rPr lang="zh-CN" altLang="en-US" sz="2000"/>
              <a:t>在我的印象里，春风拂面，青苔们趴在残旧的瓦片上，粘在厚重的砖头间，爬在高高的墙头上，附在苍老的树干中，布满在瘦硬的岩石上，从故乡街上的青石板夹缝中撑出绿意，写出一个又一个方正的“回”字。不远处的春江，“江水绿如蓝”，这是青苔的大写意、大手笔。</a:t>
            </a:r>
          </a:p>
          <a:p>
            <a:r>
              <a:rPr lang="zh-CN" altLang="en-US" sz="2000" smtClean="0"/>
              <a:t>       ⑥</a:t>
            </a:r>
            <a:r>
              <a:rPr lang="zh-CN" altLang="en-US" sz="2000"/>
              <a:t>在乡间的古楼里，当青苔从不远处的山坡上，开始随着春风波动、蔓延时，门前的台阶也变绿了，鼓楼便春光融融。</a:t>
            </a:r>
          </a:p>
          <a:p>
            <a:endParaRPr lang="en-US" altLang="zh-CN" sz="2000" smtClean="0"/>
          </a:p>
          <a:p>
            <a:r>
              <a:rPr lang="zh-CN" altLang="en-US" sz="2000" smtClean="0"/>
              <a:t>考题：品</a:t>
            </a:r>
            <a:r>
              <a:rPr lang="zh-CN" altLang="en-US" sz="2000"/>
              <a:t>味第⑤段中的画线句子，任选一个角度，分析其表达效果。</a:t>
            </a:r>
            <a:r>
              <a:rPr lang="en-US" altLang="zh-CN" sz="2000"/>
              <a:t>(3</a:t>
            </a:r>
            <a:r>
              <a:rPr lang="zh-CN" altLang="en-US" sz="2000"/>
              <a:t>分</a:t>
            </a:r>
            <a:r>
              <a:rPr lang="en-US" altLang="zh-CN" sz="2000"/>
              <a:t>)</a:t>
            </a:r>
          </a:p>
          <a:p>
            <a:r>
              <a:rPr lang="zh-CN" altLang="en-US" sz="2000"/>
              <a:t>春风拂面，青苔们趴在残旧的瓦片上，粘在厚重的砖头间，爬在高高的墙头上，附在苍老的树干中，布满在瘦硬的岩石上，从故乡街上的青石板夹缝中撑出绿意，写出一个又一个方正的“回”字。</a:t>
            </a:r>
          </a:p>
          <a:p>
            <a:endParaRPr lang="zh-CN" altLang="en-US" sz="2000"/>
          </a:p>
        </p:txBody>
      </p:sp>
    </p:spTree>
    <p:extLst>
      <p:ext uri="{BB962C8B-B14F-4D97-AF65-F5344CB8AC3E}">
        <p14:creationId xmlns:p14="http://schemas.microsoft.com/office/powerpoint/2010/main" val="220277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1" y="1"/>
            <a:ext cx="10209530" cy="9869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  <a:t/>
            </a:r>
            <a:b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</a:br>
            <a:r>
              <a:rPr kumimoji="0" lang="zh-CN" altLang="en-US" sz="96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</a:rPr>
              <a:t>环节</a:t>
            </a:r>
            <a:r>
              <a:rPr lang="zh-CN" altLang="en-US" sz="9600" b="1" smtClean="0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  <a:t>四</a:t>
            </a:r>
            <a:r>
              <a:rPr lang="zh-CN" altLang="en-US" sz="9600" b="1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  <a:t>：真题回放，明确考点 </a:t>
            </a:r>
            <a:r>
              <a:rPr kumimoji="0" lang="zh-CN" altLang="en-US" sz="9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</a:rPr>
              <a:t/>
            </a:r>
            <a:br>
              <a:rPr kumimoji="0" lang="zh-CN" altLang="en-US" sz="9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</a:rPr>
            </a:br>
            <a:r>
              <a:rPr kumimoji="0" lang="zh-CN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  <a:t>    </a:t>
            </a:r>
            <a:endParaRPr kumimoji="0" lang="zh-CN" altLang="zh-CN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方正楷体简体" panose="03000509000000000000" charset="-122"/>
              <a:ea typeface="方正楷体简体" panose="03000509000000000000" charset="-122"/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1256" y="986971"/>
            <a:ext cx="118291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/>
              <a:t>要求：</a:t>
            </a:r>
            <a:endParaRPr lang="en-US" altLang="zh-CN" sz="2800" smtClean="0"/>
          </a:p>
          <a:p>
            <a:r>
              <a:rPr lang="en-US" altLang="zh-CN" sz="2800" smtClean="0"/>
              <a:t>1.</a:t>
            </a:r>
            <a:r>
              <a:rPr lang="zh-CN" altLang="en-US" sz="2800" smtClean="0"/>
              <a:t>阅读例</a:t>
            </a:r>
            <a:r>
              <a:rPr lang="zh-CN" altLang="en-US" sz="2800"/>
              <a:t>题</a:t>
            </a:r>
            <a:r>
              <a:rPr lang="zh-CN" altLang="en-US" sz="2800" smtClean="0"/>
              <a:t>，分组解</a:t>
            </a:r>
            <a:r>
              <a:rPr lang="zh-CN" altLang="en-US" sz="2800"/>
              <a:t>析答题思路，和同学说一说答题得分的方</a:t>
            </a:r>
            <a:r>
              <a:rPr lang="zh-CN" altLang="en-US" sz="2800"/>
              <a:t>法</a:t>
            </a:r>
            <a:r>
              <a:rPr lang="zh-CN" altLang="en-US" sz="2800" smtClean="0"/>
              <a:t>。</a:t>
            </a:r>
            <a:endParaRPr lang="en-US" altLang="zh-CN" sz="2800" smtClean="0"/>
          </a:p>
          <a:p>
            <a:pPr eaLnBrk="0" fontAlgn="base" hangingPunct="0"/>
            <a:r>
              <a:rPr lang="en-US" altLang="zh-CN" sz="2800" smtClean="0"/>
              <a:t>2.</a:t>
            </a:r>
            <a:r>
              <a:rPr lang="zh-CN" altLang="en-US" sz="2800" smtClean="0"/>
              <a:t>理清答题思路，展示规范答题。</a:t>
            </a:r>
            <a:endParaRPr lang="en-US" altLang="zh-CN" sz="2800" smtClean="0"/>
          </a:p>
          <a:p>
            <a:pPr eaLnBrk="0" fontAlgn="base" hangingPunct="0"/>
            <a:r>
              <a:rPr lang="zh-CN" altLang="zh-CN" sz="2800" smtClean="0">
                <a:solidFill>
                  <a:srgbClr val="FF0000"/>
                </a:solidFill>
              </a:rPr>
              <a:t>答</a:t>
            </a:r>
            <a:r>
              <a:rPr lang="zh-CN" altLang="zh-CN" sz="2800">
                <a:solidFill>
                  <a:srgbClr val="FF0000"/>
                </a:solidFill>
              </a:rPr>
              <a:t>题思路</a:t>
            </a:r>
            <a:r>
              <a:rPr lang="zh-CN" altLang="zh-CN" sz="2800">
                <a:solidFill>
                  <a:srgbClr val="FF0000"/>
                </a:solidFill>
              </a:rPr>
              <a:t>解</a:t>
            </a:r>
            <a:r>
              <a:rPr lang="zh-CN" altLang="zh-CN" sz="2800" smtClean="0">
                <a:solidFill>
                  <a:srgbClr val="FF0000"/>
                </a:solidFill>
              </a:rPr>
              <a:t>析</a:t>
            </a:r>
            <a:r>
              <a:rPr lang="zh-CN" altLang="en-US" sz="2800" smtClean="0">
                <a:solidFill>
                  <a:srgbClr val="FF0000"/>
                </a:solidFill>
              </a:rPr>
              <a:t>参考</a:t>
            </a:r>
            <a:r>
              <a:rPr lang="zh-CN" altLang="zh-CN" sz="2800" smtClean="0">
                <a:solidFill>
                  <a:srgbClr val="FF0000"/>
                </a:solidFill>
              </a:rPr>
              <a:t>：</a:t>
            </a:r>
            <a:endParaRPr lang="zh-CN" altLang="zh-CN" sz="2800">
              <a:solidFill>
                <a:srgbClr val="FF0000"/>
              </a:solidFill>
            </a:endParaRPr>
          </a:p>
          <a:p>
            <a:pPr eaLnBrk="0" fontAlgn="base" hangingPunct="0"/>
            <a:r>
              <a:rPr lang="en-US" altLang="zh-CN" sz="2800" smtClean="0"/>
              <a:t>    </a:t>
            </a:r>
            <a:r>
              <a:rPr lang="zh-CN" altLang="zh-CN" sz="2800" smtClean="0"/>
              <a:t>第</a:t>
            </a:r>
            <a:r>
              <a:rPr lang="zh-CN" altLang="zh-CN" sz="2800"/>
              <a:t>一：</a:t>
            </a:r>
            <a:r>
              <a:rPr lang="zh-CN" altLang="zh-CN" sz="2800"/>
              <a:t>辨</a:t>
            </a:r>
            <a:r>
              <a:rPr lang="zh-CN" altLang="zh-CN" sz="2800" smtClean="0"/>
              <a:t>别</a:t>
            </a:r>
            <a:r>
              <a:rPr lang="zh-CN" altLang="en-US" sz="2800" smtClean="0"/>
              <a:t>考点</a:t>
            </a:r>
            <a:r>
              <a:rPr lang="zh-CN" altLang="zh-CN" sz="2800" smtClean="0"/>
              <a:t>：</a:t>
            </a:r>
            <a:endParaRPr lang="en-US" altLang="zh-CN" sz="2800" smtClean="0"/>
          </a:p>
          <a:p>
            <a:pPr eaLnBrk="0" fontAlgn="base" hangingPunct="0"/>
            <a:r>
              <a:rPr lang="en-US" altLang="zh-CN" sz="2800" smtClean="0"/>
              <a:t>    </a:t>
            </a:r>
            <a:r>
              <a:rPr lang="zh-CN" altLang="zh-CN" sz="2800" smtClean="0"/>
              <a:t>第</a:t>
            </a:r>
            <a:r>
              <a:rPr lang="zh-CN" altLang="zh-CN" sz="2800"/>
              <a:t>二：再联系上下</a:t>
            </a:r>
            <a:r>
              <a:rPr lang="zh-CN" altLang="zh-CN" sz="2800"/>
              <a:t>文</a:t>
            </a:r>
            <a:r>
              <a:rPr lang="zh-CN" altLang="zh-CN" sz="2800" smtClean="0"/>
              <a:t>，</a:t>
            </a:r>
            <a:r>
              <a:rPr lang="zh-CN" altLang="en-US" sz="2800" smtClean="0"/>
              <a:t>分析内容，</a:t>
            </a:r>
            <a:r>
              <a:rPr lang="zh-CN" altLang="zh-CN" sz="2800" smtClean="0"/>
              <a:t>明确</a:t>
            </a:r>
            <a:r>
              <a:rPr lang="zh-CN" altLang="en-US" sz="2800" smtClean="0"/>
              <a:t>内涵：</a:t>
            </a:r>
            <a:endParaRPr lang="en-US" altLang="zh-CN" sz="2800" smtClean="0"/>
          </a:p>
          <a:p>
            <a:pPr eaLnBrk="0" fontAlgn="base" hangingPunct="0"/>
            <a:r>
              <a:rPr lang="en-US" altLang="zh-CN" sz="2800" smtClean="0"/>
              <a:t>    </a:t>
            </a:r>
            <a:r>
              <a:rPr lang="zh-CN" altLang="zh-CN" sz="2800" smtClean="0"/>
              <a:t>第</a:t>
            </a:r>
            <a:r>
              <a:rPr lang="zh-CN" altLang="zh-CN" sz="2800"/>
              <a:t>三：</a:t>
            </a:r>
            <a:r>
              <a:rPr lang="zh-CN" altLang="zh-CN" sz="2800"/>
              <a:t>明</a:t>
            </a:r>
            <a:r>
              <a:rPr lang="zh-CN" altLang="zh-CN" sz="2800" smtClean="0"/>
              <a:t>确作</a:t>
            </a:r>
            <a:r>
              <a:rPr lang="zh-CN" altLang="zh-CN" sz="2800"/>
              <a:t>用</a:t>
            </a:r>
            <a:r>
              <a:rPr lang="zh-CN" altLang="zh-CN" sz="2800" smtClean="0"/>
              <a:t>：</a:t>
            </a:r>
            <a:endParaRPr lang="zh-CN" altLang="zh-CN" sz="2800"/>
          </a:p>
          <a:p>
            <a:pPr eaLnBrk="0" fontAlgn="base" hangingPunct="0"/>
            <a:r>
              <a:rPr lang="en-US" altLang="zh-CN" sz="2800" smtClean="0"/>
              <a:t>    </a:t>
            </a:r>
            <a:r>
              <a:rPr lang="zh-CN" altLang="zh-CN" sz="2800" smtClean="0"/>
              <a:t>第</a:t>
            </a:r>
            <a:r>
              <a:rPr lang="zh-CN" altLang="zh-CN" sz="2800"/>
              <a:t>四：答题</a:t>
            </a:r>
            <a:r>
              <a:rPr lang="zh-CN" altLang="zh-CN" sz="2800"/>
              <a:t>规</a:t>
            </a:r>
            <a:r>
              <a:rPr lang="zh-CN" altLang="zh-CN" sz="2800" smtClean="0"/>
              <a:t>范</a:t>
            </a:r>
            <a:r>
              <a:rPr lang="zh-CN" altLang="en-US" sz="2800" smtClean="0"/>
              <a:t>展示，答案为：</a:t>
            </a:r>
            <a:endParaRPr lang="zh-CN" altLang="zh-CN" sz="2800"/>
          </a:p>
          <a:p>
            <a:endParaRPr lang="zh-CN" altLang="en-US" sz="2800"/>
          </a:p>
        </p:txBody>
      </p:sp>
    </p:spTree>
    <p:extLst>
      <p:ext uri="{BB962C8B-B14F-4D97-AF65-F5344CB8AC3E}">
        <p14:creationId xmlns:p14="http://schemas.microsoft.com/office/powerpoint/2010/main" val="418233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0" y="246744"/>
            <a:ext cx="10935245" cy="22642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  <a:t/>
            </a:r>
            <a:b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</a:br>
            <a:r>
              <a:rPr kumimoji="0" lang="zh-CN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  <a:t>环节</a:t>
            </a:r>
            <a:r>
              <a:rPr lang="zh-CN" altLang="en-US" b="1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  <a:t>五</a:t>
            </a:r>
            <a:r>
              <a:rPr kumimoji="0" lang="zh-CN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  <a:t>：锦囊收集</a:t>
            </a:r>
            <a: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  <a:t/>
            </a:r>
            <a:b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</a:br>
            <a: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  <a:t/>
            </a:r>
            <a:b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</a:br>
            <a:r>
              <a:rPr kumimoji="0" lang="zh-CN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  <a:t>    </a:t>
            </a:r>
            <a:endParaRPr kumimoji="0" lang="zh-CN" altLang="zh-CN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方正楷体简体" panose="03000509000000000000" charset="-122"/>
              <a:ea typeface="方正楷体简体" panose="03000509000000000000" charset="-122"/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9314" y="1277258"/>
            <a:ext cx="1092925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/>
              <a:t>常见的考查形式一：品字词</a:t>
            </a:r>
          </a:p>
          <a:p>
            <a:r>
              <a:rPr lang="zh-CN" altLang="en-US" sz="2000">
                <a:solidFill>
                  <a:srgbClr val="FF0000"/>
                </a:solidFill>
              </a:rPr>
              <a:t>答题规范：“</a:t>
            </a:r>
            <a:r>
              <a:rPr lang="en-US" altLang="zh-CN" sz="2000">
                <a:solidFill>
                  <a:srgbClr val="FF0000"/>
                </a:solidFill>
              </a:rPr>
              <a:t>××”</a:t>
            </a:r>
            <a:r>
              <a:rPr lang="zh-CN" altLang="en-US" sz="2000">
                <a:solidFill>
                  <a:srgbClr val="FF0000"/>
                </a:solidFill>
              </a:rPr>
              <a:t>一词原指</a:t>
            </a:r>
            <a:r>
              <a:rPr lang="en-US" altLang="zh-CN" sz="2000">
                <a:solidFill>
                  <a:srgbClr val="FF0000"/>
                </a:solidFill>
              </a:rPr>
              <a:t>……</a:t>
            </a:r>
            <a:r>
              <a:rPr lang="zh-CN" altLang="en-US" sz="2000">
                <a:solidFill>
                  <a:srgbClr val="FF0000"/>
                </a:solidFill>
              </a:rPr>
              <a:t>（本义），文中指</a:t>
            </a:r>
            <a:r>
              <a:rPr lang="en-US" altLang="zh-CN" sz="2000">
                <a:solidFill>
                  <a:srgbClr val="FF0000"/>
                </a:solidFill>
              </a:rPr>
              <a:t>……</a:t>
            </a:r>
            <a:r>
              <a:rPr lang="zh-CN" altLang="en-US" sz="2000">
                <a:solidFill>
                  <a:srgbClr val="FF0000"/>
                </a:solidFill>
              </a:rPr>
              <a:t>（语境义）。</a:t>
            </a:r>
          </a:p>
          <a:p>
            <a:r>
              <a:rPr lang="zh-CN" altLang="en-US" sz="2000"/>
              <a:t>常见的考查形式二：析句</a:t>
            </a:r>
            <a:r>
              <a:rPr lang="zh-CN" altLang="en-US" sz="2000" smtClean="0"/>
              <a:t>子</a:t>
            </a:r>
            <a:endParaRPr lang="zh-CN" altLang="en-US" sz="2000"/>
          </a:p>
          <a:p>
            <a:r>
              <a:rPr lang="zh-CN" altLang="en-US" sz="2000"/>
              <a:t>修辞答题规律总结：</a:t>
            </a:r>
          </a:p>
          <a:p>
            <a:r>
              <a:rPr lang="en-US" altLang="zh-CN" sz="2000">
                <a:solidFill>
                  <a:srgbClr val="FF0000"/>
                </a:solidFill>
              </a:rPr>
              <a:t> </a:t>
            </a:r>
            <a:r>
              <a:rPr lang="en-US" altLang="zh-CN" sz="2000" smtClean="0">
                <a:solidFill>
                  <a:srgbClr val="FF0000"/>
                </a:solidFill>
              </a:rPr>
              <a:t>   </a:t>
            </a:r>
            <a:r>
              <a:rPr lang="zh-CN" altLang="en-US" sz="2000" smtClean="0">
                <a:solidFill>
                  <a:srgbClr val="FF0000"/>
                </a:solidFill>
              </a:rPr>
              <a:t>体</a:t>
            </a:r>
            <a:r>
              <a:rPr lang="zh-CN" altLang="en-US" sz="2000">
                <a:solidFill>
                  <a:srgbClr val="FF0000"/>
                </a:solidFill>
              </a:rPr>
              <a:t>现清晰的思路，答</a:t>
            </a:r>
            <a:r>
              <a:rPr lang="zh-CN" altLang="en-US" sz="2000" smtClean="0">
                <a:solidFill>
                  <a:srgbClr val="FF0000"/>
                </a:solidFill>
              </a:rPr>
              <a:t>题</a:t>
            </a:r>
            <a:r>
              <a:rPr lang="zh-CN" altLang="en-US" sz="2000">
                <a:solidFill>
                  <a:srgbClr val="FF0000"/>
                </a:solidFill>
              </a:rPr>
              <a:t>规范</a:t>
            </a:r>
            <a:r>
              <a:rPr lang="zh-CN" altLang="en-US" sz="2000" smtClean="0">
                <a:solidFill>
                  <a:srgbClr val="FF0000"/>
                </a:solidFill>
              </a:rPr>
              <a:t>： </a:t>
            </a:r>
            <a:r>
              <a:rPr lang="zh-CN" altLang="en-US" sz="2000">
                <a:solidFill>
                  <a:srgbClr val="FF0000"/>
                </a:solidFill>
              </a:rPr>
              <a:t>使用</a:t>
            </a:r>
            <a:r>
              <a:rPr lang="en-US" altLang="zh-CN" sz="2000">
                <a:solidFill>
                  <a:srgbClr val="FF0000"/>
                </a:solidFill>
              </a:rPr>
              <a:t>ⅹⅹ</a:t>
            </a:r>
            <a:r>
              <a:rPr lang="zh-CN" altLang="en-US" sz="2000">
                <a:solidFill>
                  <a:srgbClr val="FF0000"/>
                </a:solidFill>
              </a:rPr>
              <a:t>修辞手法</a:t>
            </a:r>
            <a:r>
              <a:rPr lang="en-US" altLang="zh-CN" sz="2000">
                <a:solidFill>
                  <a:srgbClr val="FF0000"/>
                </a:solidFill>
              </a:rPr>
              <a:t>+</a:t>
            </a:r>
            <a:r>
              <a:rPr lang="zh-CN" altLang="en-US" sz="2000">
                <a:solidFill>
                  <a:srgbClr val="FF0000"/>
                </a:solidFill>
              </a:rPr>
              <a:t>判断依据</a:t>
            </a:r>
            <a:r>
              <a:rPr lang="en-US" altLang="zh-CN" sz="2000">
                <a:solidFill>
                  <a:srgbClr val="FF0000"/>
                </a:solidFill>
              </a:rPr>
              <a:t>+</a:t>
            </a:r>
            <a:r>
              <a:rPr lang="zh-CN" altLang="en-US" sz="2000">
                <a:solidFill>
                  <a:srgbClr val="FF0000"/>
                </a:solidFill>
              </a:rPr>
              <a:t>作用（效果）</a:t>
            </a:r>
            <a:r>
              <a:rPr lang="en-US" altLang="zh-CN" sz="2000">
                <a:solidFill>
                  <a:srgbClr val="FF0000"/>
                </a:solidFill>
              </a:rPr>
              <a:t>+</a:t>
            </a:r>
            <a:r>
              <a:rPr lang="zh-CN" altLang="en-US" sz="2000">
                <a:solidFill>
                  <a:srgbClr val="FF0000"/>
                </a:solidFill>
              </a:rPr>
              <a:t>结合语境分析内容情感。</a:t>
            </a:r>
          </a:p>
          <a:p>
            <a:r>
              <a:rPr lang="zh-CN" altLang="en-US" sz="2000" smtClean="0"/>
              <a:t>补充：修辞分析要体现的</a:t>
            </a:r>
            <a:r>
              <a:rPr lang="zh-CN" altLang="en-US" sz="2000"/>
              <a:t>关键词句！</a:t>
            </a:r>
          </a:p>
          <a:p>
            <a:r>
              <a:rPr lang="zh-CN" altLang="en-US" sz="2000"/>
              <a:t> ①比喻、拟人：生动形象</a:t>
            </a:r>
          </a:p>
          <a:p>
            <a:r>
              <a:rPr lang="zh-CN" altLang="en-US" sz="2000"/>
              <a:t> ②对比：突出了</a:t>
            </a:r>
            <a:r>
              <a:rPr lang="en-US" altLang="zh-CN" sz="2000"/>
              <a:t>ⅹⅹ</a:t>
            </a:r>
            <a:r>
              <a:rPr lang="zh-CN" altLang="en-US" sz="2000"/>
              <a:t>，加强文章的艺术效果和感染力，给人极鲜明的形象和极强烈的感受。。</a:t>
            </a:r>
          </a:p>
          <a:p>
            <a:r>
              <a:rPr lang="zh-CN" altLang="en-US" sz="2000"/>
              <a:t>③ 排比：增强语气语势</a:t>
            </a:r>
          </a:p>
          <a:p>
            <a:r>
              <a:rPr lang="zh-CN" altLang="en-US" sz="2000"/>
              <a:t>④反复：强调。</a:t>
            </a:r>
          </a:p>
          <a:p>
            <a:r>
              <a:rPr lang="zh-CN" altLang="en-US" sz="2000"/>
              <a:t>（反复强调的是被重复的词语本身；排比强调的是句式</a:t>
            </a:r>
            <a:r>
              <a:rPr lang="en-US" altLang="zh-CN" sz="2000"/>
              <a:t>,</a:t>
            </a:r>
            <a:r>
              <a:rPr lang="zh-CN" altLang="en-US" sz="2000"/>
              <a:t>而不是被重复的词语。</a:t>
            </a:r>
            <a:r>
              <a:rPr lang="en-US" altLang="zh-CN" sz="2000"/>
              <a:t>)</a:t>
            </a:r>
          </a:p>
          <a:p>
            <a:r>
              <a:rPr lang="en-US" altLang="zh-CN" sz="2000"/>
              <a:t>⑤</a:t>
            </a:r>
            <a:r>
              <a:rPr lang="zh-CN" altLang="en-US" sz="2000"/>
              <a:t>夸张：突出事物</a:t>
            </a:r>
            <a:r>
              <a:rPr lang="en-US" altLang="zh-CN" sz="2000"/>
              <a:t>××</a:t>
            </a:r>
            <a:r>
              <a:rPr lang="zh-CN" altLang="en-US" sz="2000"/>
              <a:t>的特征，烘托</a:t>
            </a:r>
            <a:r>
              <a:rPr lang="en-US" altLang="zh-CN" sz="2000"/>
              <a:t>××</a:t>
            </a:r>
            <a:r>
              <a:rPr lang="zh-CN" altLang="en-US" sz="2000"/>
              <a:t>气氛，加强渲染力，给读者以鲜明而强烈的印象。</a:t>
            </a:r>
          </a:p>
          <a:p>
            <a:r>
              <a:rPr lang="zh-CN" altLang="en-US" sz="2000"/>
              <a:t>⑥反问：①起强调作用，增强肯定</a:t>
            </a:r>
            <a:r>
              <a:rPr lang="en-US" altLang="zh-CN" sz="2000"/>
              <a:t>(</a:t>
            </a:r>
            <a:r>
              <a:rPr lang="zh-CN" altLang="en-US" sz="2000"/>
              <a:t>否定</a:t>
            </a:r>
            <a:r>
              <a:rPr lang="en-US" altLang="zh-CN" sz="2000"/>
              <a:t>)</a:t>
            </a:r>
            <a:r>
              <a:rPr lang="zh-CN" altLang="en-US" sz="2000"/>
              <a:t>语气；②引起读者反思。</a:t>
            </a:r>
          </a:p>
          <a:p>
            <a:r>
              <a:rPr lang="zh-CN" altLang="en-US" sz="2000"/>
              <a:t>⑦设问：提出问题，引起读者思考</a:t>
            </a:r>
          </a:p>
          <a:p>
            <a:r>
              <a:rPr lang="zh-CN" altLang="en-US" sz="2000"/>
              <a:t>⑧引用：既形象地描绘了</a:t>
            </a:r>
            <a:r>
              <a:rPr lang="en-US" altLang="zh-CN" sz="2000"/>
              <a:t>……</a:t>
            </a:r>
            <a:r>
              <a:rPr lang="zh-CN" altLang="en-US" sz="2000"/>
              <a:t>，又使文章充满诗情画意，趣味盎然。</a:t>
            </a:r>
          </a:p>
        </p:txBody>
      </p:sp>
    </p:spTree>
    <p:extLst>
      <p:ext uri="{BB962C8B-B14F-4D97-AF65-F5344CB8AC3E}">
        <p14:creationId xmlns:p14="http://schemas.microsoft.com/office/powerpoint/2010/main" val="176194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0" y="377374"/>
            <a:ext cx="10935245" cy="5805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  <a:t/>
            </a:r>
            <a:b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</a:br>
            <a:r>
              <a:rPr kumimoji="0" lang="zh-CN" altLang="en-US" sz="1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</a:rPr>
              <a:t>环节</a:t>
            </a:r>
            <a:r>
              <a:rPr lang="zh-CN" altLang="en-US" sz="11200" b="1" smtClean="0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  <a:t>五</a:t>
            </a:r>
            <a:r>
              <a:rPr kumimoji="0" lang="zh-CN" altLang="en-US" sz="11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</a:rPr>
              <a:t>：锦囊收集</a:t>
            </a:r>
            <a:r>
              <a:rPr kumimoji="0" lang="zh-CN" altLang="en-US" sz="1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</a:rPr>
              <a:t/>
            </a:r>
            <a:br>
              <a:rPr kumimoji="0" lang="zh-CN" altLang="en-US" sz="1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</a:rPr>
            </a:br>
            <a:r>
              <a:rPr kumimoji="0" lang="zh-CN" altLang="en-US" sz="1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</a:rPr>
              <a:t/>
            </a:r>
            <a:br>
              <a:rPr kumimoji="0" lang="zh-CN" altLang="en-US" sz="1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</a:rPr>
            </a:br>
            <a:r>
              <a:rPr kumimoji="0" lang="zh-CN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  <a:t>    </a:t>
            </a:r>
            <a:endParaRPr kumimoji="0" lang="zh-CN" altLang="zh-CN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方正楷体简体" panose="03000509000000000000" charset="-122"/>
              <a:ea typeface="方正楷体简体" panose="03000509000000000000" charset="-122"/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586" y="377374"/>
            <a:ext cx="1092925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mtClean="0"/>
              <a:t>常</a:t>
            </a:r>
            <a:r>
              <a:rPr lang="zh-CN" altLang="en-US" sz="2000"/>
              <a:t>见的考查形式二：</a:t>
            </a:r>
            <a:r>
              <a:rPr lang="zh-CN" altLang="en-US" sz="2000">
                <a:solidFill>
                  <a:srgbClr val="FF0000"/>
                </a:solidFill>
              </a:rPr>
              <a:t>析句</a:t>
            </a:r>
            <a:r>
              <a:rPr lang="zh-CN" altLang="en-US" sz="2000" smtClean="0">
                <a:solidFill>
                  <a:srgbClr val="FF0000"/>
                </a:solidFill>
              </a:rPr>
              <a:t>子</a:t>
            </a:r>
            <a:endParaRPr lang="zh-CN" altLang="en-US" sz="2000">
              <a:solidFill>
                <a:srgbClr val="FF0000"/>
              </a:solidFill>
            </a:endParaRPr>
          </a:p>
          <a:p>
            <a:r>
              <a:rPr lang="en-US" altLang="zh-CN" sz="2000" smtClean="0"/>
              <a:t>1.</a:t>
            </a:r>
            <a:r>
              <a:rPr lang="zh-CN" altLang="en-US" sz="2000" smtClean="0"/>
              <a:t>从修辞入手：</a:t>
            </a:r>
            <a:endParaRPr lang="zh-CN" altLang="en-US" sz="2000"/>
          </a:p>
          <a:p>
            <a:r>
              <a:rPr lang="zh-CN" altLang="en-US" sz="2000" smtClean="0">
                <a:solidFill>
                  <a:srgbClr val="FF0000"/>
                </a:solidFill>
              </a:rPr>
              <a:t>     答题</a:t>
            </a:r>
            <a:r>
              <a:rPr lang="zh-CN" altLang="en-US" sz="2000">
                <a:solidFill>
                  <a:srgbClr val="FF0000"/>
                </a:solidFill>
              </a:rPr>
              <a:t>规范</a:t>
            </a:r>
            <a:r>
              <a:rPr lang="zh-CN" altLang="en-US" sz="2000" smtClean="0">
                <a:solidFill>
                  <a:srgbClr val="FF0000"/>
                </a:solidFill>
              </a:rPr>
              <a:t>： </a:t>
            </a:r>
            <a:r>
              <a:rPr lang="zh-CN" altLang="en-US" sz="2000">
                <a:solidFill>
                  <a:srgbClr val="FF0000"/>
                </a:solidFill>
              </a:rPr>
              <a:t>使用</a:t>
            </a:r>
            <a:r>
              <a:rPr lang="en-US" altLang="zh-CN" sz="2000">
                <a:solidFill>
                  <a:srgbClr val="FF0000"/>
                </a:solidFill>
              </a:rPr>
              <a:t>ⅹⅹ</a:t>
            </a:r>
            <a:r>
              <a:rPr lang="zh-CN" altLang="en-US" sz="2000">
                <a:solidFill>
                  <a:srgbClr val="FF0000"/>
                </a:solidFill>
              </a:rPr>
              <a:t>修辞手法</a:t>
            </a:r>
            <a:r>
              <a:rPr lang="en-US" altLang="zh-CN" sz="2000">
                <a:solidFill>
                  <a:srgbClr val="FF0000"/>
                </a:solidFill>
              </a:rPr>
              <a:t>+</a:t>
            </a:r>
            <a:r>
              <a:rPr lang="zh-CN" altLang="en-US" sz="2000">
                <a:solidFill>
                  <a:srgbClr val="FF0000"/>
                </a:solidFill>
              </a:rPr>
              <a:t>判断依据</a:t>
            </a:r>
            <a:r>
              <a:rPr lang="en-US" altLang="zh-CN" sz="2000">
                <a:solidFill>
                  <a:srgbClr val="FF0000"/>
                </a:solidFill>
              </a:rPr>
              <a:t>+</a:t>
            </a:r>
            <a:r>
              <a:rPr lang="zh-CN" altLang="en-US" sz="2000">
                <a:solidFill>
                  <a:srgbClr val="FF0000"/>
                </a:solidFill>
              </a:rPr>
              <a:t>作用（效果）</a:t>
            </a:r>
            <a:r>
              <a:rPr lang="en-US" altLang="zh-CN" sz="2000">
                <a:solidFill>
                  <a:srgbClr val="FF0000"/>
                </a:solidFill>
              </a:rPr>
              <a:t>+</a:t>
            </a:r>
            <a:r>
              <a:rPr lang="zh-CN" altLang="en-US" sz="2000">
                <a:solidFill>
                  <a:srgbClr val="FF0000"/>
                </a:solidFill>
              </a:rPr>
              <a:t>结合语境分析内容情感。补充：修辞作用的分析要体现的关键词句！</a:t>
            </a:r>
          </a:p>
          <a:p>
            <a:r>
              <a:rPr lang="zh-CN" altLang="en-US" sz="2000" smtClean="0"/>
              <a:t>①</a:t>
            </a:r>
            <a:r>
              <a:rPr lang="zh-CN" altLang="en-US" sz="2000"/>
              <a:t>比喻、拟人：生动形象</a:t>
            </a:r>
          </a:p>
          <a:p>
            <a:r>
              <a:rPr lang="zh-CN" altLang="en-US" sz="2000"/>
              <a:t> ②对比：突出了</a:t>
            </a:r>
            <a:r>
              <a:rPr lang="en-US" altLang="zh-CN" sz="2000"/>
              <a:t>ⅹⅹ</a:t>
            </a:r>
            <a:r>
              <a:rPr lang="zh-CN" altLang="en-US" sz="2000"/>
              <a:t>，加强文章的艺术效果和感染力，给人极鲜明的形象和极强烈的感受。。</a:t>
            </a:r>
          </a:p>
          <a:p>
            <a:r>
              <a:rPr lang="zh-CN" altLang="en-US" sz="2000"/>
              <a:t>③ 排比：增强语气语势</a:t>
            </a:r>
          </a:p>
          <a:p>
            <a:r>
              <a:rPr lang="zh-CN" altLang="en-US" sz="2000"/>
              <a:t>④反复：强调。</a:t>
            </a:r>
          </a:p>
          <a:p>
            <a:r>
              <a:rPr lang="zh-CN" altLang="en-US" sz="2000"/>
              <a:t>（反复强调的是被重复的词语本身；排比强调的是句式</a:t>
            </a:r>
            <a:r>
              <a:rPr lang="en-US" altLang="zh-CN" sz="2000"/>
              <a:t>,</a:t>
            </a:r>
            <a:r>
              <a:rPr lang="zh-CN" altLang="en-US" sz="2000"/>
              <a:t>而不是被重复的词语。</a:t>
            </a:r>
            <a:r>
              <a:rPr lang="en-US" altLang="zh-CN" sz="2000"/>
              <a:t>)</a:t>
            </a:r>
          </a:p>
          <a:p>
            <a:r>
              <a:rPr lang="en-US" altLang="zh-CN" sz="2000"/>
              <a:t>⑤</a:t>
            </a:r>
            <a:r>
              <a:rPr lang="zh-CN" altLang="en-US" sz="2000"/>
              <a:t>夸张：突出事物</a:t>
            </a:r>
            <a:r>
              <a:rPr lang="en-US" altLang="zh-CN" sz="2000"/>
              <a:t>××</a:t>
            </a:r>
            <a:r>
              <a:rPr lang="zh-CN" altLang="en-US" sz="2000"/>
              <a:t>的特征，烘托</a:t>
            </a:r>
            <a:r>
              <a:rPr lang="en-US" altLang="zh-CN" sz="2000"/>
              <a:t>××</a:t>
            </a:r>
            <a:r>
              <a:rPr lang="zh-CN" altLang="en-US" sz="2000"/>
              <a:t>气氛，加强渲染力，给读者以鲜明而强烈的印象。</a:t>
            </a:r>
          </a:p>
          <a:p>
            <a:r>
              <a:rPr lang="zh-CN" altLang="en-US" sz="2000"/>
              <a:t>⑥反问：①起强调作用，增强肯定</a:t>
            </a:r>
            <a:r>
              <a:rPr lang="en-US" altLang="zh-CN" sz="2000"/>
              <a:t>(</a:t>
            </a:r>
            <a:r>
              <a:rPr lang="zh-CN" altLang="en-US" sz="2000"/>
              <a:t>否定</a:t>
            </a:r>
            <a:r>
              <a:rPr lang="en-US" altLang="zh-CN" sz="2000"/>
              <a:t>)</a:t>
            </a:r>
            <a:r>
              <a:rPr lang="zh-CN" altLang="en-US" sz="2000"/>
              <a:t>语气；②引起读者反思。</a:t>
            </a:r>
          </a:p>
          <a:p>
            <a:r>
              <a:rPr lang="zh-CN" altLang="en-US" sz="2000"/>
              <a:t>⑦设问：提出问题，引起读者思考</a:t>
            </a:r>
          </a:p>
          <a:p>
            <a:r>
              <a:rPr lang="zh-CN" altLang="en-US" sz="2000"/>
              <a:t>⑧引用：既形象地描绘了</a:t>
            </a:r>
            <a:r>
              <a:rPr lang="en-US" altLang="zh-CN" sz="2000"/>
              <a:t>……</a:t>
            </a:r>
            <a:r>
              <a:rPr lang="zh-CN" altLang="en-US" sz="2000"/>
              <a:t>，又使文章充满诗情画意，趣味盎然</a:t>
            </a:r>
            <a:r>
              <a:rPr lang="zh-CN" altLang="en-US" sz="2000" smtClean="0"/>
              <a:t>。</a:t>
            </a:r>
            <a:endParaRPr lang="en-US" altLang="zh-CN" sz="2000" smtClean="0"/>
          </a:p>
          <a:p>
            <a:r>
              <a:rPr lang="en-US" altLang="zh-CN" sz="2000"/>
              <a:t>2.</a:t>
            </a:r>
            <a:r>
              <a:rPr lang="zh-CN" altLang="zh-CN" sz="2000"/>
              <a:t>从描写角度入手。从人物描写和环境描写方法入手，揭示其与描写对象特点之间的关系或作用。</a:t>
            </a:r>
          </a:p>
          <a:p>
            <a:r>
              <a:rPr lang="zh-CN" altLang="zh-CN" sz="2000">
                <a:solidFill>
                  <a:srgbClr val="FF0000"/>
                </a:solidFill>
              </a:rPr>
              <a:t>答题规范：运用了……的描写方法，细致生动地点明（写出、抒发或交代）了……</a:t>
            </a:r>
          </a:p>
          <a:p>
            <a:r>
              <a:rPr lang="en-US" altLang="zh-CN" sz="2000"/>
              <a:t>3</a:t>
            </a:r>
            <a:r>
              <a:rPr lang="en-US" altLang="zh-CN" sz="2000" smtClean="0"/>
              <a:t>.</a:t>
            </a:r>
            <a:r>
              <a:rPr lang="zh-CN" altLang="en-US" sz="2000" smtClean="0"/>
              <a:t>从</a:t>
            </a:r>
            <a:r>
              <a:rPr lang="zh-CN" altLang="zh-CN" sz="2000" smtClean="0"/>
              <a:t>表</a:t>
            </a:r>
            <a:r>
              <a:rPr lang="zh-CN" altLang="zh-CN" sz="2000"/>
              <a:t>达方</a:t>
            </a:r>
            <a:r>
              <a:rPr lang="zh-CN" altLang="zh-CN" sz="2000" smtClean="0"/>
              <a:t>式</a:t>
            </a:r>
            <a:r>
              <a:rPr lang="zh-CN" altLang="en-US" sz="2000" smtClean="0"/>
              <a:t>入手</a:t>
            </a:r>
            <a:endParaRPr lang="zh-CN" altLang="zh-CN" sz="2000"/>
          </a:p>
          <a:p>
            <a:r>
              <a:rPr lang="zh-CN" altLang="zh-CN" sz="2000">
                <a:solidFill>
                  <a:srgbClr val="FF0000"/>
                </a:solidFill>
              </a:rPr>
              <a:t>答题规范：运用了……的表达方式，细致生动地点明（写出、抒发或交代）了……</a:t>
            </a:r>
          </a:p>
          <a:p>
            <a:endParaRPr lang="zh-CN" altLang="en-US" sz="2000"/>
          </a:p>
        </p:txBody>
      </p:sp>
    </p:spTree>
    <p:extLst>
      <p:ext uri="{BB962C8B-B14F-4D97-AF65-F5344CB8AC3E}">
        <p14:creationId xmlns:p14="http://schemas.microsoft.com/office/powerpoint/2010/main" val="101538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107586" y="943432"/>
            <a:ext cx="10935245" cy="5805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  <a:t/>
            </a:r>
            <a:b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</a:br>
            <a:r>
              <a:rPr kumimoji="0" lang="zh-CN" altLang="en-US" sz="176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</a:rPr>
              <a:t>课堂小结：</a:t>
            </a:r>
            <a:r>
              <a:rPr kumimoji="0" lang="zh-CN" altLang="en-US" sz="17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</a:rPr>
              <a:t/>
            </a:r>
            <a:br>
              <a:rPr kumimoji="0" lang="zh-CN" altLang="en-US" sz="17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</a:rPr>
            </a:br>
            <a:r>
              <a:rPr kumimoji="0" lang="zh-CN" altLang="en-US" sz="1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</a:rPr>
              <a:t/>
            </a:r>
            <a:br>
              <a:rPr kumimoji="0" lang="zh-CN" altLang="en-US" sz="1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</a:rPr>
            </a:br>
            <a:r>
              <a:rPr kumimoji="0" lang="zh-CN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  <a:t>    </a:t>
            </a:r>
            <a:endParaRPr kumimoji="0" lang="zh-CN" altLang="zh-CN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方正楷体简体" panose="03000509000000000000" charset="-122"/>
              <a:ea typeface="方正楷体简体" panose="03000509000000000000" charset="-122"/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586" y="377374"/>
            <a:ext cx="1092925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000" smtClean="0"/>
          </a:p>
          <a:p>
            <a:endParaRPr lang="en-US" altLang="zh-CN" sz="3200" smtClean="0"/>
          </a:p>
          <a:p>
            <a:endParaRPr lang="en-US" altLang="zh-CN" sz="3200"/>
          </a:p>
          <a:p>
            <a:r>
              <a:rPr lang="zh-CN" altLang="en-US" sz="3200" smtClean="0"/>
              <a:t>品</a:t>
            </a:r>
            <a:r>
              <a:rPr lang="zh-CN" altLang="en-US" sz="3200"/>
              <a:t>析语言常见的考查形式：品词酌句</a:t>
            </a:r>
            <a:endParaRPr lang="zh-CN" altLang="en-US" sz="3200">
              <a:solidFill>
                <a:srgbClr val="FF0000"/>
              </a:solidFill>
            </a:endParaRPr>
          </a:p>
          <a:p>
            <a:r>
              <a:rPr lang="zh-CN" altLang="en-US" sz="3200"/>
              <a:t>品析语言常用的切入方法：</a:t>
            </a:r>
            <a:endParaRPr lang="en-US" altLang="zh-CN" sz="3200"/>
          </a:p>
          <a:p>
            <a:r>
              <a:rPr lang="en-US" altLang="zh-CN" sz="3200"/>
              <a:t>1.</a:t>
            </a:r>
            <a:r>
              <a:rPr lang="zh-CN" altLang="en-US" sz="3200"/>
              <a:t>筛选字词</a:t>
            </a:r>
            <a:endParaRPr lang="en-US" altLang="zh-CN" sz="3200"/>
          </a:p>
          <a:p>
            <a:r>
              <a:rPr lang="en-US" altLang="zh-CN" sz="3200"/>
              <a:t>2.</a:t>
            </a:r>
            <a:r>
              <a:rPr lang="zh-CN" altLang="en-US" sz="3200"/>
              <a:t>品析修辞</a:t>
            </a:r>
            <a:endParaRPr lang="en-US" altLang="zh-CN" sz="3200"/>
          </a:p>
          <a:p>
            <a:r>
              <a:rPr lang="en-US" altLang="zh-CN" sz="3200"/>
              <a:t>3.</a:t>
            </a:r>
            <a:r>
              <a:rPr lang="zh-CN" altLang="en-US" sz="3200"/>
              <a:t>寻找描写</a:t>
            </a:r>
            <a:endParaRPr lang="en-US" altLang="zh-CN" sz="3200"/>
          </a:p>
          <a:p>
            <a:r>
              <a:rPr lang="en-US" altLang="zh-CN" sz="3200"/>
              <a:t>4.</a:t>
            </a:r>
            <a:r>
              <a:rPr lang="zh-CN" altLang="en-US" sz="3200"/>
              <a:t>品味表达方式</a:t>
            </a:r>
          </a:p>
          <a:p>
            <a:endParaRPr lang="en-US" altLang="zh-CN" sz="2000"/>
          </a:p>
        </p:txBody>
      </p:sp>
    </p:spTree>
    <p:extLst>
      <p:ext uri="{BB962C8B-B14F-4D97-AF65-F5344CB8AC3E}">
        <p14:creationId xmlns:p14="http://schemas.microsoft.com/office/powerpoint/2010/main" val="255576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8001000"/>
          </a:xfrm>
          <a:prstGeom prst="rect">
            <a:avLst/>
          </a:prstGeom>
        </p:spPr>
      </p:pic>
      <p:sp>
        <p:nvSpPr>
          <p:cNvPr id="8194" name="AutoShape 2"/>
          <p:cNvSpPr>
            <a:spLocks noGrp="1" noChangeArrowheads="1"/>
          </p:cNvSpPr>
          <p:nvPr>
            <p:ph type="title"/>
          </p:nvPr>
        </p:nvSpPr>
        <p:spPr>
          <a:xfrm>
            <a:off x="174172" y="-870857"/>
            <a:ext cx="12017828" cy="6676572"/>
          </a:xfrm>
          <a:prstGeom prst="roundRect">
            <a:avLst>
              <a:gd name="adj" fmla="val 16667"/>
            </a:avLst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7200" b="1" i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中宋" pitchFamily="2" charset="-122"/>
                <a:ea typeface="华文中宋" pitchFamily="2" charset="-122"/>
              </a:rPr>
              <a:t/>
            </a:r>
            <a:br>
              <a:rPr lang="en-US" altLang="zh-CN" sz="7200" b="1" i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中宋" pitchFamily="2" charset="-122"/>
                <a:ea typeface="华文中宋" pitchFamily="2" charset="-122"/>
              </a:rPr>
            </a:br>
            <a:r>
              <a:rPr lang="en-US" altLang="zh-CN" sz="7200" b="1" i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中宋" pitchFamily="2" charset="-122"/>
                <a:ea typeface="华文中宋" pitchFamily="2" charset="-122"/>
              </a:rPr>
              <a:t/>
            </a:r>
            <a:br>
              <a:rPr lang="en-US" altLang="zh-CN" sz="7200" b="1" i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中宋" pitchFamily="2" charset="-122"/>
                <a:ea typeface="华文中宋" pitchFamily="2" charset="-122"/>
              </a:rPr>
            </a:br>
            <a:endParaRPr lang="zh-CN" altLang="en-US" sz="4000" b="1" i="1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15886" y="3062514"/>
            <a:ext cx="525348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6000" b="1" i="1" cap="none" spc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谢  谢！</a:t>
            </a:r>
            <a:endParaRPr lang="zh-CN" altLang="en-US" sz="6000" b="1" i="1" cap="none" spc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4" name="轻音乐 - 重返心灵花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9371" y="3468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0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19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473710" y="432435"/>
            <a:ext cx="7009130" cy="829945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方正楷体简体" panose="03000509000000000000" charset="-122"/>
                <a:ea typeface="方正楷体简体" panose="03000509000000000000" charset="-122"/>
                <a:cs typeface="+mn-cs"/>
              </a:rPr>
              <a:t>环节二：温故知新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22325" y="1562100"/>
            <a:ext cx="4857750" cy="645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诗歌</a:t>
            </a:r>
            <a:endParaRPr kumimoji="0" lang="en-US" altLang="zh-C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89305" y="2366645"/>
            <a:ext cx="4890770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散文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40805" y="2794635"/>
            <a:ext cx="4686300" cy="645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《回延安》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440170" y="1562100"/>
            <a:ext cx="4686935" cy="645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《社戏》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40170" y="4027170"/>
            <a:ext cx="4686935" cy="645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《安塞腰鼓》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440805" y="5457190"/>
            <a:ext cx="5490845" cy="645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《灯笼》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9305" y="4258310"/>
            <a:ext cx="489077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散文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9305" y="5635625"/>
            <a:ext cx="489077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小说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457825" y="2061845"/>
            <a:ext cx="982345" cy="1074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093970" y="3936365"/>
            <a:ext cx="1614805" cy="1577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5130800" y="4537710"/>
            <a:ext cx="13957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4876165" y="2061845"/>
            <a:ext cx="1650365" cy="3956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58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64729" y="478155"/>
            <a:ext cx="10470515" cy="33534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zh-CN" altLang="en-US" b="1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  <a:t/>
            </a:r>
            <a:br>
              <a:rPr lang="zh-CN" altLang="en-US" b="1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</a:br>
            <a:r>
              <a:rPr lang="zh-CN" altLang="en-US" b="1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  <a:t/>
            </a:r>
            <a:br>
              <a:rPr lang="zh-CN" altLang="en-US" b="1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</a:br>
            <a:r>
              <a:rPr lang="zh-CN" altLang="en-US" b="1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  <a:t/>
            </a:r>
            <a:br>
              <a:rPr lang="zh-CN" altLang="en-US" b="1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</a:br>
            <a:r>
              <a:rPr lang="zh-CN" altLang="en-US" b="1" smtClean="0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  <a:t>品味富有表现力的语</a:t>
            </a:r>
            <a:r>
              <a:rPr lang="zh-CN" altLang="en-US" b="1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  <a:t>言</a:t>
            </a:r>
            <a:br>
              <a:rPr lang="zh-CN" altLang="en-US" b="1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</a:br>
            <a:r>
              <a:rPr lang="zh-CN" altLang="en-US" b="1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  <a:t>                  </a:t>
            </a:r>
            <a:br>
              <a:rPr lang="zh-CN" altLang="en-US" b="1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</a:br>
            <a:r>
              <a:rPr lang="zh-CN" altLang="en-US" b="1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  <a:t>               </a:t>
            </a:r>
            <a:r>
              <a:rPr kumimoji="0" lang="en-US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——</a:t>
            </a:r>
            <a:r>
              <a:rPr lang="zh-CN" altLang="en-US" sz="3600" b="1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八下第一单元复习</a:t>
            </a:r>
            <a:r>
              <a:rPr lang="zh-CN" altLang="en-US" sz="3600" b="1" smtClean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之语</a:t>
            </a:r>
            <a:r>
              <a:rPr lang="zh-CN" altLang="en-US" sz="3600" b="1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言篇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j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64178" y="4749446"/>
            <a:ext cx="5400622" cy="533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8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晋宁区第四中学  赵云红</a:t>
            </a:r>
            <a:endParaRPr lang="zh-CN" altLang="en-US" sz="28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098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667657" y="478156"/>
            <a:ext cx="10267587" cy="17570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zh-CN" altLang="en-US" b="1" smtClean="0">
                <a:solidFill>
                  <a:sysClr val="windowText" lastClr="000000"/>
                </a:solidFill>
                <a:latin typeface="Calibri Light"/>
                <a:ea typeface="宋体" panose="02010600030101010101" pitchFamily="2" charset="-122"/>
              </a:rPr>
              <a:t>环节三：</a:t>
            </a:r>
            <a:r>
              <a:rPr lang="zh-CN" altLang="zh-CN" sz="4800" b="1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方正楷体简体" panose="03000509000000000000" charset="-122"/>
                <a:ea typeface="方正楷体简体" panose="03000509000000000000" charset="-122"/>
                <a:cs typeface="+mn-cs"/>
              </a:rPr>
              <a:t>我</a:t>
            </a:r>
            <a:r>
              <a:rPr lang="zh-CN" altLang="en-US" sz="4800" b="1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方正楷体简体" panose="03000509000000000000" charset="-122"/>
                <a:ea typeface="方正楷体简体" panose="03000509000000000000" charset="-122"/>
                <a:cs typeface="+mn-cs"/>
              </a:rPr>
              <a:t>来</a:t>
            </a:r>
            <a:r>
              <a:rPr lang="zh-CN" altLang="zh-CN" sz="4800" b="1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方正楷体简体" panose="03000509000000000000" charset="-122"/>
                <a:ea typeface="方正楷体简体" panose="03000509000000000000" charset="-122"/>
                <a:cs typeface="+mn-cs"/>
              </a:rPr>
              <a:t>分类</a:t>
            </a:r>
            <a:r>
              <a:rPr lang="zh-CN" altLang="en-US" sz="4800" b="1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方正楷体简体" panose="03000509000000000000" charset="-122"/>
                <a:ea typeface="方正楷体简体" panose="03000509000000000000" charset="-122"/>
                <a:cs typeface="+mn-cs"/>
              </a:rPr>
              <a:t>品语言</a:t>
            </a:r>
            <a:r>
              <a:rPr lang="zh-CN" altLang="zh-CN" sz="4800" b="1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方正楷体简体" panose="03000509000000000000" charset="-122"/>
                <a:ea typeface="方正楷体简体" panose="03000509000000000000" charset="-122"/>
                <a:cs typeface="+mn-cs"/>
              </a:rPr>
              <a:t>！</a:t>
            </a:r>
            <a:endParaRPr lang="zh-CN" altLang="zh-CN" sz="48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方正楷体简体" panose="03000509000000000000" charset="-122"/>
              <a:ea typeface="方正楷体简体" panose="03000509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51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6400" y="116780"/>
            <a:ext cx="8015514" cy="1325563"/>
          </a:xfrm>
        </p:spPr>
        <p:txBody>
          <a:bodyPr/>
          <a:lstStyle/>
          <a:p>
            <a:r>
              <a:rPr lang="zh-CN" altLang="zh-CN"/>
              <a:t>语言品</a:t>
            </a:r>
            <a:r>
              <a:rPr lang="zh-CN" altLang="zh-CN" smtClean="0"/>
              <a:t>味</a:t>
            </a:r>
            <a:r>
              <a:rPr lang="zh-CN" altLang="en-US"/>
              <a:t>之一</a:t>
            </a:r>
            <a:r>
              <a:rPr lang="en-US" altLang="zh-CN" b="1" smtClean="0"/>
              <a:t>——</a:t>
            </a:r>
            <a:endParaRPr lang="en-US" altLang="zh-CN" b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5086" y="1001486"/>
            <a:ext cx="10686142" cy="5856513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altLang="zh-CN" sz="14665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112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A</a:t>
            </a:r>
            <a:r>
              <a:rPr lang="en-US" altLang="zh-CN" sz="11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.</a:t>
            </a:r>
            <a:r>
              <a:rPr lang="zh-CN" altLang="en-US" sz="11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的很重的心忽而轻松了，身体也似乎舒展到说不出的大。一出门，便望见月下的平桥内泊着一支白篷的航船，大家跳下船，双喜拔前篙，阿发拔后篙，年幼的都陪我坐在舱中，较大的聚在船尾。母亲送出来吩咐“要小心”的时候，我们已经点开船，在桥石上一磕，退后几尺，即又上前出了桥。于是架起两支橹，一支两人，一里一换，有说笑的，有嚷的，夹着潺潺的船头激水的声音，在左右都是碧绿的豆麦田地的河流中，飞一般径向赵庄前进了</a:t>
            </a:r>
            <a:r>
              <a:rPr lang="zh-CN" altLang="en-US" sz="112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en-US" altLang="zh-CN" sz="11200" b="1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altLang="zh-CN" sz="11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B</a:t>
            </a:r>
            <a:r>
              <a:rPr lang="zh-CN" altLang="en-US" sz="11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．那航船就像一条大白鱼背着一群孩子在浪花里蹿</a:t>
            </a:r>
            <a:r>
              <a:rPr lang="en-US" altLang="zh-CN" sz="11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</a:p>
          <a:p>
            <a:pPr marL="0" indent="0">
              <a:buNone/>
            </a:pPr>
            <a:endParaRPr lang="en-US" altLang="zh-CN" sz="14665" b="1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endParaRPr lang="zh-CN" altLang="zh-CN" sz="5715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78572" y="240952"/>
            <a:ext cx="4388485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如何表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情达</a:t>
            </a: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意？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方法：运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用词语和修</a:t>
            </a: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辞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432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6400" y="116780"/>
            <a:ext cx="8015514" cy="1325563"/>
          </a:xfrm>
        </p:spPr>
        <p:txBody>
          <a:bodyPr/>
          <a:lstStyle/>
          <a:p>
            <a:r>
              <a:rPr lang="zh-CN" altLang="en-US"/>
              <a:t>语言品味之一</a:t>
            </a:r>
            <a:r>
              <a:rPr lang="en-US" altLang="zh-CN" b="1" smtClean="0"/>
              <a:t>——</a:t>
            </a:r>
            <a:endParaRPr lang="en-US" altLang="zh-CN" b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22085" y="1111340"/>
            <a:ext cx="105156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C.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品味</a:t>
            </a: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回延安</a:t>
            </a: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下列诗句，说说修辞手法的使用所产生的表达效果。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①千声万声呼唤你，</a:t>
            </a: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母亲延安就在这里！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②杜甫川唱来柳林铺笑，红旗飘飘把手招。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D.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骤雨一样，是急促的鼓点；旋风一样，是飞扬的流苏；乱蛙一样，是蹦跳的脚步；大花一样，是闪射的瞳仁；斗虎一样，是强健的风姿。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178572" y="240952"/>
            <a:ext cx="4388485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如何表情达</a:t>
            </a: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意？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方法：运用词语和修辞</a:t>
            </a:r>
          </a:p>
        </p:txBody>
      </p:sp>
    </p:spTree>
    <p:extLst>
      <p:ext uri="{BB962C8B-B14F-4D97-AF65-F5344CB8AC3E}">
        <p14:creationId xmlns:p14="http://schemas.microsoft.com/office/powerpoint/2010/main" val="221425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330" y="393700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b="1"/>
              <a:t>语言品味</a:t>
            </a:r>
            <a:r>
              <a:rPr lang="zh-CN" altLang="en-US" b="1" smtClean="0"/>
              <a:t>之二</a:t>
            </a:r>
            <a:r>
              <a:rPr lang="en-US" altLang="zh-CN" b="1" smtClean="0"/>
              <a:t>——</a:t>
            </a:r>
            <a:endParaRPr lang="en-US" altLang="zh-CN" b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35330" y="1963361"/>
            <a:ext cx="10515600" cy="3682696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zh-CN" altLang="en-US" sz="12800" b="1" smtClean="0">
                <a:latin typeface="Calibri" panose="020F0502020204030204" charset="0"/>
                <a:ea typeface="楷体" panose="02010609060101010101" pitchFamily="49" charset="-122"/>
                <a:cs typeface="楷体" panose="02010609060101010101" pitchFamily="49" charset="-122"/>
              </a:rPr>
              <a:t>       两</a:t>
            </a:r>
            <a:r>
              <a:rPr lang="zh-CN" altLang="en-US" sz="12800" b="1">
                <a:latin typeface="Calibri" panose="020F0502020204030204" charset="0"/>
                <a:ea typeface="楷体" panose="02010609060101010101" pitchFamily="49" charset="-122"/>
                <a:cs typeface="楷体" panose="02010609060101010101" pitchFamily="49" charset="-122"/>
              </a:rPr>
              <a:t>岸的豆麦和河底的水草所发散出来的清香，夹杂在水气中扑面的吹来；月色便朦胧在这水气里。淡黑的起伏的连山，仿佛是踊跃的铁的兽脊似的，都远远的向船尾跑去了，但我却还以为船慢。他们换了四回手，渐望见依稀的赵庄，而且似乎听到歌吹了，还有几点火，料想便是戏台，但或者也许是渔火。</a:t>
            </a:r>
            <a:endParaRPr lang="zh-CN" altLang="zh-CN" sz="1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zh-CN" sz="1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56350" y="393700"/>
            <a:ext cx="5603875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如何融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情入</a:t>
            </a: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境？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/>
            </a:r>
            <a:b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r>
              <a:rPr lang="zh-CN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/>
            </a:r>
            <a:br>
              <a:rPr lang="zh-CN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方法：多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感官描写景</a:t>
            </a: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物</a:t>
            </a:r>
            <a:endParaRPr lang="zh-CN" altLang="en-US" sz="3200"/>
          </a:p>
        </p:txBody>
      </p:sp>
    </p:spTree>
    <p:extLst>
      <p:ext uri="{BB962C8B-B14F-4D97-AF65-F5344CB8AC3E}">
        <p14:creationId xmlns:p14="http://schemas.microsoft.com/office/powerpoint/2010/main" val="272107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/>
              <a:t>语言品味</a:t>
            </a:r>
            <a:r>
              <a:rPr lang="zh-CN" altLang="en-US" b="1" smtClean="0"/>
              <a:t>之三</a:t>
            </a:r>
            <a:r>
              <a:rPr lang="en-US" altLang="zh-CN" b="1" smtClean="0"/>
              <a:t>————</a:t>
            </a:r>
            <a:endParaRPr lang="en-US" altLang="zh-CN" b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99" y="2243455"/>
            <a:ext cx="11078029" cy="435133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zh-CN" altLang="en-US" sz="14665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①“手抓黄土我不放，紧紧儿贴在心窝上”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zh-CN" altLang="en-US" sz="14665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② </a:t>
            </a:r>
            <a:r>
              <a:rPr lang="en-US" altLang="zh-CN" sz="14665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“‘</a:t>
            </a:r>
            <a:r>
              <a:rPr lang="zh-CN" altLang="en-US" sz="14665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我梦见鸡毛信来</a:t>
            </a:r>
            <a:r>
              <a:rPr lang="en-US" altLang="zh-CN" sz="14665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14665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可真</a:t>
            </a:r>
            <a:r>
              <a:rPr lang="zh-CN" altLang="en-US" sz="14665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见亲人</a:t>
            </a:r>
            <a:r>
              <a:rPr lang="en-US" altLang="zh-CN" sz="14665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……’”“‘</a:t>
            </a:r>
            <a:r>
              <a:rPr lang="zh-CN" altLang="en-US" sz="14665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保卫延安你们费了心，白头发添了几根根。’”</a:t>
            </a:r>
          </a:p>
          <a:p>
            <a:endParaRPr lang="zh-CN" altLang="zh-CN" sz="4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5715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</a:t>
            </a:r>
            <a:endParaRPr lang="zh-CN" altLang="zh-CN" sz="5715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34480" y="182245"/>
            <a:ext cx="5005977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如何突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出人</a:t>
            </a: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物品质</a:t>
            </a:r>
            <a:r>
              <a:rPr lang="en-US" altLang="zh-CN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情感？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endParaRPr lang="en-US" altLang="zh-CN" sz="3200" b="1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方法：通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过多种描</a:t>
            </a: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写</a:t>
            </a:r>
            <a:endParaRPr lang="en-US" altLang="zh-CN" sz="3200" b="1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9501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/>
              <a:t>语言品味</a:t>
            </a:r>
            <a:r>
              <a:rPr lang="zh-CN" altLang="en-US" b="1" smtClean="0"/>
              <a:t>之四</a:t>
            </a:r>
            <a:r>
              <a:rPr lang="en-US" altLang="zh-CN" b="1" smtClean="0"/>
              <a:t>————</a:t>
            </a:r>
            <a:endParaRPr lang="en-US" altLang="zh-CN" b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24345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zh-CN" altLang="en-US" sz="33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关于</a:t>
            </a:r>
            <a:r>
              <a:rPr lang="en-US" altLang="zh-CN" sz="33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en-US" sz="33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灯笼</a:t>
            </a:r>
            <a:r>
              <a:rPr lang="en-US" altLang="zh-CN" sz="33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r>
              <a:rPr lang="zh-CN" altLang="en-US" sz="33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的结尾：抒情、议论。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zh-CN" altLang="en-US" sz="33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唉</a:t>
            </a:r>
            <a:r>
              <a:rPr lang="zh-CN" altLang="en-US" sz="33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，壮，于今灯笼又不够了。应该数火把，数探海灯，数燎原的一把</a:t>
            </a:r>
            <a:r>
              <a:rPr lang="zh-CN" altLang="en-US" sz="33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烈火！</a:t>
            </a:r>
            <a:endParaRPr lang="zh-CN" altLang="en-US" sz="33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zh-CN" sz="4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5715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</a:t>
            </a:r>
            <a:endParaRPr lang="zh-CN" altLang="zh-CN" sz="5715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94514" y="182245"/>
            <a:ext cx="6259286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如何丰富表现</a:t>
            </a: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力？</a:t>
            </a:r>
            <a:endParaRPr lang="en-US" altLang="zh-CN" sz="3200" b="1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方法</a:t>
            </a:r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endParaRPr lang="en-US" altLang="zh-CN" sz="3200" b="1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zh-CN" altLang="en-US" sz="32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多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种表达方式的综合运用</a:t>
            </a:r>
            <a:endParaRPr lang="en-US" altLang="zh-CN" sz="3200" b="1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0358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2021.12.26.赵云红.《向美而生》</Template>
  <TotalTime>192</TotalTime>
  <Words>2859</Words>
  <Application>Microsoft Office PowerPoint</Application>
  <PresentationFormat>宽屏</PresentationFormat>
  <Paragraphs>124</Paragraphs>
  <Slides>17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等线</vt:lpstr>
      <vt:lpstr>等线 Light</vt:lpstr>
      <vt:lpstr>方正楷体简体</vt:lpstr>
      <vt:lpstr>华文中宋</vt:lpstr>
      <vt:lpstr>楷体</vt:lpstr>
      <vt:lpstr>宋体</vt:lpstr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语言品味之一——</vt:lpstr>
      <vt:lpstr>语言品味之一——</vt:lpstr>
      <vt:lpstr>语言品味之二——</vt:lpstr>
      <vt:lpstr>语言品味之三————</vt:lpstr>
      <vt:lpstr>语言品味之四————</vt:lpstr>
      <vt:lpstr>构建知识体系一一 第一单元富有表现力的语言知识重点：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26</cp:revision>
  <dcterms:created xsi:type="dcterms:W3CDTF">2021-12-26T14:19:47Z</dcterms:created>
  <dcterms:modified xsi:type="dcterms:W3CDTF">2022-06-22T00:24:14Z</dcterms:modified>
</cp:coreProperties>
</file>