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2" r:id="rId5"/>
    <p:sldId id="271" r:id="rId6"/>
    <p:sldId id="273" r:id="rId7"/>
    <p:sldId id="275" r:id="rId8"/>
    <p:sldId id="276" r:id="rId9"/>
    <p:sldId id="277" r:id="rId10"/>
    <p:sldId id="263" r:id="rId11"/>
    <p:sldId id="264" r:id="rId12"/>
    <p:sldId id="269" r:id="rId13"/>
    <p:sldId id="270" r:id="rId14"/>
    <p:sldId id="261" r:id="rId15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 b="1"/>
              <a:t>读文到写文</a:t>
            </a:r>
            <a:endParaRPr lang="zh-CN" altLang="en-US" b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US" altLang="zh-CN" sz="4000" b="1"/>
              <a:t>——</a:t>
            </a:r>
            <a:r>
              <a:rPr lang="zh-CN" altLang="en-US" sz="4000" b="1"/>
              <a:t>打通试卷论证读写功能</a:t>
            </a:r>
            <a:endParaRPr lang="zh-CN" altLang="en-US" sz="4000" b="1"/>
          </a:p>
          <a:p>
            <a:r>
              <a:rPr lang="zh-CN" altLang="en-US" sz="4000" b="1"/>
              <a:t>                                    </a:t>
            </a:r>
            <a:r>
              <a:rPr lang="zh-CN" altLang="en-US" sz="2800" b="1"/>
              <a:t>周静</a:t>
            </a:r>
            <a:endParaRPr lang="zh-CN" altLang="en-US" sz="28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0490" y="3686810"/>
            <a:ext cx="5589905" cy="116840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altLang="zh-CN"/>
              <a:t>1</a:t>
            </a:r>
            <a:r>
              <a:rPr lang="zh-CN" altLang="en-US"/>
              <a:t>、杜甫的禀赋就是他的健全才性，即博大、均衡、正常。</a:t>
            </a:r>
            <a:endParaRPr lang="zh-CN" altLang="en-US"/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220980" y="334645"/>
            <a:ext cx="11864340" cy="7727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b="1">
                <a:solidFill>
                  <a:srgbClr val="C00000"/>
                </a:solidFill>
              </a:rPr>
              <a:t>2019年课标全国卷Ⅱ论述类文本《论杜甫七律之演进及其承先启后之成就》</a:t>
            </a:r>
            <a:endParaRPr b="1">
              <a:solidFill>
                <a:srgbClr val="C00000"/>
              </a:solidFill>
            </a:endParaRP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6272530" y="2249805"/>
            <a:ext cx="4530725" cy="1168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/>
              <a:t>2</a:t>
            </a:r>
            <a:r>
              <a:rPr lang="zh-CN" altLang="en-US"/>
              <a:t>、优越禀赋的表现之一是汲取之博与途径之正。</a:t>
            </a:r>
            <a:endParaRPr lang="zh-CN" altLang="en-US"/>
          </a:p>
        </p:txBody>
      </p:sp>
      <p:sp>
        <p:nvSpPr>
          <p:cNvPr id="6" name="内容占位符 2"/>
          <p:cNvSpPr>
            <a:spLocks noGrp="1"/>
          </p:cNvSpPr>
          <p:nvPr/>
        </p:nvSpPr>
        <p:spPr>
          <a:xfrm>
            <a:off x="6272530" y="4855210"/>
            <a:ext cx="4340225" cy="1168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/>
              <a:t>3</a:t>
            </a:r>
            <a:r>
              <a:rPr lang="zh-CN" altLang="en-US"/>
              <a:t>、优越禀赋的表现之二是严肃中之幽默与担荷中之欣赏。</a:t>
            </a:r>
            <a:endParaRPr lang="zh-CN" altLang="en-US"/>
          </a:p>
        </p:txBody>
      </p:sp>
      <p:sp>
        <p:nvSpPr>
          <p:cNvPr id="12" name="左大括号 11"/>
          <p:cNvSpPr/>
          <p:nvPr/>
        </p:nvSpPr>
        <p:spPr>
          <a:xfrm>
            <a:off x="6009005" y="2581275"/>
            <a:ext cx="173990" cy="3072130"/>
          </a:xfrm>
          <a:prstGeom prst="leftBrace">
            <a:avLst/>
          </a:prstGeom>
          <a:ln w="4762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36675" y="894715"/>
            <a:ext cx="5742940" cy="1007745"/>
          </a:xfrm>
        </p:spPr>
        <p:txBody>
          <a:bodyPr>
            <a:noAutofit/>
          </a:bodyPr>
          <a:p>
            <a:pPr marL="0" indent="0" algn="ctr">
              <a:buNone/>
            </a:pPr>
            <a:r>
              <a:rPr lang="zh-CN" altLang="en-US">
                <a:solidFill>
                  <a:srgbClr val="002060"/>
                </a:solidFill>
              </a:rPr>
              <a:t>句段论证逻辑思维导图</a:t>
            </a:r>
            <a:endParaRPr lang="zh-CN" altLang="en-US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altLang="zh-CN">
                <a:solidFill>
                  <a:srgbClr val="002060"/>
                </a:solidFill>
              </a:rPr>
              <a:t>2</a:t>
            </a:r>
            <a:r>
              <a:rPr lang="zh-CN" altLang="en-US">
                <a:solidFill>
                  <a:srgbClr val="002060"/>
                </a:solidFill>
              </a:rPr>
              <a:t>、国以家为本</a:t>
            </a:r>
            <a:endParaRPr lang="zh-CN" altLang="en-US">
              <a:solidFill>
                <a:srgbClr val="002060"/>
              </a:solidFill>
            </a:endParaRP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1535430" y="318770"/>
            <a:ext cx="8472170" cy="7727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b="1">
                <a:solidFill>
                  <a:srgbClr val="C00000"/>
                </a:solidFill>
              </a:rPr>
              <a:t>“省一统”论述类文本《论中国传统文化中的家国情怀》</a:t>
            </a:r>
            <a:endParaRPr b="1">
              <a:solidFill>
                <a:srgbClr val="C00000"/>
              </a:solidFill>
            </a:endParaRP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164465" y="2531745"/>
            <a:ext cx="2649220" cy="14097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/>
              <a:t>①分论点：</a:t>
            </a:r>
            <a:endParaRPr lang="zh-CN"/>
          </a:p>
          <a:p>
            <a:pPr marL="0" indent="0">
              <a:buNone/>
            </a:pPr>
            <a:r>
              <a:rPr lang="zh-CN" altLang="en-US"/>
              <a:t>国以家为本</a:t>
            </a:r>
            <a:endParaRPr lang="zh-CN" altLang="en-US"/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2483485" y="2531745"/>
            <a:ext cx="3028315" cy="866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sz="2400"/>
              <a:t>②论据</a:t>
            </a:r>
            <a:r>
              <a:rPr lang="en-US" altLang="zh-CN" sz="2400"/>
              <a:t>1</a:t>
            </a:r>
            <a:r>
              <a:rPr lang="zh-CN" sz="2400"/>
              <a:t>：</a:t>
            </a:r>
            <a:r>
              <a:rPr lang="zh-CN" altLang="en-US" sz="2400"/>
              <a:t>《尚书》主题</a:t>
            </a:r>
            <a:r>
              <a:rPr lang="en-US" altLang="zh-CN" sz="2400"/>
              <a:t>——</a:t>
            </a:r>
            <a:r>
              <a:rPr lang="zh-CN" altLang="en-US" sz="2400"/>
              <a:t>国看待民</a:t>
            </a:r>
            <a:endParaRPr lang="zh-CN" altLang="en-US" sz="2400"/>
          </a:p>
        </p:txBody>
      </p:sp>
      <p:sp>
        <p:nvSpPr>
          <p:cNvPr id="15" name="内容占位符 2"/>
          <p:cNvSpPr>
            <a:spLocks noGrp="1"/>
          </p:cNvSpPr>
          <p:nvPr/>
        </p:nvSpPr>
        <p:spPr>
          <a:xfrm>
            <a:off x="5511800" y="2531745"/>
            <a:ext cx="2640965" cy="7124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sz="2400"/>
              <a:t>③论据</a:t>
            </a:r>
            <a:r>
              <a:rPr lang="en-US" altLang="zh-CN" sz="2400"/>
              <a:t>2</a:t>
            </a:r>
            <a:r>
              <a:rPr lang="zh-CN" sz="2400"/>
              <a:t>：</a:t>
            </a:r>
            <a:r>
              <a:rPr lang="zh-CN" altLang="en-US" sz="2400"/>
              <a:t>《尚书》经典</a:t>
            </a:r>
            <a:endParaRPr lang="zh-CN" altLang="en-US" sz="2400"/>
          </a:p>
        </p:txBody>
      </p:sp>
      <p:sp>
        <p:nvSpPr>
          <p:cNvPr id="16" name="内容占位符 2"/>
          <p:cNvSpPr>
            <a:spLocks noGrp="1"/>
          </p:cNvSpPr>
          <p:nvPr/>
        </p:nvSpPr>
        <p:spPr>
          <a:xfrm>
            <a:off x="8738870" y="2512695"/>
            <a:ext cx="4003675" cy="7499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/>
              <a:t>④民是国家之本</a:t>
            </a:r>
            <a:endParaRPr lang="zh-CN"/>
          </a:p>
        </p:txBody>
      </p:sp>
      <p:sp>
        <p:nvSpPr>
          <p:cNvPr id="17" name="内容占位符 2"/>
          <p:cNvSpPr>
            <a:spLocks noGrp="1"/>
          </p:cNvSpPr>
          <p:nvPr/>
        </p:nvSpPr>
        <p:spPr>
          <a:xfrm>
            <a:off x="7348855" y="5126990"/>
            <a:ext cx="4003675" cy="1168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/>
              <a:t>⑤善待民，行善政，就是重国家政权</a:t>
            </a:r>
            <a:endParaRPr lang="zh-CN"/>
          </a:p>
        </p:txBody>
      </p:sp>
      <p:cxnSp>
        <p:nvCxnSpPr>
          <p:cNvPr id="20" name="直接箭头连接符 19"/>
          <p:cNvCxnSpPr/>
          <p:nvPr/>
        </p:nvCxnSpPr>
        <p:spPr>
          <a:xfrm>
            <a:off x="9811385" y="3244215"/>
            <a:ext cx="0" cy="1487170"/>
          </a:xfrm>
          <a:prstGeom prst="straightConnector1">
            <a:avLst/>
          </a:prstGeom>
          <a:ln w="603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 flipH="1" flipV="1">
            <a:off x="1179195" y="3941445"/>
            <a:ext cx="6057265" cy="1890395"/>
          </a:xfrm>
          <a:prstGeom prst="straightConnector1">
            <a:avLst/>
          </a:prstGeom>
          <a:ln w="603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endCxn id="2" idx="1"/>
          </p:cNvCxnSpPr>
          <p:nvPr/>
        </p:nvCxnSpPr>
        <p:spPr>
          <a:xfrm>
            <a:off x="2011680" y="2951480"/>
            <a:ext cx="471805" cy="13335"/>
          </a:xfrm>
          <a:prstGeom prst="straightConnector1">
            <a:avLst/>
          </a:prstGeom>
          <a:ln w="539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5039995" y="2881630"/>
            <a:ext cx="471805" cy="13335"/>
          </a:xfrm>
          <a:prstGeom prst="straightConnector1">
            <a:avLst/>
          </a:prstGeom>
          <a:ln w="539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8267065" y="2766060"/>
            <a:ext cx="471805" cy="13335"/>
          </a:xfrm>
          <a:prstGeom prst="straightConnector1">
            <a:avLst/>
          </a:prstGeom>
          <a:ln w="539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36675" y="894715"/>
            <a:ext cx="8438515" cy="1007745"/>
          </a:xfrm>
        </p:spPr>
        <p:txBody>
          <a:bodyPr>
            <a:noAutofit/>
          </a:bodyPr>
          <a:p>
            <a:pPr marL="0" indent="0" algn="ctr">
              <a:buNone/>
            </a:pPr>
            <a:r>
              <a:rPr lang="zh-CN" altLang="en-US">
                <a:solidFill>
                  <a:srgbClr val="002060"/>
                </a:solidFill>
              </a:rPr>
              <a:t>句段论证逻辑思维导图</a:t>
            </a:r>
            <a:endParaRPr lang="zh-CN" altLang="en-US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b="1">
                <a:solidFill>
                  <a:srgbClr val="002060"/>
                </a:solidFill>
              </a:rPr>
              <a:t>2、优越禀赋的表现之一是汲取之博与途径之正。</a:t>
            </a:r>
            <a:endParaRPr b="1">
              <a:solidFill>
                <a:srgbClr val="002060"/>
              </a:solidFill>
            </a:endParaRP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50800" y="2969895"/>
            <a:ext cx="1657985" cy="14097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sz="2400" b="1"/>
              <a:t>①分论点：</a:t>
            </a:r>
            <a:endParaRPr lang="zh-CN" sz="2400" b="1"/>
          </a:p>
          <a:p>
            <a:pPr marL="0" indent="0">
              <a:buNone/>
            </a:pPr>
            <a:r>
              <a:rPr lang="zh-CN" altLang="en-US" sz="2400" b="1"/>
              <a:t>优越禀赋的表现之一是汲取之博与途径之正。</a:t>
            </a:r>
            <a:endParaRPr lang="zh-CN" altLang="en-US" sz="2400" b="1"/>
          </a:p>
        </p:txBody>
      </p:sp>
      <p:sp>
        <p:nvSpPr>
          <p:cNvPr id="12" name="左大括号 11"/>
          <p:cNvSpPr/>
          <p:nvPr/>
        </p:nvSpPr>
        <p:spPr>
          <a:xfrm>
            <a:off x="1609090" y="3124835"/>
            <a:ext cx="285750" cy="1637665"/>
          </a:xfrm>
          <a:prstGeom prst="leftBrace">
            <a:avLst/>
          </a:prstGeom>
          <a:ln w="4762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1894840" y="2573020"/>
            <a:ext cx="1850390" cy="866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sz="2400" b="1"/>
              <a:t>②诗歌体式</a:t>
            </a:r>
            <a:endParaRPr lang="zh-CN" sz="2400" b="1"/>
          </a:p>
          <a:p>
            <a:pPr marL="0" indent="0">
              <a:buNone/>
            </a:pPr>
            <a:r>
              <a:rPr lang="zh-CN" sz="2400" b="1"/>
              <a:t>风格方面</a:t>
            </a:r>
            <a:endParaRPr lang="zh-CN" sz="2400" b="1"/>
          </a:p>
        </p:txBody>
      </p:sp>
      <p:sp>
        <p:nvSpPr>
          <p:cNvPr id="15" name="内容占位符 2"/>
          <p:cNvSpPr>
            <a:spLocks noGrp="1"/>
          </p:cNvSpPr>
          <p:nvPr/>
        </p:nvSpPr>
        <p:spPr>
          <a:xfrm>
            <a:off x="4008755" y="2573020"/>
            <a:ext cx="5864860" cy="938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sz="2400" b="1"/>
              <a:t>③</a:t>
            </a:r>
            <a:r>
              <a:rPr lang="en-US" sz="2400" b="1"/>
              <a:t>a.</a:t>
            </a:r>
            <a:r>
              <a:rPr lang="zh-CN" altLang="en-US" sz="2400" b="1"/>
              <a:t>《戏为六绝句》</a:t>
            </a:r>
            <a:r>
              <a:rPr lang="en-US" sz="2400" b="1"/>
              <a:t>b.</a:t>
            </a:r>
            <a:r>
              <a:rPr lang="zh-CN" altLang="en-US" sz="2400" b="1"/>
              <a:t>《饮中八仙歌》等</a:t>
            </a:r>
            <a:endParaRPr lang="zh-CN" altLang="en-US" sz="2400" b="1"/>
          </a:p>
          <a:p>
            <a:pPr marL="0" indent="0">
              <a:buNone/>
            </a:pPr>
            <a:r>
              <a:rPr lang="en-US" sz="2400" b="1"/>
              <a:t>c.</a:t>
            </a:r>
            <a:r>
              <a:rPr lang="zh-CN" altLang="en-US" sz="2400" b="1"/>
              <a:t>《北征》等</a:t>
            </a:r>
            <a:endParaRPr lang="zh-CN" altLang="en-US" sz="2400" b="1"/>
          </a:p>
        </p:txBody>
      </p:sp>
      <p:sp>
        <p:nvSpPr>
          <p:cNvPr id="16" name="内容占位符 2"/>
          <p:cNvSpPr>
            <a:spLocks noGrp="1"/>
          </p:cNvSpPr>
          <p:nvPr/>
        </p:nvSpPr>
        <p:spPr>
          <a:xfrm>
            <a:off x="1894840" y="4280535"/>
            <a:ext cx="2113915" cy="7499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sz="2400" b="1"/>
              <a:t>④诗歌内容</a:t>
            </a:r>
            <a:endParaRPr lang="zh-CN" sz="2400" b="1"/>
          </a:p>
          <a:p>
            <a:pPr marL="0" indent="0">
              <a:buNone/>
            </a:pPr>
            <a:r>
              <a:rPr lang="zh-CN" sz="2400" b="1"/>
              <a:t>方面</a:t>
            </a:r>
            <a:endParaRPr lang="zh-CN" sz="2400" b="1"/>
          </a:p>
        </p:txBody>
      </p:sp>
      <p:sp>
        <p:nvSpPr>
          <p:cNvPr id="17" name="内容占位符 2"/>
          <p:cNvSpPr>
            <a:spLocks noGrp="1"/>
          </p:cNvSpPr>
          <p:nvPr/>
        </p:nvSpPr>
        <p:spPr>
          <a:xfrm>
            <a:off x="4008755" y="4280535"/>
            <a:ext cx="5739130" cy="1168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sz="2400" b="1"/>
              <a:t>⑤a.青莲居士与空谷佳人b.丑拙与工丽</a:t>
            </a:r>
            <a:endParaRPr lang="zh-CN" sz="2400" b="1"/>
          </a:p>
          <a:p>
            <a:pPr marL="0" indent="0">
              <a:buNone/>
            </a:pPr>
            <a:r>
              <a:rPr lang="zh-CN" sz="2400" b="1"/>
              <a:t>c.荒寂与欢忭</a:t>
            </a:r>
            <a:endParaRPr lang="zh-CN" sz="2400" b="1"/>
          </a:p>
        </p:txBody>
      </p:sp>
      <p:sp>
        <p:nvSpPr>
          <p:cNvPr id="6" name="内容占位符 2"/>
          <p:cNvSpPr>
            <a:spLocks noGrp="1"/>
          </p:cNvSpPr>
          <p:nvPr/>
        </p:nvSpPr>
        <p:spPr>
          <a:xfrm>
            <a:off x="220980" y="334645"/>
            <a:ext cx="11864340" cy="7727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b="1">
                <a:solidFill>
                  <a:srgbClr val="C00000"/>
                </a:solidFill>
              </a:rPr>
              <a:t>2019年课标全国卷Ⅱ论述类文本《论杜甫七律之演进及其承先启后之成就》</a:t>
            </a:r>
            <a:endParaRPr b="1">
              <a:solidFill>
                <a:srgbClr val="C00000"/>
              </a:solidFill>
            </a:endParaRPr>
          </a:p>
        </p:txBody>
      </p:sp>
      <p:sp>
        <p:nvSpPr>
          <p:cNvPr id="7" name="右大括号 6"/>
          <p:cNvSpPr/>
          <p:nvPr/>
        </p:nvSpPr>
        <p:spPr>
          <a:xfrm rot="10800000" flipH="1">
            <a:off x="9671685" y="2729230"/>
            <a:ext cx="76200" cy="1551305"/>
          </a:xfrm>
          <a:prstGeom prst="rightBrace">
            <a:avLst/>
          </a:prstGeom>
          <a:ln w="508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10022840" y="3609340"/>
            <a:ext cx="1659255" cy="29337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b="1">
                <a:solidFill>
                  <a:schemeClr val="tx1"/>
                </a:solidFill>
              </a:rPr>
              <a:t>⑥涵蕴之博与变化之多，足以证明禀赋之博大、均衡、正常</a:t>
            </a:r>
            <a:endParaRPr lang="zh-CN" b="1">
              <a:solidFill>
                <a:schemeClr val="tx1"/>
              </a:solidFill>
            </a:endParaRPr>
          </a:p>
        </p:txBody>
      </p:sp>
      <p:cxnSp>
        <p:nvCxnSpPr>
          <p:cNvPr id="9" name="直接箭头连接符 8"/>
          <p:cNvCxnSpPr/>
          <p:nvPr/>
        </p:nvCxnSpPr>
        <p:spPr>
          <a:xfrm flipH="1" flipV="1">
            <a:off x="1336675" y="5247640"/>
            <a:ext cx="8391525" cy="791210"/>
          </a:xfrm>
          <a:prstGeom prst="straightConnector1">
            <a:avLst/>
          </a:prstGeom>
          <a:ln w="603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参考素材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1</a:t>
            </a:r>
            <a:r>
              <a:rPr lang="zh-CN" altLang="en-US"/>
              <a:t>、思想家往往是不与时代同步的。他们或超前于时代，提出未来之蓝图，如柏拉图、马克思，中国的荀子也算一个；或落后于时代，留恋过去之生活，如老子、孔子。超前的思想家发现现实的所缺，恋后的思想家发现现世的所失。他们共同发现时代之缺失，之不完美，并从而对之进行批判。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绘制这一篇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03300" y="1485265"/>
            <a:ext cx="10041255" cy="4699000"/>
          </a:xfrm>
          <a:solidFill>
            <a:schemeClr val="bg1">
              <a:lumMod val="85000"/>
            </a:schemeClr>
          </a:solidFill>
        </p:spPr>
        <p:txBody>
          <a:bodyPr/>
          <a:p>
            <a:r>
              <a:rPr lang="zh-CN" altLang="en-US" sz="4000" b="1">
                <a:solidFill>
                  <a:srgbClr val="002060"/>
                </a:solidFill>
                <a:latin typeface="+mj-ea"/>
                <a:ea typeface="+mj-ea"/>
                <a:cs typeface="+mj-ea"/>
              </a:rPr>
              <a:t>任务</a:t>
            </a:r>
            <a:r>
              <a:rPr lang="en-US" altLang="zh-CN" sz="4000" b="1">
                <a:solidFill>
                  <a:srgbClr val="002060"/>
                </a:solidFill>
                <a:latin typeface="+mj-ea"/>
                <a:ea typeface="+mj-ea"/>
                <a:cs typeface="+mj-ea"/>
              </a:rPr>
              <a:t>1</a:t>
            </a:r>
            <a:r>
              <a:rPr lang="zh-CN" altLang="en-US" sz="4000" b="1">
                <a:solidFill>
                  <a:srgbClr val="002060"/>
                </a:solidFill>
                <a:latin typeface="+mj-ea"/>
                <a:ea typeface="+mj-ea"/>
                <a:cs typeface="+mj-ea"/>
              </a:rPr>
              <a:t>：绘制</a:t>
            </a:r>
            <a:r>
              <a:rPr lang="zh-CN" altLang="en-US" sz="4000" b="1">
                <a:solidFill>
                  <a:srgbClr val="FF0000"/>
                </a:solidFill>
                <a:latin typeface="+mj-ea"/>
                <a:ea typeface="+mj-ea"/>
                <a:cs typeface="+mj-ea"/>
              </a:rPr>
              <a:t>篇章</a:t>
            </a:r>
            <a:r>
              <a:rPr lang="zh-CN" altLang="en-US" sz="4000" b="1">
                <a:solidFill>
                  <a:srgbClr val="002060"/>
                </a:solidFill>
                <a:latin typeface="+mj-ea"/>
                <a:ea typeface="+mj-ea"/>
                <a:cs typeface="+mj-ea"/>
              </a:rPr>
              <a:t>思维导图、</a:t>
            </a:r>
            <a:r>
              <a:rPr lang="zh-CN" altLang="en-US" sz="4000" b="1">
                <a:solidFill>
                  <a:srgbClr val="FF0000"/>
                </a:solidFill>
                <a:latin typeface="+mj-ea"/>
                <a:ea typeface="+mj-ea"/>
                <a:cs typeface="+mj-ea"/>
              </a:rPr>
              <a:t>句段</a:t>
            </a:r>
            <a:r>
              <a:rPr lang="zh-CN" altLang="en-US" sz="4000" b="1">
                <a:solidFill>
                  <a:srgbClr val="002060"/>
                </a:solidFill>
                <a:latin typeface="+mj-ea"/>
                <a:ea typeface="+mj-ea"/>
                <a:cs typeface="+mj-ea"/>
              </a:rPr>
              <a:t>思维导图</a:t>
            </a:r>
            <a:endParaRPr lang="zh-CN" altLang="en-US" sz="4000" b="1">
              <a:solidFill>
                <a:srgbClr val="002060"/>
              </a:solidFill>
              <a:latin typeface="+mj-ea"/>
              <a:ea typeface="+mj-ea"/>
              <a:cs typeface="+mj-ea"/>
            </a:endParaRPr>
          </a:p>
          <a:p>
            <a:endParaRPr lang="zh-CN" altLang="en-US" sz="4000" b="1">
              <a:solidFill>
                <a:srgbClr val="002060"/>
              </a:solidFill>
              <a:latin typeface="+mj-ea"/>
              <a:ea typeface="+mj-ea"/>
              <a:cs typeface="+mj-ea"/>
            </a:endParaRPr>
          </a:p>
          <a:p>
            <a:r>
              <a:rPr lang="zh-CN" altLang="en-US" sz="3600" b="1">
                <a:solidFill>
                  <a:srgbClr val="0070C0"/>
                </a:solidFill>
                <a:latin typeface="+mj-ea"/>
                <a:ea typeface="+mj-ea"/>
                <a:cs typeface="+mj-ea"/>
              </a:rPr>
              <a:t>分别绘制</a:t>
            </a:r>
            <a:r>
              <a:rPr lang="en-US" altLang="zh-CN" sz="3600" b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600" b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省一统</a:t>
            </a:r>
            <a:r>
              <a:rPr lang="en-US" altLang="zh-CN" sz="3600" b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3600" b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论述类文本《论中国传统文化中的家国情怀》、</a:t>
            </a:r>
            <a:r>
              <a:rPr lang="en-US" altLang="zh-CN" sz="3600" b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2019</a:t>
            </a:r>
            <a:r>
              <a:rPr lang="zh-CN" altLang="en-US" sz="3600" b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年课标全国卷Ⅱ论述类文本《论杜甫七律之演进及其承先启后之成就》</a:t>
            </a:r>
            <a:r>
              <a:rPr lang="zh-CN" altLang="en-US" sz="3600" b="1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</a:rPr>
              <a:t>篇章思维导图、</a:t>
            </a:r>
            <a:r>
              <a:rPr lang="zh-CN" altLang="en-US" sz="3600" b="1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j-ea"/>
              </a:rPr>
              <a:t>第二段的论证逻辑思维导图</a:t>
            </a:r>
            <a:endParaRPr lang="zh-CN" altLang="en-US" sz="3600" b="1">
              <a:solidFill>
                <a:schemeClr val="tx1">
                  <a:lumMod val="85000"/>
                  <a:lumOff val="1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511175"/>
            <a:ext cx="10515600" cy="1179830"/>
          </a:xfrm>
        </p:spPr>
        <p:txBody>
          <a:bodyPr>
            <a:noAutofit/>
          </a:bodyPr>
          <a:p>
            <a:r>
              <a:rPr lang="zh-CN" altLang="en-US" sz="3200"/>
              <a:t>寻“辑”这一类：</a:t>
            </a:r>
            <a:br>
              <a:rPr lang="zh-CN" altLang="en-US" sz="3200"/>
            </a:br>
            <a:r>
              <a:rPr lang="zh-CN" altLang="en-US" sz="3200"/>
              <a:t>任务</a:t>
            </a:r>
            <a:r>
              <a:rPr lang="en-US" altLang="zh-CN" sz="3200"/>
              <a:t>2</a:t>
            </a:r>
            <a:r>
              <a:rPr lang="zh-CN" altLang="en-US" sz="3200"/>
              <a:t>：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篇章</a:t>
            </a:r>
            <a:r>
              <a:rPr lang="zh-CN" altLang="en-US" sz="3200" b="1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思维导图对比</a:t>
            </a:r>
            <a:br>
              <a:rPr lang="zh-CN" altLang="en-US" sz="3200" b="1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</a:br>
            <a:endParaRPr lang="zh-CN" altLang="en-US" sz="3200" b="1">
              <a:solidFill>
                <a:schemeClr val="tx1">
                  <a:lumMod val="85000"/>
                  <a:lumOff val="1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楷体" panose="02010609060101010101" charset="-122"/>
              <a:sym typeface="+mn-ea"/>
            </a:endParaRPr>
          </a:p>
        </p:txBody>
      </p:sp>
      <p:pic>
        <p:nvPicPr>
          <p:cNvPr id="5" name="图片 4" descr="SIKYR8XNED0}2IAGWA$2~7N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6060" y="1514475"/>
            <a:ext cx="5848350" cy="4923155"/>
          </a:xfrm>
          <a:prstGeom prst="rect">
            <a:avLst/>
          </a:prstGeom>
          <a:ln w="28575" cmpd="sng">
            <a:solidFill>
              <a:schemeClr val="bg1"/>
            </a:solidFill>
            <a:prstDash val="solid"/>
          </a:ln>
        </p:spPr>
      </p:pic>
      <p:pic>
        <p:nvPicPr>
          <p:cNvPr id="6" name="图片 5" descr="]1Q0DW3BOLJ$G$_[LM4`RC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6645" y="1514475"/>
            <a:ext cx="5853430" cy="4923155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560705" y="2263775"/>
            <a:ext cx="5233035" cy="4294505"/>
          </a:xfrm>
          <a:prstGeom prst="ellipse">
            <a:avLst/>
          </a:prstGeom>
          <a:noFill/>
          <a:ln w="793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6486525" y="2145665"/>
            <a:ext cx="5233035" cy="4250055"/>
          </a:xfrm>
          <a:prstGeom prst="ellipse">
            <a:avLst/>
          </a:prstGeom>
          <a:noFill/>
          <a:ln w="793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461885" y="511175"/>
            <a:ext cx="378841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rgbClr val="FF0000"/>
                </a:solidFill>
              </a:rPr>
              <a:t>外部圆形结构</a:t>
            </a:r>
            <a:endParaRPr lang="zh-CN" altLang="en-US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7" grpId="0" bldLvl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629285"/>
            <a:ext cx="10515600" cy="1061720"/>
          </a:xfrm>
        </p:spPr>
        <p:txBody>
          <a:bodyPr>
            <a:noAutofit/>
          </a:bodyPr>
          <a:p>
            <a:r>
              <a:rPr lang="zh-CN" altLang="en-US" sz="3200"/>
              <a:t>寻“辑”这一类</a:t>
            </a:r>
            <a:r>
              <a:rPr lang="en-US" altLang="zh-CN" sz="3200"/>
              <a:t>:</a:t>
            </a:r>
            <a:br>
              <a:rPr lang="zh-CN" altLang="en-US" sz="3200"/>
            </a:br>
            <a:r>
              <a:rPr lang="zh-CN" altLang="en-US" sz="3200"/>
              <a:t>任务</a:t>
            </a:r>
            <a:r>
              <a:rPr lang="en-US" altLang="zh-CN" sz="3200"/>
              <a:t>3</a:t>
            </a:r>
            <a:r>
              <a:rPr lang="zh-CN" altLang="en-US" sz="3200"/>
              <a:t>：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句段</a:t>
            </a:r>
            <a:r>
              <a:rPr lang="zh-CN" altLang="en-US" sz="3200" b="1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思维导图对比</a:t>
            </a:r>
            <a:br>
              <a:rPr lang="zh-CN" altLang="en-US" sz="3200" b="1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</a:br>
            <a:endParaRPr lang="zh-CN" altLang="en-US" sz="3200" b="1">
              <a:solidFill>
                <a:schemeClr val="tx1">
                  <a:lumMod val="85000"/>
                  <a:lumOff val="1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楷体" panose="02010609060101010101" charset="-122"/>
              <a:sym typeface="+mn-ea"/>
            </a:endParaRPr>
          </a:p>
        </p:txBody>
      </p:sp>
      <p:pic>
        <p:nvPicPr>
          <p:cNvPr id="4" name="图片 3" descr="2@4WTY$}J1NNV832CMWEX{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18200" y="1599565"/>
            <a:ext cx="6161405" cy="5070475"/>
          </a:xfrm>
          <a:prstGeom prst="rect">
            <a:avLst/>
          </a:prstGeom>
        </p:spPr>
      </p:pic>
      <p:sp>
        <p:nvSpPr>
          <p:cNvPr id="9" name="椭圆 8"/>
          <p:cNvSpPr/>
          <p:nvPr/>
        </p:nvSpPr>
        <p:spPr>
          <a:xfrm rot="840000">
            <a:off x="6186805" y="5297170"/>
            <a:ext cx="4863465" cy="1038225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7212330" y="629285"/>
            <a:ext cx="402336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rgbClr val="FF0000"/>
                </a:solidFill>
              </a:rPr>
              <a:t>内部圆形结构</a:t>
            </a:r>
            <a:endParaRPr lang="zh-CN" altLang="en-US" sz="4000" b="1">
              <a:solidFill>
                <a:srgbClr val="FF0000"/>
              </a:solidFill>
            </a:endParaRPr>
          </a:p>
        </p:txBody>
      </p:sp>
      <p:pic>
        <p:nvPicPr>
          <p:cNvPr id="11" name="图片 10" descr="6EA`Q6745@K(~1`WF7EN(@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45" y="1599565"/>
            <a:ext cx="5594985" cy="5070475"/>
          </a:xfrm>
          <a:prstGeom prst="rect">
            <a:avLst/>
          </a:prstGeom>
        </p:spPr>
      </p:pic>
      <p:sp>
        <p:nvSpPr>
          <p:cNvPr id="12" name="椭圆 11"/>
          <p:cNvSpPr/>
          <p:nvPr/>
        </p:nvSpPr>
        <p:spPr>
          <a:xfrm rot="1680000">
            <a:off x="40005" y="5010785"/>
            <a:ext cx="4863465" cy="1038225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10" grpId="0"/>
      <p:bldP spid="12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657225"/>
            <a:ext cx="10515600" cy="1033780"/>
          </a:xfrm>
        </p:spPr>
        <p:txBody>
          <a:bodyPr>
            <a:normAutofit fontScale="90000"/>
          </a:bodyPr>
          <a:p>
            <a:r>
              <a:rPr lang="zh-CN" altLang="en-US" sz="3600"/>
              <a:t>寻“辑”这一类：</a:t>
            </a:r>
            <a:br>
              <a:rPr lang="zh-CN" altLang="en-US" sz="3600"/>
            </a:br>
            <a:r>
              <a:rPr lang="zh-CN" altLang="en-US" sz="3600"/>
              <a:t>任务</a:t>
            </a:r>
            <a:r>
              <a:rPr lang="en-US" altLang="zh-CN" sz="3600"/>
              <a:t>3</a:t>
            </a:r>
            <a:r>
              <a:rPr lang="zh-CN" altLang="en-US" sz="3600"/>
              <a:t>：</a:t>
            </a:r>
            <a:r>
              <a:rPr lang="zh-CN" altLang="en-US" sz="36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句段</a:t>
            </a:r>
            <a:r>
              <a:rPr lang="zh-CN" altLang="en-US" sz="3600" b="1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思维导图对比</a:t>
            </a:r>
            <a:br>
              <a:rPr lang="zh-CN" altLang="en-US" b="1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</a:br>
            <a:endParaRPr lang="zh-CN" altLang="en-US"/>
          </a:p>
        </p:txBody>
      </p:sp>
      <p:pic>
        <p:nvPicPr>
          <p:cNvPr id="4" name="图片 3" descr="2@4WTY$}J1NNV832CMWEX{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88355" y="1408430"/>
            <a:ext cx="6161405" cy="5261610"/>
          </a:xfrm>
          <a:prstGeom prst="rect">
            <a:avLst/>
          </a:prstGeom>
        </p:spPr>
      </p:pic>
      <p:pic>
        <p:nvPicPr>
          <p:cNvPr id="11" name="图片 10" descr="6EA`Q6745@K(~1`WF7EN(@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45" y="1408430"/>
            <a:ext cx="5594985" cy="526161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85420" y="5815330"/>
            <a:ext cx="3021965" cy="64516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p>
            <a:r>
              <a:rPr lang="en-US" altLang="zh-CN" sz="3600" b="1"/>
              <a:t>“</a:t>
            </a:r>
            <a:r>
              <a:rPr lang="zh-CN" altLang="en-US" sz="3600" b="1"/>
              <a:t>顶针</a:t>
            </a:r>
            <a:r>
              <a:rPr lang="en-US" altLang="zh-CN" sz="3600" b="1"/>
              <a:t>”</a:t>
            </a:r>
            <a:r>
              <a:rPr lang="zh-CN" altLang="en-US" sz="3600" b="1"/>
              <a:t>式论证</a:t>
            </a:r>
            <a:endParaRPr lang="zh-CN" altLang="en-US" sz="3600" b="1"/>
          </a:p>
        </p:txBody>
      </p:sp>
      <p:sp>
        <p:nvSpPr>
          <p:cNvPr id="5" name="文本框 4"/>
          <p:cNvSpPr txBox="1"/>
          <p:nvPr/>
        </p:nvSpPr>
        <p:spPr>
          <a:xfrm>
            <a:off x="6230620" y="5815330"/>
            <a:ext cx="3021965" cy="64516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p>
            <a:r>
              <a:rPr lang="en-US" altLang="zh-CN" sz="3600" b="1"/>
              <a:t>“</a:t>
            </a:r>
            <a:r>
              <a:rPr lang="zh-CN" altLang="en-US" sz="3600" b="1"/>
              <a:t>分层</a:t>
            </a:r>
            <a:r>
              <a:rPr lang="en-US" altLang="zh-CN" sz="3600" b="1"/>
              <a:t>”</a:t>
            </a:r>
            <a:r>
              <a:rPr lang="zh-CN" altLang="en-US" sz="3600" b="1"/>
              <a:t>式论证</a:t>
            </a:r>
            <a:endParaRPr lang="zh-CN" altLang="en-US" sz="3600" b="1"/>
          </a:p>
        </p:txBody>
      </p:sp>
      <p:sp>
        <p:nvSpPr>
          <p:cNvPr id="6" name="文本框 5"/>
          <p:cNvSpPr txBox="1"/>
          <p:nvPr/>
        </p:nvSpPr>
        <p:spPr>
          <a:xfrm>
            <a:off x="7212330" y="629285"/>
            <a:ext cx="402336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rgbClr val="FF0000"/>
                </a:solidFill>
              </a:rPr>
              <a:t>句群论证逻辑</a:t>
            </a:r>
            <a:endParaRPr lang="zh-CN" altLang="en-US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5" grpId="0" bldLvl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写作这一篇（段）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99845" y="1513840"/>
            <a:ext cx="8987155" cy="1755775"/>
          </a:xfrm>
        </p:spPr>
        <p:txBody>
          <a:bodyPr>
            <a:noAutofit/>
          </a:bodyPr>
          <a:p>
            <a:r>
              <a:rPr lang="zh-CN" sz="3600" b="1"/>
              <a:t>任务</a:t>
            </a:r>
            <a:r>
              <a:rPr lang="en-US" altLang="zh-CN" sz="3600" b="1"/>
              <a:t>4</a:t>
            </a:r>
            <a:r>
              <a:rPr lang="zh-CN" altLang="en-US" sz="3600" b="1"/>
              <a:t>：用</a:t>
            </a:r>
            <a:r>
              <a:rPr lang="en-US" altLang="zh-CN" sz="3600" b="1">
                <a:solidFill>
                  <a:srgbClr val="FF0000"/>
                </a:solidFill>
              </a:rPr>
              <a:t>“</a:t>
            </a:r>
            <a:r>
              <a:rPr lang="zh-CN" altLang="en-US" sz="3600" b="1">
                <a:solidFill>
                  <a:srgbClr val="FF0000"/>
                </a:solidFill>
              </a:rPr>
              <a:t>顶针</a:t>
            </a:r>
            <a:r>
              <a:rPr lang="en-US" altLang="zh-CN" sz="3600" b="1">
                <a:solidFill>
                  <a:srgbClr val="FF0000"/>
                </a:solidFill>
              </a:rPr>
              <a:t>”</a:t>
            </a:r>
            <a:r>
              <a:rPr lang="zh-CN" altLang="en-US" sz="3600" b="1">
                <a:solidFill>
                  <a:srgbClr val="FF0000"/>
                </a:solidFill>
              </a:rPr>
              <a:t>式</a:t>
            </a:r>
            <a:r>
              <a:rPr lang="zh-CN" altLang="en-US" sz="3600" b="1"/>
              <a:t>或</a:t>
            </a:r>
            <a:r>
              <a:rPr lang="en-US" altLang="zh-CN" sz="3600" b="1">
                <a:solidFill>
                  <a:srgbClr val="FF0000"/>
                </a:solidFill>
              </a:rPr>
              <a:t>“</a:t>
            </a:r>
            <a:r>
              <a:rPr lang="zh-CN" altLang="en-US" sz="3600" b="1">
                <a:solidFill>
                  <a:srgbClr val="FF0000"/>
                </a:solidFill>
              </a:rPr>
              <a:t>分层</a:t>
            </a:r>
            <a:r>
              <a:rPr lang="en-US" altLang="zh-CN" sz="3600" b="1">
                <a:solidFill>
                  <a:srgbClr val="FF0000"/>
                </a:solidFill>
              </a:rPr>
              <a:t>”</a:t>
            </a:r>
            <a:r>
              <a:rPr lang="zh-CN" altLang="en-US" sz="3600" b="1">
                <a:solidFill>
                  <a:srgbClr val="FF0000"/>
                </a:solidFill>
              </a:rPr>
              <a:t>式</a:t>
            </a:r>
            <a:r>
              <a:rPr lang="zh-CN" altLang="en-US" sz="3600" b="1"/>
              <a:t>写作省一统作文</a:t>
            </a:r>
            <a:r>
              <a:rPr lang="en-US" altLang="zh-CN" sz="3600" b="1"/>
              <a:t>“</a:t>
            </a:r>
            <a:r>
              <a:rPr lang="zh-CN" altLang="en-US" sz="3600" b="1"/>
              <a:t>现实与未来</a:t>
            </a:r>
            <a:r>
              <a:rPr lang="en-US" altLang="zh-CN" sz="3600" b="1"/>
              <a:t>”</a:t>
            </a:r>
            <a:r>
              <a:rPr lang="zh-CN" altLang="en-US" sz="3600" b="1"/>
              <a:t>第二段，并在段落内形成</a:t>
            </a:r>
            <a:r>
              <a:rPr lang="zh-CN" altLang="en-US" sz="3600" b="1">
                <a:solidFill>
                  <a:srgbClr val="FF0000"/>
                </a:solidFill>
              </a:rPr>
              <a:t>圆形结构。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1589405" y="3604895"/>
            <a:ext cx="9382760" cy="14401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sz="4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写作文章第</a:t>
            </a:r>
            <a:r>
              <a:rPr lang="en-US" altLang="zh-CN" sz="4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</a:t>
            </a:r>
            <a:r>
              <a:rPr lang="zh-CN" altLang="en-US" sz="4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段</a:t>
            </a:r>
            <a:endParaRPr lang="zh-CN" altLang="en-US" sz="44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4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分论点：现实是未来的基础。</a:t>
            </a:r>
            <a:endParaRPr lang="zh-CN" altLang="en-US" sz="44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657225"/>
            <a:ext cx="10515600" cy="1033780"/>
          </a:xfrm>
        </p:spPr>
        <p:txBody>
          <a:bodyPr>
            <a:normAutofit fontScale="90000"/>
          </a:bodyPr>
          <a:p>
            <a:r>
              <a:rPr lang="zh-CN" altLang="en-US" sz="3600"/>
              <a:t>寻“辑”这一类：</a:t>
            </a:r>
            <a:br>
              <a:rPr lang="zh-CN" altLang="en-US" sz="3600"/>
            </a:br>
            <a:r>
              <a:rPr lang="zh-CN" altLang="en-US" sz="3600"/>
              <a:t>任务</a:t>
            </a:r>
            <a:r>
              <a:rPr lang="en-US" altLang="zh-CN" sz="3600"/>
              <a:t>3</a:t>
            </a:r>
            <a:r>
              <a:rPr lang="zh-CN" altLang="en-US" sz="3600"/>
              <a:t>：</a:t>
            </a:r>
            <a:r>
              <a:rPr lang="zh-CN" altLang="en-US" sz="36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句段</a:t>
            </a:r>
            <a:r>
              <a:rPr lang="zh-CN" altLang="en-US" sz="3600" b="1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思维导图对比</a:t>
            </a:r>
            <a:br>
              <a:rPr lang="zh-CN" altLang="en-US" b="1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</a:br>
            <a:endParaRPr lang="zh-CN" altLang="en-US"/>
          </a:p>
        </p:txBody>
      </p:sp>
      <p:pic>
        <p:nvPicPr>
          <p:cNvPr id="4" name="图片 3" descr="2@4WTY$}J1NNV832CMWEX{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88355" y="1408430"/>
            <a:ext cx="6161405" cy="5261610"/>
          </a:xfrm>
          <a:prstGeom prst="rect">
            <a:avLst/>
          </a:prstGeom>
        </p:spPr>
      </p:pic>
      <p:pic>
        <p:nvPicPr>
          <p:cNvPr id="11" name="图片 10" descr="6EA`Q6745@K(~1`WF7EN(@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45" y="1408430"/>
            <a:ext cx="5594985" cy="526161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85420" y="5815330"/>
            <a:ext cx="3021965" cy="64516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p>
            <a:r>
              <a:rPr lang="en-US" altLang="zh-CN" sz="3600" b="1"/>
              <a:t>“</a:t>
            </a:r>
            <a:r>
              <a:rPr lang="zh-CN" altLang="en-US" sz="3600" b="1"/>
              <a:t>顶针</a:t>
            </a:r>
            <a:r>
              <a:rPr lang="en-US" altLang="zh-CN" sz="3600" b="1"/>
              <a:t>”</a:t>
            </a:r>
            <a:r>
              <a:rPr lang="zh-CN" altLang="en-US" sz="3600" b="1"/>
              <a:t>式论证</a:t>
            </a:r>
            <a:endParaRPr lang="zh-CN" altLang="en-US" sz="3600" b="1"/>
          </a:p>
        </p:txBody>
      </p:sp>
      <p:sp>
        <p:nvSpPr>
          <p:cNvPr id="5" name="文本框 4"/>
          <p:cNvSpPr txBox="1"/>
          <p:nvPr/>
        </p:nvSpPr>
        <p:spPr>
          <a:xfrm>
            <a:off x="6230620" y="5815330"/>
            <a:ext cx="3021965" cy="64516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p>
            <a:r>
              <a:rPr lang="en-US" altLang="zh-CN" sz="3600" b="1"/>
              <a:t>“</a:t>
            </a:r>
            <a:r>
              <a:rPr lang="zh-CN" altLang="en-US" sz="3600" b="1"/>
              <a:t>分层</a:t>
            </a:r>
            <a:r>
              <a:rPr lang="en-US" altLang="zh-CN" sz="3600" b="1"/>
              <a:t>”</a:t>
            </a:r>
            <a:r>
              <a:rPr lang="zh-CN" altLang="en-US" sz="3600" b="1"/>
              <a:t>式论证</a:t>
            </a:r>
            <a:endParaRPr lang="zh-CN" altLang="en-US" sz="3600" b="1"/>
          </a:p>
        </p:txBody>
      </p:sp>
      <p:sp>
        <p:nvSpPr>
          <p:cNvPr id="6" name="文本框 5"/>
          <p:cNvSpPr txBox="1"/>
          <p:nvPr/>
        </p:nvSpPr>
        <p:spPr>
          <a:xfrm>
            <a:off x="7212330" y="629285"/>
            <a:ext cx="402336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rgbClr val="FF0000"/>
                </a:solidFill>
              </a:rPr>
              <a:t>句群论证逻辑</a:t>
            </a:r>
            <a:endParaRPr lang="zh-CN" altLang="en-US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b="1"/>
              <a:t>成长这一生</a:t>
            </a:r>
            <a:endParaRPr lang="zh-CN" altLang="en-US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379345" y="1825625"/>
            <a:ext cx="8415655" cy="4351655"/>
          </a:xfrm>
        </p:spPr>
        <p:txBody>
          <a:bodyPr/>
          <a:p>
            <a:r>
              <a:rPr lang="zh-CN" altLang="en-US" sz="3600" b="1">
                <a:latin typeface="楷体" panose="02010609060101010101" charset="-122"/>
                <a:ea typeface="楷体" panose="02010609060101010101" charset="-122"/>
              </a:rPr>
              <a:t>从</a:t>
            </a:r>
            <a:r>
              <a:rPr lang="zh-CN" altLang="en-US" sz="3600" b="1" u="sng">
                <a:latin typeface="楷体" panose="02010609060101010101" charset="-122"/>
                <a:ea typeface="楷体" panose="02010609060101010101" charset="-122"/>
              </a:rPr>
              <a:t>读文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</a:rPr>
              <a:t>到</a:t>
            </a:r>
            <a:r>
              <a:rPr lang="zh-CN" altLang="en-US" sz="3600" b="1" u="sng">
                <a:latin typeface="楷体" panose="02010609060101010101" charset="-122"/>
                <a:ea typeface="楷体" panose="02010609060101010101" charset="-122"/>
              </a:rPr>
              <a:t>写文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</a:rPr>
              <a:t>；</a:t>
            </a:r>
            <a:endParaRPr lang="zh-CN" altLang="en-US" sz="3600" b="1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3600" b="1">
                <a:latin typeface="楷体" panose="02010609060101010101" charset="-122"/>
                <a:ea typeface="楷体" panose="02010609060101010101" charset="-122"/>
              </a:rPr>
              <a:t>从认识、规划</a:t>
            </a:r>
            <a:r>
              <a:rPr lang="zh-CN" altLang="en-US" sz="3600" b="1" u="sng">
                <a:latin typeface="楷体" panose="02010609060101010101" charset="-122"/>
                <a:ea typeface="楷体" panose="02010609060101010101" charset="-122"/>
              </a:rPr>
              <a:t>现在的自己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</a:rPr>
              <a:t>到寻找、发现</a:t>
            </a:r>
            <a:r>
              <a:rPr lang="zh-CN" altLang="en-US" sz="3600" b="1" u="sng">
                <a:latin typeface="楷体" panose="02010609060101010101" charset="-122"/>
                <a:ea typeface="楷体" panose="02010609060101010101" charset="-122"/>
              </a:rPr>
              <a:t>未来的社会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</a:rPr>
              <a:t>；</a:t>
            </a:r>
            <a:endParaRPr lang="zh-CN" altLang="en-US" sz="3600" b="1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3600" b="1">
                <a:latin typeface="楷体" panose="02010609060101010101" charset="-122"/>
                <a:ea typeface="楷体" panose="02010609060101010101" charset="-122"/>
              </a:rPr>
              <a:t>从</a:t>
            </a:r>
            <a:r>
              <a:rPr lang="zh-CN" altLang="en-US" sz="3600" b="1" u="sng">
                <a:latin typeface="楷体" panose="02010609060101010101" charset="-122"/>
                <a:ea typeface="楷体" panose="02010609060101010101" charset="-122"/>
              </a:rPr>
              <a:t>考好每次试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</a:rPr>
              <a:t>到</a:t>
            </a:r>
            <a:r>
              <a:rPr lang="zh-CN" altLang="en-US" sz="3600" b="1" u="sng">
                <a:latin typeface="楷体" panose="02010609060101010101" charset="-122"/>
                <a:ea typeface="楷体" panose="02010609060101010101" charset="-122"/>
              </a:rPr>
              <a:t>成长这一生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</a:rPr>
              <a:t>。</a:t>
            </a:r>
            <a:endParaRPr lang="zh-CN" altLang="en-US" sz="3600" b="1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0490" y="3418205"/>
            <a:ext cx="3533775" cy="116840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altLang="zh-CN"/>
              <a:t>1</a:t>
            </a:r>
            <a:r>
              <a:rPr lang="zh-CN" altLang="en-US"/>
              <a:t>、家与国有互本性</a:t>
            </a:r>
            <a:endParaRPr lang="zh-CN" altLang="en-US"/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1535430" y="318770"/>
            <a:ext cx="8472170" cy="7727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b="1">
                <a:solidFill>
                  <a:srgbClr val="C00000"/>
                </a:solidFill>
              </a:rPr>
              <a:t>“省一统”论述类文本《论中国传统文化中的家国情怀》</a:t>
            </a:r>
            <a:endParaRPr b="1">
              <a:solidFill>
                <a:srgbClr val="C00000"/>
              </a:solidFill>
            </a:endParaRP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3390900" y="2044700"/>
            <a:ext cx="3533775" cy="1168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/>
              <a:t>2-4</a:t>
            </a:r>
            <a:r>
              <a:rPr lang="zh-CN" altLang="en-US"/>
              <a:t>、国以家为本</a:t>
            </a:r>
            <a:endParaRPr lang="zh-CN" altLang="en-US"/>
          </a:p>
        </p:txBody>
      </p:sp>
      <p:sp>
        <p:nvSpPr>
          <p:cNvPr id="6" name="内容占位符 2"/>
          <p:cNvSpPr>
            <a:spLocks noGrp="1"/>
          </p:cNvSpPr>
          <p:nvPr/>
        </p:nvSpPr>
        <p:spPr>
          <a:xfrm>
            <a:off x="3390900" y="4792345"/>
            <a:ext cx="3533775" cy="1168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/>
              <a:t>5-6</a:t>
            </a:r>
            <a:r>
              <a:rPr lang="zh-CN" altLang="en-US"/>
              <a:t>、民以国为本</a:t>
            </a:r>
            <a:endParaRPr lang="zh-CN" altLang="en-US"/>
          </a:p>
        </p:txBody>
      </p:sp>
      <p:sp>
        <p:nvSpPr>
          <p:cNvPr id="7" name="内容占位符 2"/>
          <p:cNvSpPr>
            <a:spLocks noGrp="1"/>
          </p:cNvSpPr>
          <p:nvPr/>
        </p:nvSpPr>
        <p:spPr>
          <a:xfrm>
            <a:off x="6288405" y="1205230"/>
            <a:ext cx="5796915" cy="1168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/>
              <a:t>2</a:t>
            </a:r>
            <a:r>
              <a:rPr lang="zh-CN" altLang="en-US"/>
              <a:t>、国以民为本，要善待民，行善政。</a:t>
            </a:r>
            <a:endParaRPr lang="zh-CN" altLang="en-US"/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6288405" y="2044700"/>
            <a:ext cx="5796915" cy="1168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/>
              <a:t>3</a:t>
            </a:r>
            <a:r>
              <a:rPr lang="zh-CN" altLang="en-US"/>
              <a:t>、善政体现为养民。</a:t>
            </a:r>
            <a:endParaRPr lang="zh-CN" altLang="en-US"/>
          </a:p>
        </p:txBody>
      </p:sp>
      <p:sp>
        <p:nvSpPr>
          <p:cNvPr id="9" name="内容占位符 2"/>
          <p:cNvSpPr>
            <a:spLocks noGrp="1"/>
          </p:cNvSpPr>
          <p:nvPr/>
        </p:nvSpPr>
        <p:spPr>
          <a:xfrm>
            <a:off x="6288405" y="2844800"/>
            <a:ext cx="5796915" cy="1168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/>
              <a:t>4</a:t>
            </a:r>
            <a:r>
              <a:rPr lang="zh-CN" altLang="en-US"/>
              <a:t>、养民分物质之养和精神之养。</a:t>
            </a:r>
            <a:endParaRPr lang="zh-CN" altLang="en-US"/>
          </a:p>
        </p:txBody>
      </p:sp>
      <p:sp>
        <p:nvSpPr>
          <p:cNvPr id="10" name="内容占位符 2"/>
          <p:cNvSpPr>
            <a:spLocks noGrp="1"/>
          </p:cNvSpPr>
          <p:nvPr/>
        </p:nvSpPr>
        <p:spPr>
          <a:xfrm>
            <a:off x="6288405" y="4013200"/>
            <a:ext cx="5796915" cy="1168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/>
              <a:t>5</a:t>
            </a:r>
            <a:r>
              <a:rPr lang="zh-CN" altLang="en-US"/>
              <a:t>、家与国的利益具有相似性，相似性在于伦理性。</a:t>
            </a:r>
            <a:endParaRPr lang="zh-CN" altLang="en-US"/>
          </a:p>
        </p:txBody>
      </p:sp>
      <p:sp>
        <p:nvSpPr>
          <p:cNvPr id="11" name="内容占位符 2"/>
          <p:cNvSpPr>
            <a:spLocks noGrp="1"/>
          </p:cNvSpPr>
          <p:nvPr/>
        </p:nvSpPr>
        <p:spPr>
          <a:xfrm>
            <a:off x="6288405" y="5181600"/>
            <a:ext cx="5796915" cy="1168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/>
              <a:t>6</a:t>
            </a:r>
            <a:r>
              <a:rPr lang="zh-CN" altLang="en-US"/>
              <a:t>、维护家的利益必须依赖国的实力。</a:t>
            </a:r>
            <a:endParaRPr lang="zh-CN" altLang="en-US"/>
          </a:p>
        </p:txBody>
      </p:sp>
      <p:sp>
        <p:nvSpPr>
          <p:cNvPr id="12" name="左大括号 11"/>
          <p:cNvSpPr/>
          <p:nvPr/>
        </p:nvSpPr>
        <p:spPr>
          <a:xfrm>
            <a:off x="3277235" y="2074545"/>
            <a:ext cx="173990" cy="3072130"/>
          </a:xfrm>
          <a:prstGeom prst="leftBrace">
            <a:avLst/>
          </a:prstGeom>
          <a:ln w="4762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左大括号 12"/>
          <p:cNvSpPr/>
          <p:nvPr/>
        </p:nvSpPr>
        <p:spPr>
          <a:xfrm>
            <a:off x="6192520" y="1299845"/>
            <a:ext cx="95885" cy="2008505"/>
          </a:xfrm>
          <a:prstGeom prst="leftBrace">
            <a:avLst/>
          </a:prstGeom>
          <a:ln w="4762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左大括号 13"/>
          <p:cNvSpPr/>
          <p:nvPr/>
        </p:nvSpPr>
        <p:spPr>
          <a:xfrm>
            <a:off x="6288405" y="4203700"/>
            <a:ext cx="95885" cy="1565910"/>
          </a:xfrm>
          <a:prstGeom prst="leftBrace">
            <a:avLst/>
          </a:prstGeom>
          <a:ln w="4762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a088f1ba-95d2-489d-8217-3c89fd9aaab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1091</Words>
  <Application>WPS 演示</Application>
  <PresentationFormat>宽屏</PresentationFormat>
  <Paragraphs>118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</vt:lpstr>
      <vt:lpstr>宋体</vt:lpstr>
      <vt:lpstr>Wingdings</vt:lpstr>
      <vt:lpstr>楷体</vt:lpstr>
      <vt:lpstr>微软雅黑</vt:lpstr>
      <vt:lpstr>Calibri</vt:lpstr>
      <vt:lpstr>Arial Unicode MS</vt:lpstr>
      <vt:lpstr>Office 主题</vt:lpstr>
      <vt:lpstr>读文到写文</vt:lpstr>
      <vt:lpstr>绘制这一篇</vt:lpstr>
      <vt:lpstr>寻“辑”这一类： 任务2：篇章思维导图对比 </vt:lpstr>
      <vt:lpstr>寻“辑”这一类: 任务3：句段思维导图对比 </vt:lpstr>
      <vt:lpstr>寻“辑”这一类： 任务3：句段思维导图对比 </vt:lpstr>
      <vt:lpstr>写作这一篇（段）</vt:lpstr>
      <vt:lpstr>寻“辑”这一类： 任务3：句段思维导图对比 </vt:lpstr>
      <vt:lpstr>成长这一生</vt:lpstr>
      <vt:lpstr>PowerPoint 演示文稿</vt:lpstr>
      <vt:lpstr>PowerPoint 演示文稿</vt:lpstr>
      <vt:lpstr>PowerPoint 演示文稿</vt:lpstr>
      <vt:lpstr>PowerPoint 演示文稿</vt:lpstr>
      <vt:lpstr>参考素材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cai</cp:lastModifiedBy>
  <cp:revision>37</cp:revision>
  <dcterms:created xsi:type="dcterms:W3CDTF">2022-03-15T03:41:00Z</dcterms:created>
  <dcterms:modified xsi:type="dcterms:W3CDTF">2022-10-16T12:16:46Z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C01F5608147F4C0BBBB402CFDA18DE71</vt:lpwstr>
  </property>
</Properties>
</file>