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4" r:id="rId2"/>
    <p:sldId id="867" r:id="rId3"/>
    <p:sldId id="643" r:id="rId4"/>
    <p:sldId id="839" r:id="rId5"/>
    <p:sldId id="618" r:id="rId6"/>
    <p:sldId id="840" r:id="rId7"/>
    <p:sldId id="841" r:id="rId8"/>
    <p:sldId id="842" r:id="rId9"/>
    <p:sldId id="844" r:id="rId10"/>
    <p:sldId id="845" r:id="rId11"/>
    <p:sldId id="846" r:id="rId12"/>
    <p:sldId id="821" r:id="rId13"/>
    <p:sldId id="818" r:id="rId14"/>
    <p:sldId id="847" r:id="rId15"/>
    <p:sldId id="848" r:id="rId16"/>
    <p:sldId id="849" r:id="rId17"/>
    <p:sldId id="850" r:id="rId18"/>
    <p:sldId id="851" r:id="rId19"/>
    <p:sldId id="857" r:id="rId20"/>
    <p:sldId id="858" r:id="rId21"/>
    <p:sldId id="852" r:id="rId22"/>
    <p:sldId id="853" r:id="rId23"/>
    <p:sldId id="854" r:id="rId24"/>
    <p:sldId id="855" r:id="rId25"/>
    <p:sldId id="856" r:id="rId26"/>
    <p:sldId id="860" r:id="rId27"/>
    <p:sldId id="859" r:id="rId28"/>
    <p:sldId id="861" r:id="rId29"/>
    <p:sldId id="862" r:id="rId30"/>
    <p:sldId id="866" r:id="rId31"/>
    <p:sldId id="863" r:id="rId32"/>
    <p:sldId id="864" r:id="rId33"/>
    <p:sldId id="865" r:id="rId34"/>
    <p:sldId id="838" r:id="rId35"/>
  </p:sldIdLst>
  <p:sldSz cx="12190413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志敏" initials="李志敏" lastIdx="0" clrIdx="0"/>
  <p:cmAuthor id="2" name="陆 荣轩" initials="陆" lastIdx="1" clrIdx="1">
    <p:extLst>
      <p:ext uri="{19B8F6BF-5375-455C-9EA6-DF929625EA0E}">
        <p15:presenceInfo xmlns:p15="http://schemas.microsoft.com/office/powerpoint/2012/main" userId="f1d72228d067d1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5380" autoAdjust="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orient="horz" pos="1117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FA3AB-04E8-4B9A-B838-732E76290CC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7DAB-242A-4A04-A626-E756FA10A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62B1-2850-4A97-B38F-8CF29E312E2B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7ED4-5B88-44D8-854C-FEA54803B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F7ED4-5B88-44D8-854C-FEA54803BB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F7ED4-5B88-44D8-854C-FEA54803BBC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72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F7ED4-5B88-44D8-854C-FEA54803BBC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3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525" y="-234316"/>
            <a:ext cx="5527040" cy="6390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56" y="1691005"/>
            <a:ext cx="4704080" cy="516699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V="1">
            <a:off x="2982277" y="4316495"/>
            <a:ext cx="5805805" cy="1270"/>
          </a:xfrm>
          <a:prstGeom prst="line">
            <a:avLst/>
          </a:prstGeom>
          <a:ln w="28575" cmpd="dbl">
            <a:solidFill>
              <a:srgbClr val="84DCC6">
                <a:alpha val="6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2341880" y="4572000"/>
            <a:ext cx="1437640" cy="2352040"/>
          </a:xfrm>
          <a:prstGeom prst="line">
            <a:avLst/>
          </a:prstGeom>
          <a:ln w="28575" cmpd="sng">
            <a:solidFill>
              <a:srgbClr val="84DC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1981835" y="6397625"/>
            <a:ext cx="374650" cy="599440"/>
          </a:xfrm>
          <a:prstGeom prst="line">
            <a:avLst/>
          </a:prstGeom>
          <a:ln w="28575" cmpd="sng">
            <a:solidFill>
              <a:srgbClr val="84DC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平行四边形 11"/>
          <p:cNvSpPr/>
          <p:nvPr userDrawn="1"/>
        </p:nvSpPr>
        <p:spPr>
          <a:xfrm>
            <a:off x="2870200" y="6091555"/>
            <a:ext cx="793115" cy="832485"/>
          </a:xfrm>
          <a:prstGeom prst="parallelogram">
            <a:avLst>
              <a:gd name="adj" fmla="val 63760"/>
            </a:avLst>
          </a:prstGeom>
          <a:solidFill>
            <a:srgbClr val="58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flipV="1">
            <a:off x="8582025" y="-60960"/>
            <a:ext cx="1437640" cy="2352040"/>
          </a:xfrm>
          <a:prstGeom prst="line">
            <a:avLst/>
          </a:prstGeom>
          <a:ln w="28575" cmpd="sng">
            <a:solidFill>
              <a:srgbClr val="84DC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V="1">
            <a:off x="8221980" y="1764665"/>
            <a:ext cx="374650" cy="599440"/>
          </a:xfrm>
          <a:prstGeom prst="line">
            <a:avLst/>
          </a:prstGeom>
          <a:ln w="28575" cmpd="sng">
            <a:solidFill>
              <a:srgbClr val="84DC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平行四边形 14"/>
          <p:cNvSpPr/>
          <p:nvPr userDrawn="1"/>
        </p:nvSpPr>
        <p:spPr>
          <a:xfrm>
            <a:off x="9868535" y="-60960"/>
            <a:ext cx="793115" cy="832485"/>
          </a:xfrm>
          <a:prstGeom prst="parallelogram">
            <a:avLst>
              <a:gd name="adj" fmla="val 63760"/>
            </a:avLst>
          </a:prstGeom>
          <a:solidFill>
            <a:srgbClr val="58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435923" y="3921692"/>
            <a:ext cx="393065" cy="429260"/>
          </a:xfrm>
          <a:prstGeom prst="diamond">
            <a:avLst/>
          </a:prstGeom>
          <a:solidFill>
            <a:srgbClr val="84DCC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1" y="365125"/>
            <a:ext cx="773329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542048" y="3236133"/>
            <a:ext cx="1106318" cy="1106462"/>
          </a:xfrm>
          <a:custGeom>
            <a:avLst/>
            <a:gdLst>
              <a:gd name="connsiteX0" fmla="*/ 553231 w 1106462"/>
              <a:gd name="connsiteY0" fmla="*/ 0 h 1106462"/>
              <a:gd name="connsiteX1" fmla="*/ 1106462 w 1106462"/>
              <a:gd name="connsiteY1" fmla="*/ 553231 h 1106462"/>
              <a:gd name="connsiteX2" fmla="*/ 553231 w 1106462"/>
              <a:gd name="connsiteY2" fmla="*/ 1106462 h 1106462"/>
              <a:gd name="connsiteX3" fmla="*/ 0 w 1106462"/>
              <a:gd name="connsiteY3" fmla="*/ 553231 h 1106462"/>
              <a:gd name="connsiteX4" fmla="*/ 553231 w 1106462"/>
              <a:gd name="connsiteY4" fmla="*/ 0 h 11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2" h="1106462">
                <a:moveTo>
                  <a:pt x="553231" y="0"/>
                </a:moveTo>
                <a:cubicBezTo>
                  <a:pt x="858772" y="0"/>
                  <a:pt x="1106462" y="247690"/>
                  <a:pt x="1106462" y="553231"/>
                </a:cubicBezTo>
                <a:cubicBezTo>
                  <a:pt x="1106462" y="858772"/>
                  <a:pt x="858772" y="1106462"/>
                  <a:pt x="553231" y="1106462"/>
                </a:cubicBezTo>
                <a:cubicBezTo>
                  <a:pt x="247690" y="1106462"/>
                  <a:pt x="0" y="858772"/>
                  <a:pt x="0" y="553231"/>
                </a:cubicBezTo>
                <a:cubicBezTo>
                  <a:pt x="0" y="247690"/>
                  <a:pt x="247690" y="0"/>
                  <a:pt x="553231" y="0"/>
                </a:cubicBezTo>
                <a:close/>
              </a:path>
            </a:pathLst>
          </a:custGeom>
          <a:gradFill>
            <a:gsLst>
              <a:gs pos="0">
                <a:srgbClr val="EEBE81">
                  <a:alpha val="95000"/>
                </a:srgbClr>
              </a:gs>
              <a:gs pos="100000">
                <a:srgbClr val="A36A1E">
                  <a:alpha val="95000"/>
                </a:srgbClr>
              </a:gs>
            </a:gsLst>
            <a:lin ang="5400000" scaled="1"/>
          </a:gradFill>
          <a:ln w="92075">
            <a:solidFill>
              <a:srgbClr val="A36A1E">
                <a:alpha val="18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Autofit/>
          </a:bodyPr>
          <a:lstStyle>
            <a:lvl1pPr>
              <a:defRPr lang="zh-CN" altLang="en-US" sz="1600">
                <a:solidFill>
                  <a:schemeClr val="bg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D6FD59B-131C-4712-9B69-B3D0AD68665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80312A86-3924-4031-AE18-47973FFC48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95808" cy="1960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2585" y="4939029"/>
            <a:ext cx="1695808" cy="196088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1332330" y="812165"/>
            <a:ext cx="9792870" cy="0"/>
          </a:xfrm>
          <a:prstGeom prst="line">
            <a:avLst/>
          </a:prstGeom>
          <a:ln w="38100">
            <a:solidFill>
              <a:srgbClr val="499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1"/>
          <a:stretch>
            <a:fillRect/>
          </a:stretch>
        </p:blipFill>
        <p:spPr>
          <a:xfrm rot="10800000">
            <a:off x="-668020" y="-2"/>
            <a:ext cx="717245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27040" cy="6390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84" y="1691178"/>
            <a:ext cx="4371016" cy="516682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654424" y="4084321"/>
            <a:ext cx="6507332" cy="45719"/>
          </a:xfrm>
          <a:prstGeom prst="rect">
            <a:avLst/>
          </a:prstGeom>
          <a:solidFill>
            <a:srgbClr val="58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5516880" y="1905167"/>
            <a:ext cx="1158240" cy="1158240"/>
          </a:xfrm>
          <a:prstGeom prst="ellipse">
            <a:avLst/>
          </a:prstGeom>
          <a:solidFill>
            <a:srgbClr val="49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128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80" y="1681163"/>
            <a:ext cx="51571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80" y="2505075"/>
            <a:ext cx="51571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163"/>
            <a:ext cx="51825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075"/>
            <a:ext cx="518251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3" y="987428"/>
            <a:ext cx="617139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80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200"/>
            <a:ext cx="39317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428"/>
            <a:ext cx="617139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80" y="2057400"/>
            <a:ext cx="39317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612B868-CC38-4C45-93AD-33BBE601A3D1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5F73528-293C-4507-AEF1-239A2311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S Chinese Medium" panose="020B0600000000000000" charset="-122"/>
          <a:ea typeface="Noto Sans S Chinese Medium" panose="020B06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6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7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4150990" y="4365104"/>
            <a:ext cx="5184576" cy="6417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Noto Sans S Chinese Medium" panose="020B0600000000000000" charset="-122"/>
                <a:sym typeface="+mn-ea"/>
              </a:rPr>
              <a:t>罗晓玲名师工作室</a:t>
            </a:r>
            <a:endParaRPr lang="en-US" altLang="zh-C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Noto Sans S Chinese Medium" panose="020B06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34" y="1628800"/>
            <a:ext cx="115932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数学史融入等比数列教学</a:t>
            </a:r>
            <a:endParaRPr lang="en-US" altLang="zh-C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的感悟</a:t>
            </a:r>
            <a:endParaRPr lang="zh-CN" altLang="zh-C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96B7B38-792D-51E6-87A6-FB0B9EE49859}"/>
              </a:ext>
            </a:extLst>
          </p:cNvPr>
          <p:cNvSpPr txBox="1"/>
          <p:nvPr/>
        </p:nvSpPr>
        <p:spPr>
          <a:xfrm>
            <a:off x="2898321" y="5229200"/>
            <a:ext cx="6393769" cy="6417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Noto Sans S Chinese Medium" panose="020B0600000000000000" charset="-122"/>
                <a:sym typeface="+mn-ea"/>
              </a:rPr>
              <a:t>云南师范大学实验中学  张青松</a:t>
            </a:r>
            <a:endParaRPr lang="en-US" altLang="zh-C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Noto Sans S Chinese Medium" panose="020B06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五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文献阅读与数学写作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4CF2FB-BD68-4BF9-11B0-70FC5ED5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44" y="1484784"/>
            <a:ext cx="9124950" cy="46863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20BD0B-87EF-FC16-6DB9-923B7C26114F}"/>
              </a:ext>
            </a:extLst>
          </p:cNvPr>
          <p:cNvSpPr txBox="1"/>
          <p:nvPr/>
        </p:nvSpPr>
        <p:spPr>
          <a:xfrm>
            <a:off x="5725191" y="1547500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101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0558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9F3F196-29D0-C534-9999-C777880F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99" y="1232761"/>
            <a:ext cx="2664380" cy="37872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EC9B8B-199A-D6A0-5BB0-A256B0B1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362" y="3978480"/>
            <a:ext cx="5038725" cy="9620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141E280-3934-7FE0-15EB-ADC740E8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087" y="1967661"/>
            <a:ext cx="4953000" cy="9144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DF0DF4B-966F-E6EE-D865-9FA1B38C631A}"/>
              </a:ext>
            </a:extLst>
          </p:cNvPr>
          <p:cNvSpPr txBox="1"/>
          <p:nvPr/>
        </p:nvSpPr>
        <p:spPr>
          <a:xfrm>
            <a:off x="1322884" y="5230941"/>
            <a:ext cx="350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罗晓玲名师工作室成员学习用书</a:t>
            </a:r>
            <a:r>
              <a:rPr lang="en-US" altLang="zh-CN" dirty="0"/>
              <a:t>《HPM</a:t>
            </a:r>
            <a:r>
              <a:rPr lang="zh-CN" altLang="en-US" dirty="0"/>
              <a:t>：数学史与数学教育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1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 flipH="1">
            <a:off x="2888176" y="2511967"/>
            <a:ext cx="8972188" cy="1866637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422798 w 2422798"/>
              <a:gd name="connsiteY2" fmla="*/ 504056 h 504056"/>
              <a:gd name="connsiteX3" fmla="*/ 0 w 2422798"/>
              <a:gd name="connsiteY3" fmla="*/ 504056 h 504056"/>
              <a:gd name="connsiteX4" fmla="*/ 0 w 2422798"/>
              <a:gd name="connsiteY4" fmla="*/ 0 h 504056"/>
              <a:gd name="connsiteX0-1" fmla="*/ 0 w 2422798"/>
              <a:gd name="connsiteY0-2" fmla="*/ 0 h 504056"/>
              <a:gd name="connsiteX1-3" fmla="*/ 2422798 w 2422798"/>
              <a:gd name="connsiteY1-4" fmla="*/ 0 h 504056"/>
              <a:gd name="connsiteX2-5" fmla="*/ 2123617 w 2422798"/>
              <a:gd name="connsiteY2-6" fmla="*/ 499842 h 504056"/>
              <a:gd name="connsiteX3-7" fmla="*/ 0 w 2422798"/>
              <a:gd name="connsiteY3-8" fmla="*/ 504056 h 504056"/>
              <a:gd name="connsiteX4-9" fmla="*/ 0 w 2422798"/>
              <a:gd name="connsiteY4-10" fmla="*/ 0 h 50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1769" y="3013499"/>
            <a:ext cx="78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二、等比数列的相关史料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2508482"/>
            <a:ext cx="2798736" cy="1856495"/>
          </a:xfrm>
          <a:prstGeom prst="rect">
            <a:avLst/>
          </a:prstGeom>
        </p:spPr>
      </p:pic>
      <p:sp>
        <p:nvSpPr>
          <p:cNvPr id="2" name="流程图: 数据 1"/>
          <p:cNvSpPr/>
          <p:nvPr/>
        </p:nvSpPr>
        <p:spPr>
          <a:xfrm flipH="1">
            <a:off x="2422796" y="2495680"/>
            <a:ext cx="1584178" cy="1866637"/>
          </a:xfrm>
          <a:prstGeom prst="flowChartInputOutput">
            <a:avLst/>
          </a:prstGeom>
          <a:solidFill>
            <a:srgbClr val="CCD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8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D32225C-0DEF-76F4-7E22-84551E88E50E}"/>
              </a:ext>
            </a:extLst>
          </p:cNvPr>
          <p:cNvSpPr/>
          <p:nvPr/>
        </p:nvSpPr>
        <p:spPr>
          <a:xfrm>
            <a:off x="985838" y="100439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39644"/>
              </p:ext>
            </p:extLst>
          </p:nvPr>
        </p:nvGraphicFramePr>
        <p:xfrm>
          <a:off x="985838" y="1697038"/>
          <a:ext cx="68834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11764" imgH="2181318" progId="Word.Document.12">
                  <p:embed/>
                </p:oleObj>
              </mc:Choice>
              <mc:Fallback>
                <p:oleObj name="Document" r:id="rId2" imgW="3611764" imgH="2181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5838" y="1697038"/>
                        <a:ext cx="6883400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07FBB390-8E3C-B4EA-374C-52B67A71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30" y="1988840"/>
            <a:ext cx="301337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97032"/>
              </p:ext>
            </p:extLst>
          </p:nvPr>
        </p:nvGraphicFramePr>
        <p:xfrm>
          <a:off x="910630" y="1700808"/>
          <a:ext cx="68834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11764" imgH="2181318" progId="Word.Document.12">
                  <p:embed/>
                </p:oleObj>
              </mc:Choice>
              <mc:Fallback>
                <p:oleObj name="Document" r:id="rId2" imgW="3611764" imgH="2181318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0630" y="1700808"/>
                        <a:ext cx="6883400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910630" y="1007653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图片 1" descr="说明: https://icweiliimg1.pstatp.com/weili/bl/445916561474846829.jpg">
            <a:extLst>
              <a:ext uri="{FF2B5EF4-FFF2-40B4-BE49-F238E27FC236}">
                <a16:creationId xmlns:a16="http://schemas.microsoft.com/office/drawing/2014/main" id="{7EE3D6F2-FE3D-435F-ADBC-229297A6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37" y="150999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" descr="说明: https://hbimg.huabanimg.com/57f5c4123f0ed172f367544c80fa0c032acf0ded116c8-ku0I5V_fw1200">
            <a:extLst>
              <a:ext uri="{FF2B5EF4-FFF2-40B4-BE49-F238E27FC236}">
                <a16:creationId xmlns:a16="http://schemas.microsoft.com/office/drawing/2014/main" id="{BF843D45-1983-C779-2AB8-AA7011EE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46" y="3619814"/>
            <a:ext cx="2398173" cy="12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43707"/>
              </p:ext>
            </p:extLst>
          </p:nvPr>
        </p:nvGraphicFramePr>
        <p:xfrm>
          <a:off x="1276350" y="1509269"/>
          <a:ext cx="9637712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084463" imgH="2463568" progId="Word.Document.12">
                  <p:embed/>
                </p:oleObj>
              </mc:Choice>
              <mc:Fallback>
                <p:oleObj name="Document" r:id="rId2" imgW="5084463" imgH="2463568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6350" y="1509269"/>
                        <a:ext cx="9637712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5612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51343"/>
              </p:ext>
            </p:extLst>
          </p:nvPr>
        </p:nvGraphicFramePr>
        <p:xfrm>
          <a:off x="1197768" y="1593304"/>
          <a:ext cx="97948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170457" imgH="2419287" progId="Word.Document.12">
                  <p:embed/>
                </p:oleObj>
              </mc:Choice>
              <mc:Fallback>
                <p:oleObj name="Document" r:id="rId2" imgW="5170457" imgH="2419287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7768" y="1593304"/>
                        <a:ext cx="979487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4778" y="95869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67707"/>
              </p:ext>
            </p:extLst>
          </p:nvPr>
        </p:nvGraphicFramePr>
        <p:xfrm>
          <a:off x="1198662" y="2214563"/>
          <a:ext cx="682307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599890" imgH="2196799" progId="Word.Document.12">
                  <p:embed/>
                </p:oleObj>
              </mc:Choice>
              <mc:Fallback>
                <p:oleObj name="Document" r:id="rId2" imgW="3599890" imgH="2196799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8662" y="2214563"/>
                        <a:ext cx="6823075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8576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48F532-C341-02AD-8825-5739A6DF40CE}"/>
              </a:ext>
            </a:extLst>
          </p:cNvPr>
          <p:cNvSpPr/>
          <p:nvPr/>
        </p:nvSpPr>
        <p:spPr>
          <a:xfrm>
            <a:off x="1175057" y="1630943"/>
            <a:ext cx="2755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古埃及人的递推法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3398C1-4F1D-AB58-DBCD-E3877C1E0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642" y="2924944"/>
            <a:ext cx="3168352" cy="22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74471"/>
              </p:ext>
            </p:extLst>
          </p:nvPr>
        </p:nvGraphicFramePr>
        <p:xfrm>
          <a:off x="1270670" y="1689894"/>
          <a:ext cx="9794875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170457" imgH="1835346" progId="Word.Document.12">
                  <p:embed/>
                </p:oleObj>
              </mc:Choice>
              <mc:Fallback>
                <p:oleObj name="Document" r:id="rId2" imgW="5170457" imgH="1835346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670" y="1689894"/>
                        <a:ext cx="9794875" cy="347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8292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8292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E66989-BBCB-C1FF-27C9-CFA747A999C8}"/>
              </a:ext>
            </a:extLst>
          </p:cNvPr>
          <p:cNvSpPr/>
          <p:nvPr/>
        </p:nvSpPr>
        <p:spPr>
          <a:xfrm>
            <a:off x="1175056" y="1630943"/>
            <a:ext cx="578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古埃及人的启示</a:t>
            </a:r>
            <a:r>
              <a:rPr lang="en-US" altLang="zh-CN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递推累加法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C806075-C8CF-E4F2-D109-69145227C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38125"/>
              </p:ext>
            </p:extLst>
          </p:nvPr>
        </p:nvGraphicFramePr>
        <p:xfrm>
          <a:off x="1229589" y="2214563"/>
          <a:ext cx="6261840" cy="39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3130920" imgH="199080" progId="Equation.AxMath">
                  <p:embed/>
                </p:oleObj>
              </mc:Choice>
              <mc:Fallback>
                <p:oleObj name="AxMath" r:id="rId2" imgW="3130920" imgH="1990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9589" y="2214563"/>
                        <a:ext cx="6261840" cy="39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2416B857-87C8-5344-ACCA-4D05DB424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89224"/>
              </p:ext>
            </p:extLst>
          </p:nvPr>
        </p:nvGraphicFramePr>
        <p:xfrm>
          <a:off x="1201738" y="2716213"/>
          <a:ext cx="689133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40549" imgH="1450132" progId="Word.Document.12">
                  <p:embed/>
                </p:oleObj>
              </mc:Choice>
              <mc:Fallback>
                <p:oleObj name="Document" r:id="rId4" imgW="3640549" imgH="1450132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738" y="2716213"/>
                        <a:ext cx="6891337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2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2422798" y="1628800"/>
            <a:ext cx="767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一、课标要求及课本呈现</a:t>
            </a:r>
            <a:endParaRPr lang="zh-CN" altLang="zh-CN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BBED66-8A1F-B46C-7021-D1B36C9BBB38}"/>
              </a:ext>
            </a:extLst>
          </p:cNvPr>
          <p:cNvSpPr txBox="1"/>
          <p:nvPr/>
        </p:nvSpPr>
        <p:spPr>
          <a:xfrm>
            <a:off x="2422798" y="2659559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二、等比数列的相关史料</a:t>
            </a:r>
            <a:endParaRPr lang="zh-CN" altLang="zh-CN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2">
            <a:extLst>
              <a:ext uri="{FF2B5EF4-FFF2-40B4-BE49-F238E27FC236}">
                <a16:creationId xmlns:a16="http://schemas.microsoft.com/office/drawing/2014/main" id="{E3C9B11F-3A42-CAE2-F94B-3A1748E91AC5}"/>
              </a:ext>
            </a:extLst>
          </p:cNvPr>
          <p:cNvSpPr txBox="1"/>
          <p:nvPr/>
        </p:nvSpPr>
        <p:spPr>
          <a:xfrm>
            <a:off x="2422798" y="3739679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三、</a:t>
            </a: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数学史融入课堂的感悟</a:t>
            </a:r>
            <a:endParaRPr lang="zh-CN" altLang="zh-CN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8292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E66989-BBCB-C1FF-27C9-CFA747A999C8}"/>
              </a:ext>
            </a:extLst>
          </p:cNvPr>
          <p:cNvSpPr/>
          <p:nvPr/>
        </p:nvSpPr>
        <p:spPr>
          <a:xfrm>
            <a:off x="1175056" y="1630943"/>
            <a:ext cx="578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古埃及人的启示</a:t>
            </a:r>
            <a:r>
              <a:rPr lang="en-US" altLang="zh-CN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掐头去尾法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C806075-C8CF-E4F2-D109-69145227C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76552"/>
              </p:ext>
            </p:extLst>
          </p:nvPr>
        </p:nvGraphicFramePr>
        <p:xfrm>
          <a:off x="1306388" y="2172867"/>
          <a:ext cx="89820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4491000" imgH="208080" progId="Equation.AxMath">
                  <p:embed/>
                </p:oleObj>
              </mc:Choice>
              <mc:Fallback>
                <p:oleObj name="AxMath" r:id="rId2" imgW="4491000" imgH="208080" progId="Equation.AxMat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7C806075-C8CF-E4F2-D109-69145227C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6388" y="2172867"/>
                        <a:ext cx="89820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2416B857-87C8-5344-ACCA-4D05DB424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38809"/>
              </p:ext>
            </p:extLst>
          </p:nvPr>
        </p:nvGraphicFramePr>
        <p:xfrm>
          <a:off x="1306388" y="2716312"/>
          <a:ext cx="6877050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40549" imgH="1449412" progId="Word.Document.12">
                  <p:embed/>
                </p:oleObj>
              </mc:Choice>
              <mc:Fallback>
                <p:oleObj name="Document" r:id="rId4" imgW="3640549" imgH="1449412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416B857-87C8-5344-ACCA-4D05DB424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6388" y="2716312"/>
                        <a:ext cx="6877050" cy="272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06762"/>
              </p:ext>
            </p:extLst>
          </p:nvPr>
        </p:nvGraphicFramePr>
        <p:xfrm>
          <a:off x="1251867" y="2094167"/>
          <a:ext cx="1011872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38848" imgH="2340444" progId="Word.Document.12">
                  <p:embed/>
                </p:oleObj>
              </mc:Choice>
              <mc:Fallback>
                <p:oleObj name="Document" r:id="rId2" imgW="5338848" imgH="2340444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1867" y="2094167"/>
                        <a:ext cx="10118725" cy="442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251867" y="96253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251867" y="155912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古巴比伦人求和方法的启示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599AE50-3D74-5E35-FCB3-9886466CE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88832"/>
              </p:ext>
            </p:extLst>
          </p:nvPr>
        </p:nvGraphicFramePr>
        <p:xfrm>
          <a:off x="6095206" y="4437112"/>
          <a:ext cx="2908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1454760" imgH="815760" progId="Equation.AxMath">
                  <p:embed/>
                </p:oleObj>
              </mc:Choice>
              <mc:Fallback>
                <p:oleObj name="AxMath" r:id="rId4" imgW="1454760" imgH="8157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206" y="4437112"/>
                        <a:ext cx="29083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6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74633"/>
              </p:ext>
            </p:extLst>
          </p:nvPr>
        </p:nvGraphicFramePr>
        <p:xfrm>
          <a:off x="1184237" y="2638407"/>
          <a:ext cx="5307013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00035" imgH="1485773" progId="Word.Document.12">
                  <p:embed/>
                </p:oleObj>
              </mc:Choice>
              <mc:Fallback>
                <p:oleObj name="Document" r:id="rId2" imgW="2800035" imgH="1485773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237" y="2638407"/>
                        <a:ext cx="5307013" cy="281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73934" y="95185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164175" y="170658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错位相减法及拓展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460F9D-64C0-FC49-6DAE-CE2D035EA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126" y="1559126"/>
            <a:ext cx="3657600" cy="232410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AEA5FDA-BB84-EF84-4287-B58EFAADA8E6}"/>
              </a:ext>
            </a:extLst>
          </p:cNvPr>
          <p:cNvCxnSpPr/>
          <p:nvPr/>
        </p:nvCxnSpPr>
        <p:spPr>
          <a:xfrm>
            <a:off x="7910214" y="2492896"/>
            <a:ext cx="23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59823F1-1AE1-EACE-7278-8591E42859B3}"/>
              </a:ext>
            </a:extLst>
          </p:cNvPr>
          <p:cNvCxnSpPr>
            <a:cxnSpLocks/>
          </p:cNvCxnSpPr>
          <p:nvPr/>
        </p:nvCxnSpPr>
        <p:spPr>
          <a:xfrm>
            <a:off x="7910214" y="2852936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39E23635-2ACA-CEAC-68D7-1506D39D0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126" y="3963189"/>
            <a:ext cx="3657600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23876"/>
              </p:ext>
            </p:extLst>
          </p:nvPr>
        </p:nvGraphicFramePr>
        <p:xfrm>
          <a:off x="1270670" y="2400824"/>
          <a:ext cx="96504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091299" imgH="1809785" progId="Word.Document.12">
                  <p:embed/>
                </p:oleObj>
              </mc:Choice>
              <mc:Fallback>
                <p:oleObj name="Document" r:id="rId2" imgW="5091299" imgH="1809785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670" y="2400824"/>
                        <a:ext cx="9650412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198662" y="98677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198662" y="1724577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错位相减法及拓展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50781"/>
              </p:ext>
            </p:extLst>
          </p:nvPr>
        </p:nvGraphicFramePr>
        <p:xfrm>
          <a:off x="1341438" y="2206625"/>
          <a:ext cx="8667750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577132" imgH="2105356" progId="Word.Document.12">
                  <p:embed/>
                </p:oleObj>
              </mc:Choice>
              <mc:Fallback>
                <p:oleObj name="Document" r:id="rId2" imgW="4577132" imgH="2105356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438" y="2206625"/>
                        <a:ext cx="8667750" cy="398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270670" y="98677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270670" y="162880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错位相减法及拓展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76579"/>
              </p:ext>
            </p:extLst>
          </p:nvPr>
        </p:nvGraphicFramePr>
        <p:xfrm>
          <a:off x="1347788" y="2214563"/>
          <a:ext cx="96726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103893" imgH="1498734" progId="Word.Document.12">
                  <p:embed/>
                </p:oleObj>
              </mc:Choice>
              <mc:Fallback>
                <p:oleObj name="Document" r:id="rId2" imgW="5103893" imgH="1498734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7788" y="2214563"/>
                        <a:ext cx="9672637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270670" y="98677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270670" y="162880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给我们的启示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二、等比数列的相关史料</a:t>
            </a:r>
            <a:endParaRPr lang="zh-CN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227712B-8C66-E6C9-3E0C-219B69828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93283"/>
              </p:ext>
            </p:extLst>
          </p:nvPr>
        </p:nvGraphicFramePr>
        <p:xfrm>
          <a:off x="1342678" y="2257847"/>
          <a:ext cx="5967412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149050" imgH="1491894" progId="Word.Document.12">
                  <p:embed/>
                </p:oleObj>
              </mc:Choice>
              <mc:Fallback>
                <p:oleObj name="Document" r:id="rId2" imgW="3149050" imgH="1491894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5227712B-8C66-E6C9-3E0C-219B69828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2678" y="2257847"/>
                        <a:ext cx="5967412" cy="282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C9D73E4-3E1F-F22C-6CAF-9CF61E9C7B74}"/>
              </a:ext>
            </a:extLst>
          </p:cNvPr>
          <p:cNvSpPr/>
          <p:nvPr/>
        </p:nvSpPr>
        <p:spPr>
          <a:xfrm>
            <a:off x="1270670" y="98677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与等比数列求和有关的史料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B9B1B6-A145-BDB0-C194-8BE2B278944E}"/>
              </a:ext>
            </a:extLst>
          </p:cNvPr>
          <p:cNvSpPr/>
          <p:nvPr/>
        </p:nvSpPr>
        <p:spPr>
          <a:xfrm>
            <a:off x="1270670" y="1628800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历史上等比数列的其他推导方法</a:t>
            </a:r>
            <a:endParaRPr lang="zh-CN" altLang="zh-CN" sz="2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 flipH="1">
            <a:off x="2888176" y="2511967"/>
            <a:ext cx="8972188" cy="1866637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422798 w 2422798"/>
              <a:gd name="connsiteY2" fmla="*/ 504056 h 504056"/>
              <a:gd name="connsiteX3" fmla="*/ 0 w 2422798"/>
              <a:gd name="connsiteY3" fmla="*/ 504056 h 504056"/>
              <a:gd name="connsiteX4" fmla="*/ 0 w 2422798"/>
              <a:gd name="connsiteY4" fmla="*/ 0 h 504056"/>
              <a:gd name="connsiteX0-1" fmla="*/ 0 w 2422798"/>
              <a:gd name="connsiteY0-2" fmla="*/ 0 h 504056"/>
              <a:gd name="connsiteX1-3" fmla="*/ 2422798 w 2422798"/>
              <a:gd name="connsiteY1-4" fmla="*/ 0 h 504056"/>
              <a:gd name="connsiteX2-5" fmla="*/ 2123617 w 2422798"/>
              <a:gd name="connsiteY2-6" fmla="*/ 499842 h 504056"/>
              <a:gd name="connsiteX3-7" fmla="*/ 0 w 2422798"/>
              <a:gd name="connsiteY3-8" fmla="*/ 504056 h 504056"/>
              <a:gd name="connsiteX4-9" fmla="*/ 0 w 2422798"/>
              <a:gd name="connsiteY4-10" fmla="*/ 0 h 50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883" y="302978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三、</a:t>
            </a:r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数学史融入课堂的感悟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2508482"/>
            <a:ext cx="2798736" cy="1856495"/>
          </a:xfrm>
          <a:prstGeom prst="rect">
            <a:avLst/>
          </a:prstGeom>
        </p:spPr>
      </p:pic>
      <p:sp>
        <p:nvSpPr>
          <p:cNvPr id="2" name="流程图: 数据 1"/>
          <p:cNvSpPr/>
          <p:nvPr/>
        </p:nvSpPr>
        <p:spPr>
          <a:xfrm flipH="1">
            <a:off x="2422796" y="2495680"/>
            <a:ext cx="1584178" cy="1866637"/>
          </a:xfrm>
          <a:prstGeom prst="flowChartInputOutput">
            <a:avLst/>
          </a:prstGeom>
          <a:solidFill>
            <a:srgbClr val="CCD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4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107828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数学史融入课堂的意义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F01F-AE69-19CC-2598-ABDBED8BB5CC}"/>
              </a:ext>
            </a:extLst>
          </p:cNvPr>
          <p:cNvSpPr txBox="1"/>
          <p:nvPr/>
        </p:nvSpPr>
        <p:spPr>
          <a:xfrm>
            <a:off x="1270670" y="1844824"/>
            <a:ext cx="9955573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、有利于</a:t>
            </a:r>
            <a:r>
              <a:rPr lang="zh-CN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提升学生的学习兴趣和人文素养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36D528-2470-4656-7474-8D876541D8D5}"/>
              </a:ext>
            </a:extLst>
          </p:cNvPr>
          <p:cNvSpPr txBox="1"/>
          <p:nvPr/>
        </p:nvSpPr>
        <p:spPr>
          <a:xfrm>
            <a:off x="1252201" y="2611360"/>
            <a:ext cx="9955573" cy="171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spc="7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在数学课堂中有效地融入数学史，使学生了解数学知识的历史，深入数学的本质，看到知识点背后的故事，可以提高学生学习数学的兴趣、主动性，提升人文素养</a:t>
            </a:r>
            <a:r>
              <a:rPr lang="zh-CN" altLang="en-US" sz="2800" kern="1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107828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数学史融入课堂的意义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F01F-AE69-19CC-2598-ABDBED8BB5CC}"/>
              </a:ext>
            </a:extLst>
          </p:cNvPr>
          <p:cNvSpPr txBox="1"/>
          <p:nvPr/>
        </p:nvSpPr>
        <p:spPr>
          <a:xfrm>
            <a:off x="1272399" y="1844823"/>
            <a:ext cx="9955573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有利于培养学生的数学核心素养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9321D6-5474-861E-6C27-081825EFD070}"/>
              </a:ext>
            </a:extLst>
          </p:cNvPr>
          <p:cNvSpPr txBox="1"/>
          <p:nvPr/>
        </p:nvSpPr>
        <p:spPr>
          <a:xfrm>
            <a:off x="1252201" y="2597331"/>
            <a:ext cx="9955573" cy="227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spc="7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数学史的学习可以帮助学生了解数学思想的起源，通过对数学典例的学习可以更深入渗透数学思想方法</a:t>
            </a:r>
            <a:r>
              <a:rPr lang="zh-CN" altLang="en-US" sz="2800" kern="1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kern="100" spc="7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将数学史融入数学课堂，可以拉近数学与实际生活之间的距离，帮助学生形成更加全面而深刻的认知与见解</a:t>
            </a:r>
            <a:r>
              <a:rPr lang="zh-CN" altLang="en-US" sz="2800" kern="100" spc="7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 flipH="1">
            <a:off x="2888176" y="2511967"/>
            <a:ext cx="8972188" cy="1866637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422798 w 2422798"/>
              <a:gd name="connsiteY2" fmla="*/ 504056 h 504056"/>
              <a:gd name="connsiteX3" fmla="*/ 0 w 2422798"/>
              <a:gd name="connsiteY3" fmla="*/ 504056 h 504056"/>
              <a:gd name="connsiteX4" fmla="*/ 0 w 2422798"/>
              <a:gd name="connsiteY4" fmla="*/ 0 h 504056"/>
              <a:gd name="connsiteX0-1" fmla="*/ 0 w 2422798"/>
              <a:gd name="connsiteY0-2" fmla="*/ 0 h 504056"/>
              <a:gd name="connsiteX1-3" fmla="*/ 2422798 w 2422798"/>
              <a:gd name="connsiteY1-4" fmla="*/ 0 h 504056"/>
              <a:gd name="connsiteX2-5" fmla="*/ 2123617 w 2422798"/>
              <a:gd name="connsiteY2-6" fmla="*/ 499842 h 504056"/>
              <a:gd name="connsiteX3-7" fmla="*/ 0 w 2422798"/>
              <a:gd name="connsiteY3-8" fmla="*/ 504056 h 504056"/>
              <a:gd name="connsiteX4-9" fmla="*/ 0 w 2422798"/>
              <a:gd name="connsiteY4-10" fmla="*/ 0 h 50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2998" y="303005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一、</a:t>
            </a:r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课标要求及课本呈现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2508482"/>
            <a:ext cx="2798736" cy="1856495"/>
          </a:xfrm>
          <a:prstGeom prst="rect">
            <a:avLst/>
          </a:prstGeom>
        </p:spPr>
      </p:pic>
      <p:sp>
        <p:nvSpPr>
          <p:cNvPr id="2" name="流程图: 数据 1"/>
          <p:cNvSpPr/>
          <p:nvPr/>
        </p:nvSpPr>
        <p:spPr>
          <a:xfrm flipH="1">
            <a:off x="2422796" y="2495680"/>
            <a:ext cx="1584178" cy="1866637"/>
          </a:xfrm>
          <a:prstGeom prst="flowChartInputOutput">
            <a:avLst/>
          </a:prstGeom>
          <a:solidFill>
            <a:srgbClr val="CCD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107828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数学史融入课堂的意义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F01F-AE69-19CC-2598-ABDBED8BB5CC}"/>
              </a:ext>
            </a:extLst>
          </p:cNvPr>
          <p:cNvSpPr txBox="1"/>
          <p:nvPr/>
        </p:nvSpPr>
        <p:spPr>
          <a:xfrm>
            <a:off x="1272399" y="1844823"/>
            <a:ext cx="9955573" cy="60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0" i="0" dirty="0">
                <a:solidFill>
                  <a:schemeClr val="accent1"/>
                </a:solidFill>
                <a:effectLst/>
                <a:latin typeface="system-ui"/>
              </a:rPr>
              <a:t>有利于提升数学教学的有效性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A7D377-AD0F-3D9F-5E95-AB019AE56E40}"/>
              </a:ext>
            </a:extLst>
          </p:cNvPr>
          <p:cNvSpPr txBox="1"/>
          <p:nvPr/>
        </p:nvSpPr>
        <p:spPr>
          <a:xfrm>
            <a:off x="1242134" y="2494583"/>
            <a:ext cx="995557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数学史的多元文化因素，深化教师的数学理解，教师在深入挖掘教材中蕴含的数学文化时，其对教材的理解愈发深入，教学的能力也随之不断提升，教学的有效性也随之得到提升</a:t>
            </a:r>
            <a:r>
              <a:rPr lang="zh-CN" altLang="en-US" sz="2800" kern="1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90872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数学史融入课堂的意义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4336F07-FEDD-F3AC-9FD5-7402BE4AE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56236"/>
              </p:ext>
            </p:extLst>
          </p:nvPr>
        </p:nvGraphicFramePr>
        <p:xfrm>
          <a:off x="1410270" y="1404194"/>
          <a:ext cx="70612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3530160" imgH="363960" progId="Equation.AxMath">
                  <p:embed/>
                </p:oleObj>
              </mc:Choice>
              <mc:Fallback>
                <p:oleObj name="AxMath" r:id="rId2" imgW="3530160" imgH="363960" progId="Equation.AxMat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2599AE50-3D74-5E35-FCB3-9886466CE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0270" y="1404194"/>
                        <a:ext cx="7061200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17F6EC4-2754-669F-E907-D40F5299F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84167"/>
              </p:ext>
            </p:extLst>
          </p:nvPr>
        </p:nvGraphicFramePr>
        <p:xfrm>
          <a:off x="1362298" y="1988840"/>
          <a:ext cx="46609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2331720" imgH="213840" progId="Equation.AxMath">
                  <p:embed/>
                </p:oleObj>
              </mc:Choice>
              <mc:Fallback>
                <p:oleObj name="AxMath" r:id="rId4" imgW="2331720" imgH="2138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2298" y="1988840"/>
                        <a:ext cx="4660900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4585E1A-8548-5179-647C-ABFDFDEBA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63576"/>
              </p:ext>
            </p:extLst>
          </p:nvPr>
        </p:nvGraphicFramePr>
        <p:xfrm>
          <a:off x="1407938" y="2496319"/>
          <a:ext cx="57673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2884680" imgH="214200" progId="Equation.AxMath">
                  <p:embed/>
                </p:oleObj>
              </mc:Choice>
              <mc:Fallback>
                <p:oleObj name="AxMath" r:id="rId6" imgW="2884680" imgH="21420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7938" y="2496319"/>
                        <a:ext cx="57673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470449F-C070-A603-76D2-DBF449105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02544"/>
              </p:ext>
            </p:extLst>
          </p:nvPr>
        </p:nvGraphicFramePr>
        <p:xfrm>
          <a:off x="2934542" y="2924944"/>
          <a:ext cx="4384800" cy="42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2192400" imgH="214200" progId="Equation.AxMath">
                  <p:embed/>
                </p:oleObj>
              </mc:Choice>
              <mc:Fallback>
                <p:oleObj name="AxMath" r:id="rId8" imgW="2192400" imgH="21420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4542" y="2924944"/>
                        <a:ext cx="4384800" cy="42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DA33EEB-EA3D-9E8E-4877-E902F1480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01934"/>
              </p:ext>
            </p:extLst>
          </p:nvPr>
        </p:nvGraphicFramePr>
        <p:xfrm>
          <a:off x="1362298" y="3318341"/>
          <a:ext cx="59959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2998080" imgH="363960" progId="Equation.AxMath">
                  <p:embed/>
                </p:oleObj>
              </mc:Choice>
              <mc:Fallback>
                <p:oleObj name="AxMath" r:id="rId10" imgW="2998080" imgH="3639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2298" y="3318341"/>
                        <a:ext cx="5995987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B5F187C4-319A-9A3F-F0BB-FDB896CB2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71264"/>
              </p:ext>
            </p:extLst>
          </p:nvPr>
        </p:nvGraphicFramePr>
        <p:xfrm>
          <a:off x="1414686" y="4094187"/>
          <a:ext cx="71580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2" imgW="3580560" imgH="1072080" progId="Equation.AxMath">
                  <p:embed/>
                </p:oleObj>
              </mc:Choice>
              <mc:Fallback>
                <p:oleObj name="AxMath" r:id="rId12" imgW="3580560" imgH="10720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14686" y="4094187"/>
                        <a:ext cx="7158038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2371B27-91B1-C026-D48E-B8D4970FA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15500"/>
              </p:ext>
            </p:extLst>
          </p:nvPr>
        </p:nvGraphicFramePr>
        <p:xfrm>
          <a:off x="5591150" y="5645042"/>
          <a:ext cx="50482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4" imgW="2524680" imgH="216360" progId="Equation.AxMath">
                  <p:embed/>
                </p:oleObj>
              </mc:Choice>
              <mc:Fallback>
                <p:oleObj name="AxMath" r:id="rId14" imgW="2524680" imgH="2163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91150" y="5645042"/>
                        <a:ext cx="504825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0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107828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数学史融入课堂的困难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F01F-AE69-19CC-2598-ABDBED8BB5CC}"/>
              </a:ext>
            </a:extLst>
          </p:cNvPr>
          <p:cNvSpPr txBox="1"/>
          <p:nvPr/>
        </p:nvSpPr>
        <p:spPr>
          <a:xfrm>
            <a:off x="1272399" y="1844823"/>
            <a:ext cx="9955573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融入数学史与教学进度之间的矛盾</a:t>
            </a:r>
            <a:endParaRPr lang="zh-CN" altLang="zh-CN" sz="2800" spc="7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D9D305-049C-FD99-9D3C-60CDECC1D849}"/>
              </a:ext>
            </a:extLst>
          </p:cNvPr>
          <p:cNvSpPr txBox="1"/>
          <p:nvPr/>
        </p:nvSpPr>
        <p:spPr>
          <a:xfrm>
            <a:off x="1198662" y="2596487"/>
            <a:ext cx="9955573" cy="339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  首先，</a:t>
            </a:r>
            <a:r>
              <a:rPr lang="zh-CN" altLang="zh-CN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数学史融入课堂教学，丰富了教学内涵，但是却要耗费一定的时间，给教学进度带来压力</a:t>
            </a:r>
            <a:r>
              <a:rPr lang="zh-CN" altLang="en-US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800" spc="7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其次，</a:t>
            </a:r>
            <a:r>
              <a:rPr lang="zh-CN" altLang="zh-CN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数学史融入课堂教学</a:t>
            </a:r>
            <a:r>
              <a:rPr lang="zh-CN" altLang="en-US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，需要花时间收集整理数学史料，并且结合学情，思考史料怎样使用效果最好？</a:t>
            </a:r>
            <a:r>
              <a:rPr lang="zh-CN" altLang="zh-CN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一线教师的教学任务都很繁重，手头没有资料，</a:t>
            </a:r>
            <a:r>
              <a:rPr lang="zh-CN" altLang="en-US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需要摸索</a:t>
            </a:r>
            <a:r>
              <a:rPr lang="zh-CN" altLang="zh-CN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数学史运用方式</a:t>
            </a:r>
            <a:r>
              <a:rPr lang="zh-CN" altLang="en-US" sz="2800" spc="75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800" spc="75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2">
            <a:extLst>
              <a:ext uri="{FF2B5EF4-FFF2-40B4-BE49-F238E27FC236}">
                <a16:creationId xmlns:a16="http://schemas.microsoft.com/office/drawing/2014/main" id="{C30A66B0-E5FD-4C11-914B-776E22C30218}"/>
              </a:ext>
            </a:extLst>
          </p:cNvPr>
          <p:cNvSpPr txBox="1"/>
          <p:nvPr/>
        </p:nvSpPr>
        <p:spPr>
          <a:xfrm>
            <a:off x="1774726" y="188640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三、</a:t>
            </a:r>
            <a:r>
              <a:rPr lang="zh-CN" altLang="en-US" dirty="0"/>
              <a:t>数学史融入课堂的感悟</a:t>
            </a:r>
            <a:endParaRPr lang="zh-CN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C67B5-A63E-DD5E-AA40-9AE80CC34626}"/>
              </a:ext>
            </a:extLst>
          </p:cNvPr>
          <p:cNvSpPr/>
          <p:nvPr/>
        </p:nvSpPr>
        <p:spPr>
          <a:xfrm>
            <a:off x="1272399" y="107828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数学史融入课堂的困难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31F01F-AE69-19CC-2598-ABDBED8BB5CC}"/>
              </a:ext>
            </a:extLst>
          </p:cNvPr>
          <p:cNvSpPr txBox="1"/>
          <p:nvPr/>
        </p:nvSpPr>
        <p:spPr>
          <a:xfrm>
            <a:off x="1431679" y="2637798"/>
            <a:ext cx="9719351" cy="283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现行的数学教材中的很多内容并没有按照历史发展编排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这就要求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教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师深入钻研教材和课程标准，对数学史料进行必要的裁剪和加工，这也就是荷兰数学家弗赖登塔尔的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再创造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理论的体现；由于教材中数学史的内容较为缺乏，给数学史的渗透带来困难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4AAF2A-6073-9654-7220-8262CCE7F9A9}"/>
              </a:ext>
            </a:extLst>
          </p:cNvPr>
          <p:cNvSpPr txBox="1"/>
          <p:nvPr/>
        </p:nvSpPr>
        <p:spPr>
          <a:xfrm>
            <a:off x="1431680" y="1844823"/>
            <a:ext cx="9719351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kern="100" spc="75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spc="75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 spc="75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教材内容的顺序与数学概念历史发展过程之间的矛盾</a:t>
            </a:r>
            <a:b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7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41837B8-4912-4A3D-85DA-3B8B45752C12}"/>
              </a:ext>
            </a:extLst>
          </p:cNvPr>
          <p:cNvSpPr/>
          <p:nvPr/>
        </p:nvSpPr>
        <p:spPr>
          <a:xfrm>
            <a:off x="1270670" y="198128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6000" b="1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苔花如米小，也学牡丹开</a:t>
            </a:r>
            <a:endParaRPr lang="zh-CN" altLang="zh-CN" sz="6000" b="1" kern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86682A-4B18-471B-BC3D-9468F8D2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46" y="2357332"/>
            <a:ext cx="2857500" cy="35718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6780A9-FDCC-43E2-AE3B-E9689AFA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49"/>
            <a:ext cx="6572250" cy="49244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C3907BD-0E36-481C-AD69-46763583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3359084"/>
            <a:ext cx="65722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BE55ED-5047-CA8B-443D-7C163A1C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00" y="1589151"/>
            <a:ext cx="2770038" cy="40644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375A30-73F4-615E-F0EE-21972255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22" y="908720"/>
            <a:ext cx="1897380" cy="320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E25A05-F40B-E304-D8B9-69D506BA7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322" y="1284464"/>
            <a:ext cx="6927663" cy="7200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008B4E-912A-0C4F-3B74-DC3D1EA48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080" y="2092856"/>
            <a:ext cx="6927723" cy="1168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9EDA9A-D0D0-0329-E800-4F490337E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080" y="3341752"/>
            <a:ext cx="1851660" cy="3352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5318AFF-D3AE-3BB2-DBA7-55F672A2B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506" y="3749040"/>
            <a:ext cx="6944297" cy="10855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C95B388-7773-0FA8-9F95-EF54C36F65E7}"/>
              </a:ext>
            </a:extLst>
          </p:cNvPr>
          <p:cNvSpPr txBox="1"/>
          <p:nvPr/>
        </p:nvSpPr>
        <p:spPr>
          <a:xfrm>
            <a:off x="8285261" y="1660808"/>
            <a:ext cx="8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87E3F5-5B1E-C574-669D-4CBE566115F0}"/>
              </a:ext>
            </a:extLst>
          </p:cNvPr>
          <p:cNvSpPr txBox="1"/>
          <p:nvPr/>
        </p:nvSpPr>
        <p:spPr>
          <a:xfrm>
            <a:off x="9623598" y="28849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17E5BC-0E51-15EE-0729-DADD3E9CC514}"/>
              </a:ext>
            </a:extLst>
          </p:cNvPr>
          <p:cNvSpPr txBox="1"/>
          <p:nvPr/>
        </p:nvSpPr>
        <p:spPr>
          <a:xfrm>
            <a:off x="5087094" y="45318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F546F6A-19D0-1B43-0E7C-512FFE527C84}"/>
              </a:ext>
            </a:extLst>
          </p:cNvPr>
          <p:cNvCxnSpPr>
            <a:cxnSpLocks/>
          </p:cNvCxnSpPr>
          <p:nvPr/>
        </p:nvCxnSpPr>
        <p:spPr>
          <a:xfrm>
            <a:off x="5591150" y="2020848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9C634C6-867F-E3C7-1573-CE9889773ED8}"/>
              </a:ext>
            </a:extLst>
          </p:cNvPr>
          <p:cNvCxnSpPr>
            <a:cxnSpLocks/>
          </p:cNvCxnSpPr>
          <p:nvPr/>
        </p:nvCxnSpPr>
        <p:spPr>
          <a:xfrm>
            <a:off x="9315024" y="4469120"/>
            <a:ext cx="19647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B8D237D-B6CE-28B5-D5E6-779352E4CDAD}"/>
              </a:ext>
            </a:extLst>
          </p:cNvPr>
          <p:cNvCxnSpPr>
            <a:cxnSpLocks/>
          </p:cNvCxnSpPr>
          <p:nvPr/>
        </p:nvCxnSpPr>
        <p:spPr>
          <a:xfrm>
            <a:off x="4439022" y="4901168"/>
            <a:ext cx="4877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D606A440-3601-59AB-AB57-1092D25E9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642" y="4967732"/>
            <a:ext cx="2682240" cy="3581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17A8AA1-BB3C-9EB6-00A8-48B0816D3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485" y="5353202"/>
            <a:ext cx="6944297" cy="812102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CFE75DF-47CF-2307-1FEE-52684E5A7663}"/>
              </a:ext>
            </a:extLst>
          </p:cNvPr>
          <p:cNvCxnSpPr>
            <a:cxnSpLocks/>
          </p:cNvCxnSpPr>
          <p:nvPr/>
        </p:nvCxnSpPr>
        <p:spPr>
          <a:xfrm>
            <a:off x="8759502" y="6165304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52CEE6DF-313A-9903-743D-7FACCA0B32FA}"/>
              </a:ext>
            </a:extLst>
          </p:cNvPr>
          <p:cNvSpPr txBox="1"/>
          <p:nvPr/>
        </p:nvSpPr>
        <p:spPr>
          <a:xfrm>
            <a:off x="7160472" y="49838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36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0804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作为情境导入的材料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DC52A72-50CC-B23D-944B-23207FD8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00" y="1632967"/>
            <a:ext cx="8972550" cy="17240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17E5BC-0E51-15EE-0729-DADD3E9CC514}"/>
              </a:ext>
            </a:extLst>
          </p:cNvPr>
          <p:cNvSpPr txBox="1"/>
          <p:nvPr/>
        </p:nvSpPr>
        <p:spPr>
          <a:xfrm>
            <a:off x="1669622" y="3072425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4E1907A-A5FD-5033-1F1A-5F08EC21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3505176"/>
            <a:ext cx="6210300" cy="27146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C85791B-DC1D-F8DA-6D18-E0C3409B199B}"/>
              </a:ext>
            </a:extLst>
          </p:cNvPr>
          <p:cNvSpPr txBox="1"/>
          <p:nvPr/>
        </p:nvSpPr>
        <p:spPr>
          <a:xfrm>
            <a:off x="4941905" y="3970322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课堂探究的问题情境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5F0C168-5DE6-1F8A-2F25-E836419C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69" y="1511771"/>
            <a:ext cx="9267825" cy="45815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1C2E917-79F8-8187-A321-834792D0F43D}"/>
              </a:ext>
            </a:extLst>
          </p:cNvPr>
          <p:cNvSpPr txBox="1"/>
          <p:nvPr/>
        </p:nvSpPr>
        <p:spPr>
          <a:xfrm>
            <a:off x="5509167" y="1700808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5315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962A04-5BBA-E572-BE22-D0A4C01B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46" y="1505689"/>
            <a:ext cx="9163050" cy="4705350"/>
          </a:xfrm>
          <a:prstGeom prst="rect">
            <a:avLst/>
          </a:prstGeom>
        </p:spPr>
      </p:pic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课堂探究的问题情境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C2E917-79F8-8187-A321-834792D0F43D}"/>
              </a:ext>
            </a:extLst>
          </p:cNvPr>
          <p:cNvSpPr txBox="1"/>
          <p:nvPr/>
        </p:nvSpPr>
        <p:spPr>
          <a:xfrm>
            <a:off x="5375126" y="1619508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2984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作为练习的背景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C2E917-79F8-8187-A321-834792D0F43D}"/>
              </a:ext>
            </a:extLst>
          </p:cNvPr>
          <p:cNvSpPr txBox="1"/>
          <p:nvPr/>
        </p:nvSpPr>
        <p:spPr>
          <a:xfrm>
            <a:off x="1332703" y="3645024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074782-0D19-11A6-550B-A2E0C6E5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48" y="1619508"/>
            <a:ext cx="5648325" cy="2019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C5CF43-79BE-F4E8-D45D-E16CFBD6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391" y="908720"/>
            <a:ext cx="2674272" cy="36133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7C83C00-1F4E-D099-B98C-17FD3369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48" y="4262179"/>
            <a:ext cx="8420100" cy="19526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20BD0B-87EF-FC16-6DB9-923B7C26114F}"/>
              </a:ext>
            </a:extLst>
          </p:cNvPr>
          <p:cNvSpPr txBox="1"/>
          <p:nvPr/>
        </p:nvSpPr>
        <p:spPr>
          <a:xfrm>
            <a:off x="1310489" y="5949280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2582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/>
          <p:cNvSpPr txBox="1"/>
          <p:nvPr/>
        </p:nvSpPr>
        <p:spPr>
          <a:xfrm>
            <a:off x="1702718" y="188640"/>
            <a:ext cx="76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一、课标要求及课本呈现</a:t>
            </a:r>
            <a:endParaRPr lang="zh-CN" altLang="zh-CN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E8B320-103E-99ED-0A00-236F39650B67}"/>
              </a:ext>
            </a:extLst>
          </p:cNvPr>
          <p:cNvSpPr/>
          <p:nvPr/>
        </p:nvSpPr>
        <p:spPr>
          <a:xfrm>
            <a:off x="1310489" y="90872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en-US" altLang="zh-CN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作为课外学习材料</a:t>
            </a:r>
            <a:endParaRPr lang="zh-CN" altLang="zh-CN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20BD0B-87EF-FC16-6DB9-923B7C26114F}"/>
              </a:ext>
            </a:extLst>
          </p:cNvPr>
          <p:cNvSpPr txBox="1"/>
          <p:nvPr/>
        </p:nvSpPr>
        <p:spPr>
          <a:xfrm>
            <a:off x="1354995" y="5435932"/>
            <a:ext cx="267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版选修二第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42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8C211E-D769-FE90-868D-ADCFB2BC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77" y="1543050"/>
            <a:ext cx="9077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p15="http://schemas.microsoft.com/office/powerpoint/2012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966</Words>
  <Application>Microsoft Office PowerPoint</Application>
  <PresentationFormat>自定义</PresentationFormat>
  <Paragraphs>101</Paragraphs>
  <Slides>34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Noto Sans S Chinese Medium</vt:lpstr>
      <vt:lpstr>system-ui</vt:lpstr>
      <vt:lpstr>等线</vt:lpstr>
      <vt:lpstr>黑体</vt:lpstr>
      <vt:lpstr>华文隶书</vt:lpstr>
      <vt:lpstr>隶书</vt:lpstr>
      <vt:lpstr>宋体</vt:lpstr>
      <vt:lpstr>幼圆</vt:lpstr>
      <vt:lpstr>Arial</vt:lpstr>
      <vt:lpstr>Calibri</vt:lpstr>
      <vt:lpstr>Times New Roman</vt:lpstr>
      <vt:lpstr>1_Office 主题​​</vt:lpstr>
      <vt:lpstr>Document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LRX</cp:lastModifiedBy>
  <cp:revision>15</cp:revision>
  <cp:lastPrinted>2021-10-21T03:04:11Z</cp:lastPrinted>
  <dcterms:created xsi:type="dcterms:W3CDTF">2020-09-30T13:53:55Z</dcterms:created>
  <dcterms:modified xsi:type="dcterms:W3CDTF">2022-11-23T07:26:03Z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