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90" r:id="rId3"/>
    <p:sldId id="294" r:id="rId4"/>
    <p:sldId id="297" r:id="rId5"/>
    <p:sldId id="296" r:id="rId6"/>
    <p:sldId id="304" r:id="rId7"/>
    <p:sldId id="301" r:id="rId8"/>
    <p:sldId id="298" r:id="rId9"/>
    <p:sldId id="30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E9"/>
    <a:srgbClr val="0066CC"/>
    <a:srgbClr val="FFF100"/>
    <a:srgbClr val="17B7FF"/>
    <a:srgbClr val="02B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-1632" y="-60"/>
      </p:cViewPr>
      <p:guideLst>
        <p:guide orient="horz" pos="20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387600"/>
            <a:ext cx="12192000" cy="1841500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0" y="2387600"/>
            <a:ext cx="12192000" cy="18415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3B61F3-DABD-4D26-8DF9-C03C8A069B9B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070B1-5320-4AD1-9F6B-8453A41EDF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3B61F3-DABD-4D26-8DF9-C03C8A069B9B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070B1-5320-4AD1-9F6B-8453A41EDF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3B61F3-DABD-4D26-8DF9-C03C8A069B9B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070B1-5320-4AD1-9F6B-8453A41EDF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5410" y="0"/>
            <a:ext cx="9105900" cy="46738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03400"/>
            <a:ext cx="10515600" cy="4373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3B61F3-DABD-4D26-8DF9-C03C8A069B9B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070B1-5320-4AD1-9F6B-8453A41EDF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465410" y="467380"/>
            <a:ext cx="8363391" cy="441340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-1" y="6738379"/>
            <a:ext cx="12209381" cy="128253"/>
          </a:xfrm>
          <a:prstGeom prst="rect">
            <a:avLst/>
          </a:prstGeom>
          <a:solidFill>
            <a:srgbClr val="02B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10896533" y="467380"/>
            <a:ext cx="1295467" cy="441340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0"/>
            <a:ext cx="2423592" cy="908720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200" b="1" dirty="0" smtClean="0"/>
              <a:t>小专题</a:t>
            </a:r>
            <a:r>
              <a:rPr lang="en-US" altLang="zh-CN" sz="3200" b="1" dirty="0" smtClean="0"/>
              <a:t>(</a:t>
            </a:r>
            <a:r>
              <a:rPr lang="zh-CN" altLang="en-US" sz="3200" b="1" dirty="0" smtClean="0"/>
              <a:t>六</a:t>
            </a:r>
            <a:r>
              <a:rPr lang="en-US" altLang="zh-CN" sz="3200" b="1" dirty="0" smtClean="0"/>
              <a:t>)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灯片编号占位符 3"/>
          <p:cNvSpPr txBox="1"/>
          <p:nvPr/>
        </p:nvSpPr>
        <p:spPr>
          <a:xfrm>
            <a:off x="10968141" y="491385"/>
            <a:ext cx="1223860" cy="401006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C000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-</a:t>
            </a:r>
            <a:fld id="{4BF17FCF-D4DA-449D-A468-DDB7E43619E6}" type="slidenum"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‹#›</a:t>
            </a:fld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-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2719410" y="0"/>
            <a:ext cx="9105900" cy="4673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zh-CN" sz="2000" b="1" i="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/>
              <a:t>平移与旋转在解题中的巧用</a:t>
            </a:r>
            <a:endParaRPr lang="zh-CN" altLang="zh-CN" sz="2000" b="1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zh-CN" sz="2000" b="1" i="0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81776"/>
            <a:ext cx="12192000" cy="1968904"/>
          </a:xfrm>
          <a:solidFill>
            <a:schemeClr val="bg1"/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0" y="273416"/>
            <a:ext cx="12192000" cy="1217581"/>
          </a:xfrm>
          <a:prstGeom prst="rect">
            <a:avLst/>
          </a:prstGeom>
          <a:solidFill>
            <a:srgbClr val="00A1E9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zh-CN" sz="4400" b="1" i="0" kern="1200">
                <a:solidFill>
                  <a:schemeClr val="bg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" y="320008"/>
            <a:ext cx="12192000" cy="113604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zh-CN" sz="4400" b="1" i="0" kern="1200">
                <a:solidFill>
                  <a:schemeClr val="bg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专题复习</a:t>
            </a:r>
            <a:r>
              <a:rPr lang="en-US" altLang="zh-CN" dirty="0" smtClean="0"/>
              <a:t>-</a:t>
            </a:r>
            <a:r>
              <a:rPr lang="zh-CN" altLang="en-US" dirty="0" smtClean="0"/>
              <a:t>特殊的平行四边形</a:t>
            </a:r>
            <a:endParaRPr lang="zh-CN" altLang="en-US" dirty="0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581003" y="5785324"/>
            <a:ext cx="8767030" cy="8713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4000" b="1" kern="1200" cap="none" spc="0" normalizeH="0" baseline="0" noProof="0" dirty="0" smtClean="0">
                <a:solidFill>
                  <a:srgbClr val="00A1E9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昆明高新区达城中学   刘艳梅</a:t>
            </a:r>
            <a:endParaRPr kumimoji="0" lang="en-US" altLang="zh-CN" sz="4000" b="1" kern="1200" cap="none" spc="0" normalizeH="0" baseline="0" noProof="0" dirty="0">
              <a:solidFill>
                <a:srgbClr val="00A1E9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97" y="1601194"/>
            <a:ext cx="4257676" cy="42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09" y="1540234"/>
            <a:ext cx="4027755" cy="43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0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610" y="-7620"/>
            <a:ext cx="34664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特殊的平行四边形</a:t>
            </a:r>
            <a:endParaRPr lang="zh-CN" altLang="zh-CN" sz="24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390" y="562610"/>
            <a:ext cx="666115" cy="2647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" y="82686"/>
            <a:ext cx="2375391" cy="7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Box 44"/>
          <p:cNvSpPr txBox="1">
            <a:spLocks noChangeArrowheads="1"/>
          </p:cNvSpPr>
          <p:nvPr/>
        </p:nvSpPr>
        <p:spPr bwMode="auto">
          <a:xfrm>
            <a:off x="567821" y="1618651"/>
            <a:ext cx="108534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任务一：作</a:t>
            </a:r>
            <a:r>
              <a:rPr lang="zh-CN" altLang="en-US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□</a:t>
            </a:r>
            <a:r>
              <a:rPr lang="en-US" altLang="zh-CN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ABCD</a:t>
            </a:r>
            <a:r>
              <a:rPr lang="zh-CN" altLang="en-US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保留作图痕迹，并说明理由。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请用尽量多的方法完成。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507353" y="3424155"/>
            <a:ext cx="1159534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任务二： 在</a:t>
            </a:r>
            <a:r>
              <a:rPr lang="zh-CN" altLang="en-US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□</a:t>
            </a:r>
            <a:r>
              <a:rPr lang="en-US" altLang="zh-CN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ABCD</a:t>
            </a:r>
            <a:r>
              <a:rPr lang="zh-CN" altLang="en-US" sz="3200" b="1" i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，截取一个菱形，要求该菱形的四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顶点均在</a:t>
            </a:r>
            <a:r>
              <a:rPr lang="zh-CN" altLang="en-US" sz="3200" b="1" i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□</a:t>
            </a:r>
            <a:r>
              <a:rPr lang="en-US" altLang="zh-CN" sz="3200" b="1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ABCD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的各边上。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保留作图痕迹，并说明理由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请用尽量多的方法完成。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5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610" y="-7620"/>
            <a:ext cx="34664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特殊的平行四边形</a:t>
            </a:r>
            <a:endParaRPr lang="zh-CN" altLang="zh-CN" sz="24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390" y="562610"/>
            <a:ext cx="666115" cy="2647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" y="82686"/>
            <a:ext cx="2375391" cy="7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75159" y="1383122"/>
            <a:ext cx="10853340" cy="465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Bef>
                <a:spcPct val="50000"/>
              </a:spcBef>
            </a:pP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问题</a:t>
            </a:r>
            <a:r>
              <a:rPr lang="en-US" altLang="zh-CN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endParaRPr lang="en-US" altLang="zh-CN" sz="60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8000"/>
              </a:lnSpc>
              <a:spcBef>
                <a:spcPct val="50000"/>
              </a:spcBef>
            </a:pP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已知四边形</a:t>
            </a:r>
            <a:r>
              <a:rPr lang="en-US" altLang="zh-CN" sz="6000" b="1" i="1" dirty="0" smtClean="0">
                <a:latin typeface="Times New Roman"/>
              </a:rPr>
              <a:t>ABCD</a:t>
            </a:r>
            <a:r>
              <a:rPr lang="zh-CN" altLang="en-US" sz="6000" b="1" dirty="0" smtClean="0">
                <a:latin typeface="Times New Roman"/>
              </a:rPr>
              <a:t>是</a:t>
            </a:r>
            <a:r>
              <a:rPr lang="zh-CN" altLang="zh-CN" sz="6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正方形</a:t>
            </a:r>
            <a:r>
              <a:rPr lang="en-US" altLang="zh-CN" sz="6000" dirty="0" smtClean="0">
                <a:latin typeface="Times New Roman"/>
              </a:rPr>
              <a:t>,</a:t>
            </a:r>
            <a:r>
              <a:rPr lang="zh-CN" altLang="en-US" sz="6000" b="1" dirty="0" smtClean="0">
                <a:latin typeface="Times New Roman"/>
              </a:rPr>
              <a:t>以</a:t>
            </a:r>
            <a:r>
              <a:rPr lang="en-US" altLang="zh-CN" sz="6000" b="1" i="1" dirty="0" smtClean="0">
                <a:latin typeface="Times New Roman"/>
              </a:rPr>
              <a:t>AB</a:t>
            </a:r>
            <a:r>
              <a:rPr lang="zh-CN" altLang="en-US" sz="6000" b="1" dirty="0" smtClean="0">
                <a:latin typeface="Times New Roman"/>
              </a:rPr>
              <a:t>为一边作</a:t>
            </a:r>
            <a:r>
              <a:rPr lang="zh-CN" altLang="zh-CN" sz="6000" b="1" dirty="0" smtClean="0">
                <a:latin typeface="Times New Roman"/>
                <a:cs typeface="Times New Roman"/>
              </a:rPr>
              <a:t>等边三角形</a:t>
            </a:r>
            <a:r>
              <a:rPr lang="en-US" altLang="zh-CN" sz="6000" b="1" i="1" dirty="0" smtClean="0">
                <a:latin typeface="Times New Roman"/>
              </a:rPr>
              <a:t>ABE</a:t>
            </a:r>
            <a:r>
              <a:rPr lang="en-US" altLang="zh-CN" sz="6000" b="1" dirty="0">
                <a:latin typeface="Times New Roman"/>
              </a:rPr>
              <a:t>,</a:t>
            </a:r>
            <a:r>
              <a:rPr lang="zh-CN" altLang="zh-CN" sz="6000" b="1" dirty="0">
                <a:latin typeface="Times New Roman"/>
                <a:cs typeface="Times New Roman"/>
              </a:rPr>
              <a:t>则</a:t>
            </a:r>
            <a:r>
              <a:rPr lang="zh-CN" altLang="zh-CN" sz="6000" b="1" dirty="0">
                <a:cs typeface="宋体"/>
              </a:rPr>
              <a:t>∠</a:t>
            </a:r>
            <a:r>
              <a:rPr lang="en-US" altLang="zh-CN" sz="6000" b="1" i="1" dirty="0" smtClean="0">
                <a:latin typeface="Times New Roman"/>
              </a:rPr>
              <a:t>AED</a:t>
            </a:r>
            <a:r>
              <a:rPr lang="zh-CN" altLang="en-US" sz="6000" b="1" dirty="0" smtClean="0">
                <a:latin typeface="Times New Roman"/>
              </a:rPr>
              <a:t>的度数为</a:t>
            </a:r>
            <a:r>
              <a:rPr lang="en-US" altLang="zh-CN" sz="6000" b="1" dirty="0" smtClean="0">
                <a:latin typeface="Times New Roman"/>
              </a:rPr>
              <a:t>_________</a:t>
            </a:r>
            <a:r>
              <a:rPr lang="zh-CN" altLang="en-US" sz="6000" b="1" u="sng" dirty="0" smtClean="0">
                <a:latin typeface="Times New Roman"/>
              </a:rPr>
              <a:t>  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4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610" y="-7620"/>
            <a:ext cx="34664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特殊的平行四边形</a:t>
            </a:r>
            <a:endParaRPr lang="zh-CN" altLang="zh-CN" sz="24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390" y="562610"/>
            <a:ext cx="666115" cy="2647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" y="82686"/>
            <a:ext cx="2375391" cy="7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156286" y="1101098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分类讨论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6" y="2439275"/>
            <a:ext cx="5546194" cy="34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0" y="2462212"/>
            <a:ext cx="3259189" cy="336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28628" y="1261124"/>
            <a:ext cx="6479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dirty="0"/>
              <a:t>人教</a:t>
            </a:r>
            <a:r>
              <a:rPr lang="en-US" altLang="zh-CN" sz="4000" dirty="0"/>
              <a:t>8</a:t>
            </a:r>
            <a:r>
              <a:rPr lang="zh-CN" altLang="zh-CN" sz="4000" dirty="0"/>
              <a:t>下</a:t>
            </a:r>
            <a:r>
              <a:rPr lang="en-US" altLang="zh-CN" sz="4000" dirty="0" smtClean="0"/>
              <a:t>P67 </a:t>
            </a:r>
            <a:r>
              <a:rPr lang="zh-CN" altLang="en-US" sz="4000" dirty="0" smtClean="0"/>
              <a:t>第</a:t>
            </a:r>
            <a:r>
              <a:rPr lang="en-US" altLang="zh-CN" sz="4000" dirty="0" smtClean="0"/>
              <a:t>1</a:t>
            </a:r>
            <a:r>
              <a:rPr lang="zh-CN" altLang="en-US" sz="4000" dirty="0" smtClean="0"/>
              <a:t>（</a:t>
            </a:r>
            <a:r>
              <a:rPr lang="en-US" altLang="zh-CN" sz="4000" dirty="0" smtClean="0"/>
              <a:t>3</a:t>
            </a:r>
            <a:r>
              <a:rPr lang="zh-CN" altLang="en-US" sz="4000" dirty="0" smtClean="0"/>
              <a:t>）题改编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60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610" y="-7620"/>
            <a:ext cx="34664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特殊的平行四边形</a:t>
            </a:r>
            <a:endParaRPr lang="zh-CN" altLang="zh-CN" sz="24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390" y="562610"/>
            <a:ext cx="666115" cy="2647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" y="82686"/>
            <a:ext cx="2375391" cy="7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75159" y="1383122"/>
            <a:ext cx="3823659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Bef>
                <a:spcPct val="50000"/>
              </a:spcBef>
            </a:pP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问题</a:t>
            </a:r>
            <a:r>
              <a:rPr lang="en-US" altLang="zh-CN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endParaRPr lang="en-US" altLang="zh-CN" sz="60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0" y="2588201"/>
            <a:ext cx="11626288" cy="26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图片 106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61" y="4468668"/>
            <a:ext cx="3392129" cy="18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610" y="-7620"/>
            <a:ext cx="34664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特殊的平行四边形</a:t>
            </a:r>
            <a:endParaRPr lang="zh-CN" altLang="zh-CN" sz="24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390" y="562610"/>
            <a:ext cx="666115" cy="2647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" y="82686"/>
            <a:ext cx="2375391" cy="7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75159" y="1383122"/>
            <a:ext cx="3823659" cy="99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Bef>
                <a:spcPct val="50000"/>
              </a:spcBef>
            </a:pP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问题</a:t>
            </a:r>
            <a:r>
              <a:rPr lang="en-US" altLang="zh-CN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endParaRPr lang="en-US" altLang="zh-CN" sz="60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0" y="2716441"/>
            <a:ext cx="10866257" cy="305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77845" y="1649861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</a:rPr>
              <a:t>2019</a:t>
            </a:r>
            <a:r>
              <a:rPr lang="zh-CN" altLang="zh-CN" sz="3200" b="1" dirty="0">
                <a:solidFill>
                  <a:srgbClr val="C00000"/>
                </a:solidFill>
              </a:rPr>
              <a:t>省卷，</a:t>
            </a:r>
            <a:r>
              <a:rPr lang="en-US" altLang="zh-CN" sz="3200" b="1" dirty="0">
                <a:solidFill>
                  <a:srgbClr val="C00000"/>
                </a:solidFill>
              </a:rPr>
              <a:t>6</a:t>
            </a:r>
            <a:r>
              <a:rPr lang="zh-CN" altLang="zh-CN" sz="3200" b="1" dirty="0">
                <a:solidFill>
                  <a:srgbClr val="C00000"/>
                </a:solidFill>
              </a:rPr>
              <a:t>题，</a:t>
            </a:r>
            <a:r>
              <a:rPr lang="en-US" altLang="zh-CN" sz="3200" b="1" dirty="0">
                <a:solidFill>
                  <a:srgbClr val="C00000"/>
                </a:solidFill>
              </a:rPr>
              <a:t>3</a:t>
            </a:r>
            <a:r>
              <a:rPr lang="zh-CN" altLang="zh-CN" sz="3200" b="1" dirty="0">
                <a:solidFill>
                  <a:srgbClr val="C00000"/>
                </a:solidFill>
              </a:rPr>
              <a:t>分）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610" y="-7620"/>
            <a:ext cx="34664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特殊的平行四边形</a:t>
            </a:r>
            <a:endParaRPr lang="zh-CN" altLang="zh-CN" sz="24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390" y="562610"/>
            <a:ext cx="666115" cy="2647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" y="82686"/>
            <a:ext cx="2375391" cy="7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75159" y="1383122"/>
            <a:ext cx="10853340" cy="99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Bef>
                <a:spcPct val="50000"/>
              </a:spcBef>
            </a:pP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问题</a:t>
            </a:r>
            <a:r>
              <a:rPr lang="en-US" altLang="zh-CN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endParaRPr lang="en-US" altLang="zh-CN" sz="60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9" y="2694565"/>
            <a:ext cx="10799948" cy="308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377845" y="1649861"/>
            <a:ext cx="4730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</a:rPr>
              <a:t>（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2020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省</a:t>
            </a:r>
            <a:r>
              <a:rPr lang="zh-CN" altLang="zh-CN" sz="3200" b="1" dirty="0">
                <a:solidFill>
                  <a:srgbClr val="C00000"/>
                </a:solidFill>
              </a:rPr>
              <a:t>卷，</a:t>
            </a:r>
            <a:r>
              <a:rPr lang="en-US" altLang="zh-CN" sz="3200" b="1" dirty="0">
                <a:solidFill>
                  <a:srgbClr val="C00000"/>
                </a:solidFill>
              </a:rPr>
              <a:t>6</a:t>
            </a:r>
            <a:r>
              <a:rPr lang="zh-CN" altLang="zh-CN" sz="3200" b="1" dirty="0">
                <a:solidFill>
                  <a:srgbClr val="C00000"/>
                </a:solidFill>
              </a:rPr>
              <a:t>题，</a:t>
            </a:r>
            <a:r>
              <a:rPr lang="en-US" altLang="zh-CN" sz="3200" b="1" dirty="0">
                <a:solidFill>
                  <a:srgbClr val="C00000"/>
                </a:solidFill>
              </a:rPr>
              <a:t>3</a:t>
            </a:r>
            <a:r>
              <a:rPr lang="zh-CN" altLang="zh-CN" sz="3200" b="1" dirty="0">
                <a:solidFill>
                  <a:srgbClr val="C00000"/>
                </a:solidFill>
              </a:rPr>
              <a:t>分）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610" y="-7620"/>
            <a:ext cx="34664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特殊的平行四边形</a:t>
            </a:r>
            <a:endParaRPr lang="zh-CN" altLang="zh-CN" sz="24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390" y="562610"/>
            <a:ext cx="666115" cy="2647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" y="82686"/>
            <a:ext cx="2375391" cy="7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241150" y="1154521"/>
            <a:ext cx="1085334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ctr"/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问题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</a:p>
          <a:p>
            <a:pPr fontAlgn="ctr">
              <a:lnSpc>
                <a:spcPct val="200000"/>
              </a:lnSpc>
            </a:pPr>
            <a:r>
              <a:rPr lang="zh-CN" altLang="en-US" sz="4000" b="1" dirty="0" smtClean="0"/>
              <a:t>已知 的三个顶点都是同一个正方形的顶点， 的平分线与线段 交于点</a:t>
            </a:r>
            <a:r>
              <a:rPr lang="en-US" altLang="zh-CN" sz="4000" b="1" dirty="0" smtClean="0"/>
              <a:t>D</a:t>
            </a:r>
            <a:r>
              <a:rPr lang="zh-CN" altLang="en-US" sz="4000" b="1" dirty="0" smtClean="0"/>
              <a:t>．若 的一条边长为</a:t>
            </a:r>
            <a:r>
              <a:rPr lang="en-US" altLang="zh-CN" sz="4000" b="1" dirty="0" smtClean="0"/>
              <a:t>6</a:t>
            </a:r>
            <a:r>
              <a:rPr lang="zh-CN" altLang="en-US" sz="4000" b="1" dirty="0" smtClean="0"/>
              <a:t>，则点</a:t>
            </a:r>
            <a:r>
              <a:rPr lang="en-US" altLang="zh-CN" sz="4000" b="1" dirty="0" smtClean="0"/>
              <a:t>D</a:t>
            </a:r>
            <a:r>
              <a:rPr lang="zh-CN" altLang="en-US" sz="4000" b="1" dirty="0" smtClean="0"/>
              <a:t>到直线 的距离为</a:t>
            </a:r>
            <a:r>
              <a:rPr lang="en-US" altLang="zh-CN" sz="4000" b="1" dirty="0" smtClean="0"/>
              <a:t>__________</a:t>
            </a:r>
            <a:r>
              <a:rPr lang="zh-CN" altLang="en-US" sz="4000" b="1" dirty="0" smtClean="0"/>
              <a:t>．</a:t>
            </a:r>
            <a:endParaRPr lang="en-US" altLang="zh-CN" sz="60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92245" y="1154521"/>
            <a:ext cx="4939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</a:rPr>
              <a:t>（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2021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省</a:t>
            </a:r>
            <a:r>
              <a:rPr lang="zh-CN" altLang="zh-CN" sz="3200" b="1" dirty="0">
                <a:solidFill>
                  <a:srgbClr val="C00000"/>
                </a:solidFill>
              </a:rPr>
              <a:t>卷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，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14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题</a:t>
            </a:r>
            <a:r>
              <a:rPr lang="zh-CN" altLang="zh-CN" sz="3200" b="1" dirty="0">
                <a:solidFill>
                  <a:srgbClr val="C00000"/>
                </a:solidFill>
              </a:rPr>
              <a:t>，</a:t>
            </a:r>
            <a:r>
              <a:rPr lang="en-US" altLang="zh-CN" sz="3200" b="1" dirty="0">
                <a:solidFill>
                  <a:srgbClr val="C00000"/>
                </a:solidFill>
              </a:rPr>
              <a:t>3</a:t>
            </a:r>
            <a:r>
              <a:rPr lang="zh-CN" altLang="zh-CN" sz="3200" b="1" dirty="0">
                <a:solidFill>
                  <a:srgbClr val="C00000"/>
                </a:solidFill>
              </a:rPr>
              <a:t>分）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610" y="-7620"/>
            <a:ext cx="34664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特殊的平行四边形</a:t>
            </a:r>
            <a:endParaRPr lang="zh-CN" altLang="zh-CN" sz="24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390" y="562610"/>
            <a:ext cx="666115" cy="2647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" y="82686"/>
            <a:ext cx="2375391" cy="7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2631061" y="1632390"/>
            <a:ext cx="766286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ctr">
              <a:lnSpc>
                <a:spcPct val="20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</a:rPr>
              <a:t>预祝各位同学，</a:t>
            </a:r>
            <a:endParaRPr lang="en-US" altLang="zh-CN" sz="6000" b="1" dirty="0" smtClean="0">
              <a:solidFill>
                <a:srgbClr val="C00000"/>
              </a:solidFill>
            </a:endParaRPr>
          </a:p>
          <a:p>
            <a:pPr algn="ctr" fontAlgn="ctr">
              <a:lnSpc>
                <a:spcPct val="20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</a:rPr>
              <a:t>中考取得好成绩！</a:t>
            </a:r>
            <a:endParaRPr lang="en-US" altLang="zh-CN" sz="6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数学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21.1　一元二次方程</Template>
  <TotalTime>329</TotalTime>
  <Words>241</Words>
  <Application>Microsoft Office PowerPoint</Application>
  <PresentationFormat>自定义</PresentationFormat>
  <Paragraphs>29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数学模板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专题(五) 巧用旋转进行计算</dc:title>
  <dc:creator/>
  <cp:lastModifiedBy>ASUS</cp:lastModifiedBy>
  <cp:revision>27</cp:revision>
  <dcterms:created xsi:type="dcterms:W3CDTF">2019-06-18T16:41:00Z</dcterms:created>
  <dcterms:modified xsi:type="dcterms:W3CDTF">2022-05-09T15:50:55Z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