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3" r:id="rId3"/>
  </p:sldMasterIdLst>
  <p:sldIdLst>
    <p:sldId id="1360" r:id="rId4"/>
    <p:sldId id="1374" r:id="rId5"/>
    <p:sldId id="1192" r:id="rId6"/>
    <p:sldId id="1341" r:id="rId7"/>
    <p:sldId id="1416" r:id="rId8"/>
    <p:sldId id="1384" r:id="rId9"/>
    <p:sldId id="1399" r:id="rId10"/>
    <p:sldId id="1003" r:id="rId11"/>
    <p:sldId id="1394" r:id="rId12"/>
    <p:sldId id="1307" r:id="rId13"/>
    <p:sldId id="1040" r:id="rId14"/>
    <p:sldId id="1263" r:id="rId15"/>
    <p:sldId id="1111" r:id="rId16"/>
  </p:sldIdLst>
  <p:sldSz cx="12192000" cy="6858000"/>
  <p:notesSz cx="6858000" cy="9144000"/>
  <p:embeddedFontLst>
    <p:embeddedFont>
      <p:font typeface="幼圆" panose="02010509060101010101" pitchFamily="49" charset="-122"/>
      <p:regular r:id="rId21"/>
    </p:embeddedFont>
    <p:embeddedFont>
      <p:font typeface="汉仪乐喵体W" panose="00020600040101010101" pitchFamily="18" charset="-122"/>
      <p:regular r:id="rId22"/>
    </p:embeddedFont>
    <p:embeddedFont>
      <p:font typeface="微软雅黑" panose="020B0503020204020204" charset="-122"/>
      <p:regular r:id="rId23"/>
    </p:embeddedFont>
    <p:embeddedFont>
      <p:font typeface="华文隶书" panose="02010800040101010101" charset="-122"/>
      <p:regular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1" clrIdx="1"/>
  <p:cmAuthor id="2" name="ksz" initials="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E629"/>
    <a:srgbClr val="F74117"/>
    <a:srgbClr val="FFFFFF"/>
    <a:srgbClr val="F9B15B"/>
    <a:srgbClr val="CE8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330" y="84"/>
      </p:cViewPr>
      <p:guideLst>
        <p:guide orient="horz" pos="2060"/>
        <p:guide pos="3784"/>
        <p:guide pos="365"/>
        <p:guide pos="7295"/>
        <p:guide orient="horz" pos="38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211.xml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file:///C:\Users\1V994W2\Documents\Tencent%20Files\574576071\FileRecv\&#25340;&#35013;&#32032;&#26448;\&#21345;&#36890;-33\\16\subject_holdright_41,219,226_0_lively_full_0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17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26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25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34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3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file:///C:\Users\1V994W2\Documents\Tencent%20Files\574576071\FileRecv\&#25340;&#35013;&#32032;&#26448;\&#21345;&#36890;-33\\16\subject_holdright_41,219,226_0_lively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53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61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60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68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67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74.xml"/><Relationship Id="rId4" Type="http://schemas.openxmlformats.org/officeDocument/2006/relationships/image" Target="file:///C:\Users\1V994W2\Documents\Tencent%20Files\574576071\FileRecv\&#25340;&#35013;&#32032;&#26448;\&#21345;&#36890;-33\\16\subject_holdright_41,219,226_0_lively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73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82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81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89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105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114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123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134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背景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303" y="-2417709"/>
            <a:ext cx="16180605" cy="12135453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85344" y="190030"/>
            <a:ext cx="12338304" cy="6477556"/>
            <a:chOff x="-85344" y="190030"/>
            <a:chExt cx="12338304" cy="6477556"/>
          </a:xfrm>
        </p:grpSpPr>
        <p:sp>
          <p:nvSpPr>
            <p:cNvPr id="8" name="矩形 7"/>
            <p:cNvSpPr/>
            <p:nvPr/>
          </p:nvSpPr>
          <p:spPr>
            <a:xfrm>
              <a:off x="-60960" y="289560"/>
              <a:ext cx="12313920" cy="62640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85344" y="190030"/>
              <a:ext cx="12338304" cy="144000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dirty="0">
                <a:solidFill>
                  <a:srgbClr val="597166"/>
                </a:solidFill>
                <a:cs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85344" y="6523586"/>
              <a:ext cx="12338304" cy="1440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dirty="0">
                <a:solidFill>
                  <a:srgbClr val="597166"/>
                </a:solidFill>
                <a:cs typeface="+mn-ea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 userDrawn="1">
            <p:custDataLst>
              <p:tags r:id="rId2"/>
            </p:custDataLst>
          </p:nvPr>
        </p:nvSpPr>
        <p:spPr>
          <a:xfrm>
            <a:off x="5320030" y="4192270"/>
            <a:ext cx="273685" cy="255270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椭圆 5"/>
          <p:cNvSpPr/>
          <p:nvPr userDrawn="1">
            <p:custDataLst>
              <p:tags r:id="rId3"/>
            </p:custDataLst>
          </p:nvPr>
        </p:nvSpPr>
        <p:spPr>
          <a:xfrm>
            <a:off x="5593715" y="3693160"/>
            <a:ext cx="538480" cy="499110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/>
          <p:cNvPicPr/>
          <p:nvPr userDrawn="1"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07" y="685800"/>
            <a:ext cx="5443393" cy="54864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0"/>
            </p:custDataLst>
          </p:nvPr>
        </p:nvSpPr>
        <p:spPr>
          <a:xfrm>
            <a:off x="919797" y="3831591"/>
            <a:ext cx="4826000" cy="370205"/>
          </a:xfrm>
        </p:spPr>
        <p:txBody>
          <a:bodyPr vert="horz" lIns="0" tIns="0" rIns="0" bIns="0" rtlCol="0">
            <a:normAutofit/>
          </a:bodyPr>
          <a:lstStyle>
            <a:lvl1pPr>
              <a:defRPr kumimoji="0" lang="zh-CN" altLang="en-US" sz="20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marL="0" marR="0" lvl="0" indent="0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1"/>
            </p:custDataLst>
          </p:nvPr>
        </p:nvSpPr>
        <p:spPr>
          <a:xfrm>
            <a:off x="919798" y="2656206"/>
            <a:ext cx="4825365" cy="970915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zh-CN" altLang="en-US" sz="5400" b="0" spc="6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/>
              <a:t>编辑标题</a:t>
            </a:r>
            <a:endParaRPr lang="zh-CN" altLang="en-US"/>
          </a:p>
        </p:txBody>
      </p:sp>
      <p:cxnSp>
        <p:nvCxnSpPr>
          <p:cNvPr id="8" name="直接连接符 7"/>
          <p:cNvCxnSpPr/>
          <p:nvPr userDrawn="1">
            <p:custDataLst>
              <p:tags r:id="rId12"/>
            </p:custDataLst>
          </p:nvPr>
        </p:nvCxnSpPr>
        <p:spPr>
          <a:xfrm flipV="1">
            <a:off x="604202" y="2804795"/>
            <a:ext cx="0" cy="1397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2016072" cy="406400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28" y="1397000"/>
            <a:ext cx="2016072" cy="4064000"/>
          </a:xfrm>
          <a:prstGeom prst="rect">
            <a:avLst/>
          </a:prstGeom>
        </p:spPr>
      </p:pic>
      <p:sp>
        <p:nvSpPr>
          <p:cNvPr id="11" name="矩形 10"/>
          <p:cNvSpPr/>
          <p:nvPr userDrawn="1">
            <p:custDataLst>
              <p:tags r:id="rId8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3212782" y="3425190"/>
            <a:ext cx="5767705" cy="803910"/>
          </a:xfrm>
        </p:spPr>
        <p:txBody>
          <a:bodyPr lIns="90000" tIns="46800" rIns="90000" bIns="0" anchor="t" anchorCtr="0">
            <a:normAutofit/>
          </a:bodyPr>
          <a:lstStyle>
            <a:lvl1pPr algn="ctr">
              <a:defRPr sz="4000" u="none" strike="noStrike" kern="1200" cap="none" spc="300" normalizeH="0">
                <a:solidFill>
                  <a:schemeClr val="tx1"/>
                </a:solidFill>
                <a:uFillTx/>
                <a:latin typeface="汉仪乐喵体W" panose="00020600040101010101" pitchFamily="18" charset="-122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3212147" y="4464051"/>
            <a:ext cx="5767705" cy="386079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2" y="1328424"/>
            <a:ext cx="4354715" cy="4389120"/>
          </a:xfrm>
          <a:prstGeom prst="rect">
            <a:avLst/>
          </a:prstGeom>
        </p:spPr>
      </p:pic>
      <p:sp>
        <p:nvSpPr>
          <p:cNvPr id="6" name="任意多边形 6"/>
          <p:cNvSpPr/>
          <p:nvPr userDrawn="1">
            <p:custDataLst>
              <p:tags r:id="rId5"/>
            </p:custDataLst>
          </p:nvPr>
        </p:nvSpPr>
        <p:spPr>
          <a:xfrm>
            <a:off x="4878000" y="0"/>
            <a:ext cx="7314000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5443393" cy="548640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6837045" y="2493645"/>
            <a:ext cx="4359910" cy="117221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zh-CN" altLang="en-US" sz="6600" b="0" spc="7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6980555" y="3874135"/>
            <a:ext cx="4067175" cy="490220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kumimoji="0" lang="zh-CN" altLang="en-US" sz="20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marL="0" marR="0" lvl="0" indent="0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9" name="矩形 8"/>
          <p:cNvSpPr/>
          <p:nvPr userDrawn="1">
            <p:custDataLst>
              <p:tags r:id="rId13"/>
            </p:custDataLst>
          </p:nvPr>
        </p:nvSpPr>
        <p:spPr>
          <a:xfrm>
            <a:off x="6837045" y="3870325"/>
            <a:ext cx="4359910" cy="4940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480" y="5237480"/>
            <a:ext cx="1619885" cy="161988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7480"/>
            <a:ext cx="1619885" cy="16198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0" baseline="0">
                <a:solidFill>
                  <a:schemeClr val="tx1"/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背景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303" y="-2417709"/>
            <a:ext cx="16180605" cy="1213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背景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2403" y="4364182"/>
            <a:ext cx="13062028" cy="405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57708" y="-23449"/>
            <a:ext cx="8510754" cy="241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5" Type="http://schemas.openxmlformats.org/officeDocument/2006/relationships/theme" Target="../theme/theme2.xml"/><Relationship Id="rId24" Type="http://schemas.openxmlformats.org/officeDocument/2006/relationships/tags" Target="../tags/tag145.xml"/><Relationship Id="rId23" Type="http://schemas.openxmlformats.org/officeDocument/2006/relationships/tags" Target="../tags/tag144.xml"/><Relationship Id="rId22" Type="http://schemas.openxmlformats.org/officeDocument/2006/relationships/tags" Target="../tags/tag143.xml"/><Relationship Id="rId21" Type="http://schemas.openxmlformats.org/officeDocument/2006/relationships/tags" Target="../tags/tag142.xml"/><Relationship Id="rId20" Type="http://schemas.openxmlformats.org/officeDocument/2006/relationships/tags" Target="../tags/tag141.xml"/><Relationship Id="rId2" Type="http://schemas.openxmlformats.org/officeDocument/2006/relationships/slideLayout" Target="../slideLayouts/slideLayout16.xml"/><Relationship Id="rId19" Type="http://schemas.openxmlformats.org/officeDocument/2006/relationships/tags" Target="../tags/tag140.xml"/><Relationship Id="rId18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77DCF-C454-4DE1-BFB6-41213D3671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CF756-00CF-4010-8094-E4263401487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7" Type="http://schemas.openxmlformats.org/officeDocument/2006/relationships/tags" Target="../tags/tag14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7.png"/><Relationship Id="rId4" Type="http://schemas.openxmlformats.org/officeDocument/2006/relationships/tags" Target="../tags/tag147.xml"/><Relationship Id="rId3" Type="http://schemas.openxmlformats.org/officeDocument/2006/relationships/image" Target="file:///C:\Users\1V994W2\PycharmProjects\PPT_Background_Generation/pic_temp/0_pic_quater_right_up.png" TargetMode="External"/><Relationship Id="rId2" Type="http://schemas.openxmlformats.org/officeDocument/2006/relationships/image" Target="../media/image6.png"/><Relationship Id="rId1" Type="http://schemas.openxmlformats.org/officeDocument/2006/relationships/tags" Target="../tags/tag146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image" Target="../media/image22.png"/><Relationship Id="rId7" Type="http://schemas.openxmlformats.org/officeDocument/2006/relationships/tags" Target="../tags/tag18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7.png"/><Relationship Id="rId4" Type="http://schemas.openxmlformats.org/officeDocument/2006/relationships/tags" Target="../tags/tag180.xml"/><Relationship Id="rId3" Type="http://schemas.openxmlformats.org/officeDocument/2006/relationships/image" Target="file:///C:\Users\1V994W2\PycharmProjects\PPT_Background_Generation/pic_temp/0_pic_quater_right_up.png" TargetMode="External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1" Type="http://schemas.openxmlformats.org/officeDocument/2006/relationships/tags" Target="../tags/tag17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emf"/><Relationship Id="rId8" Type="http://schemas.openxmlformats.org/officeDocument/2006/relationships/image" Target="../media/image11.png"/><Relationship Id="rId7" Type="http://schemas.openxmlformats.org/officeDocument/2006/relationships/tags" Target="../tags/tag185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7.png"/><Relationship Id="rId4" Type="http://schemas.openxmlformats.org/officeDocument/2006/relationships/tags" Target="../tags/tag184.xml"/><Relationship Id="rId3" Type="http://schemas.openxmlformats.org/officeDocument/2006/relationships/image" Target="file:///C:\Users\1V994W2\PycharmProjects\PPT_Background_Generation/pic_temp/0_pic_quater_right_up.png" TargetMode="External"/><Relationship Id="rId2" Type="http://schemas.openxmlformats.org/officeDocument/2006/relationships/image" Target="../media/image6.png"/><Relationship Id="rId12" Type="http://schemas.openxmlformats.org/officeDocument/2006/relationships/slideLayout" Target="../slideLayouts/slideLayout21.xml"/><Relationship Id="rId11" Type="http://schemas.openxmlformats.org/officeDocument/2006/relationships/tags" Target="../tags/tag186.xml"/><Relationship Id="rId10" Type="http://schemas.openxmlformats.org/officeDocument/2006/relationships/image" Target="../media/image24.emf"/><Relationship Id="rId1" Type="http://schemas.openxmlformats.org/officeDocument/2006/relationships/tags" Target="../tags/tag18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7.png"/><Relationship Id="rId4" Type="http://schemas.openxmlformats.org/officeDocument/2006/relationships/tags" Target="../tags/tag188.xml"/><Relationship Id="rId3" Type="http://schemas.openxmlformats.org/officeDocument/2006/relationships/image" Target="file:///C:\Users\1V994W2\PycharmProjects\PPT_Background_Generation/pic_temp/0_pic_quater_right_up.png" TargetMode="External"/><Relationship Id="rId26" Type="http://schemas.openxmlformats.org/officeDocument/2006/relationships/slideLayout" Target="../slideLayouts/slideLayout21.xml"/><Relationship Id="rId25" Type="http://schemas.openxmlformats.org/officeDocument/2006/relationships/tags" Target="../tags/tag207.xml"/><Relationship Id="rId24" Type="http://schemas.openxmlformats.org/officeDocument/2006/relationships/tags" Target="../tags/tag206.xml"/><Relationship Id="rId23" Type="http://schemas.openxmlformats.org/officeDocument/2006/relationships/tags" Target="../tags/tag205.xml"/><Relationship Id="rId22" Type="http://schemas.openxmlformats.org/officeDocument/2006/relationships/tags" Target="../tags/tag204.xml"/><Relationship Id="rId21" Type="http://schemas.openxmlformats.org/officeDocument/2006/relationships/tags" Target="../tags/tag203.xml"/><Relationship Id="rId20" Type="http://schemas.openxmlformats.org/officeDocument/2006/relationships/tags" Target="../tags/tag202.xml"/><Relationship Id="rId2" Type="http://schemas.openxmlformats.org/officeDocument/2006/relationships/image" Target="../media/image6.png"/><Relationship Id="rId19" Type="http://schemas.openxmlformats.org/officeDocument/2006/relationships/tags" Target="../tags/tag201.xml"/><Relationship Id="rId18" Type="http://schemas.openxmlformats.org/officeDocument/2006/relationships/tags" Target="../tags/tag200.xml"/><Relationship Id="rId17" Type="http://schemas.openxmlformats.org/officeDocument/2006/relationships/tags" Target="../tags/tag199.xml"/><Relationship Id="rId16" Type="http://schemas.openxmlformats.org/officeDocument/2006/relationships/tags" Target="../tags/tag198.xml"/><Relationship Id="rId15" Type="http://schemas.openxmlformats.org/officeDocument/2006/relationships/tags" Target="../tags/tag197.xml"/><Relationship Id="rId14" Type="http://schemas.openxmlformats.org/officeDocument/2006/relationships/tags" Target="../tags/tag196.xml"/><Relationship Id="rId13" Type="http://schemas.openxmlformats.org/officeDocument/2006/relationships/tags" Target="../tags/tag195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tags" Target="../tags/tag18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7" Type="http://schemas.openxmlformats.org/officeDocument/2006/relationships/tags" Target="../tags/tag21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7.png"/><Relationship Id="rId4" Type="http://schemas.openxmlformats.org/officeDocument/2006/relationships/tags" Target="../tags/tag209.xml"/><Relationship Id="rId3" Type="http://schemas.openxmlformats.org/officeDocument/2006/relationships/image" Target="file:///C:\Users\1V994W2\PycharmProjects\PPT_Background_Generation/pic_temp/0_pic_quater_right_up.png" TargetMode="External"/><Relationship Id="rId2" Type="http://schemas.openxmlformats.org/officeDocument/2006/relationships/image" Target="../media/image6.png"/><Relationship Id="rId1" Type="http://schemas.openxmlformats.org/officeDocument/2006/relationships/tags" Target="../tags/tag20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7" Type="http://schemas.openxmlformats.org/officeDocument/2006/relationships/tags" Target="../tags/tag15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7.png"/><Relationship Id="rId4" Type="http://schemas.openxmlformats.org/officeDocument/2006/relationships/tags" Target="../tags/tag150.xml"/><Relationship Id="rId3" Type="http://schemas.openxmlformats.org/officeDocument/2006/relationships/image" Target="file:///C:\Users\1V994W2\PycharmProjects\PPT_Background_Generation/pic_temp/0_pic_quater_right_up.png" TargetMode="External"/><Relationship Id="rId2" Type="http://schemas.openxmlformats.org/officeDocument/2006/relationships/image" Target="../media/image6.png"/><Relationship Id="rId1" Type="http://schemas.openxmlformats.org/officeDocument/2006/relationships/tags" Target="../tags/tag14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154.xml"/><Relationship Id="rId7" Type="http://schemas.openxmlformats.org/officeDocument/2006/relationships/image" Target="../media/image10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7.png"/><Relationship Id="rId4" Type="http://schemas.openxmlformats.org/officeDocument/2006/relationships/tags" Target="../tags/tag153.xml"/><Relationship Id="rId3" Type="http://schemas.openxmlformats.org/officeDocument/2006/relationships/image" Target="file:///C:\Users\1V994W2\PycharmProjects\PPT_Background_Generation/pic_temp/0_pic_quater_right_up.png" TargetMode="External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21.xml"/><Relationship Id="rId10" Type="http://schemas.openxmlformats.org/officeDocument/2006/relationships/tags" Target="../tags/tag155.xml"/><Relationship Id="rId1" Type="http://schemas.openxmlformats.org/officeDocument/2006/relationships/tags" Target="../tags/tag15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.bin"/><Relationship Id="rId8" Type="http://schemas.openxmlformats.org/officeDocument/2006/relationships/image" Target="../media/image12.png"/><Relationship Id="rId7" Type="http://schemas.openxmlformats.org/officeDocument/2006/relationships/tags" Target="../tags/tag15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7.png"/><Relationship Id="rId4" Type="http://schemas.openxmlformats.org/officeDocument/2006/relationships/tags" Target="../tags/tag157.xml"/><Relationship Id="rId3" Type="http://schemas.openxmlformats.org/officeDocument/2006/relationships/image" Target="file:///C:\Users\1V994W2\PycharmProjects\PPT_Background_Generation/pic_temp/0_pic_quater_right_up.png" TargetMode="External"/><Relationship Id="rId2" Type="http://schemas.openxmlformats.org/officeDocument/2006/relationships/image" Target="../media/image6.png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21.xml"/><Relationship Id="rId11" Type="http://schemas.openxmlformats.org/officeDocument/2006/relationships/tags" Target="../tags/tag159.xml"/><Relationship Id="rId10" Type="http://schemas.openxmlformats.org/officeDocument/2006/relationships/image" Target="../media/image13.wmf"/><Relationship Id="rId1" Type="http://schemas.openxmlformats.org/officeDocument/2006/relationships/tags" Target="../tags/tag15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0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7.png"/><Relationship Id="rId4" Type="http://schemas.openxmlformats.org/officeDocument/2006/relationships/tags" Target="../tags/tag161.xml"/><Relationship Id="rId3" Type="http://schemas.openxmlformats.org/officeDocument/2006/relationships/image" Target="file:///C:\Users\1V994W2\PycharmProjects\PPT_Background_Generation/pic_temp/0_pic_quater_right_up.png" TargetMode="External"/><Relationship Id="rId2" Type="http://schemas.openxmlformats.org/officeDocument/2006/relationships/image" Target="../media/image6.png"/><Relationship Id="rId12" Type="http://schemas.openxmlformats.org/officeDocument/2006/relationships/slideLayout" Target="../slideLayouts/slideLayout21.xml"/><Relationship Id="rId11" Type="http://schemas.openxmlformats.org/officeDocument/2006/relationships/tags" Target="../tags/tag162.xml"/><Relationship Id="rId10" Type="http://schemas.openxmlformats.org/officeDocument/2006/relationships/image" Target="../media/image12.png"/><Relationship Id="rId1" Type="http://schemas.openxmlformats.org/officeDocument/2006/relationships/tags" Target="../tags/tag16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.bin"/><Relationship Id="rId8" Type="http://schemas.openxmlformats.org/officeDocument/2006/relationships/image" Target="../media/image16.png"/><Relationship Id="rId7" Type="http://schemas.openxmlformats.org/officeDocument/2006/relationships/tags" Target="../tags/tag165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7.png"/><Relationship Id="rId4" Type="http://schemas.openxmlformats.org/officeDocument/2006/relationships/tags" Target="../tags/tag164.xml"/><Relationship Id="rId3" Type="http://schemas.openxmlformats.org/officeDocument/2006/relationships/image" Target="file:///C:\Users\1V994W2\PycharmProjects\PPT_Background_Generation/pic_temp/0_pic_quater_right_up.png" TargetMode="External"/><Relationship Id="rId2" Type="http://schemas.openxmlformats.org/officeDocument/2006/relationships/image" Target="../media/image6.png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1.xml"/><Relationship Id="rId11" Type="http://schemas.openxmlformats.org/officeDocument/2006/relationships/tags" Target="../tags/tag166.xml"/><Relationship Id="rId10" Type="http://schemas.openxmlformats.org/officeDocument/2006/relationships/image" Target="../media/image17.wmf"/><Relationship Id="rId1" Type="http://schemas.openxmlformats.org/officeDocument/2006/relationships/tags" Target="../tags/tag16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8" Type="http://schemas.openxmlformats.org/officeDocument/2006/relationships/image" Target="../media/image16.png"/><Relationship Id="rId7" Type="http://schemas.openxmlformats.org/officeDocument/2006/relationships/tags" Target="../tags/tag16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7.png"/><Relationship Id="rId4" Type="http://schemas.openxmlformats.org/officeDocument/2006/relationships/tags" Target="../tags/tag168.xml"/><Relationship Id="rId3" Type="http://schemas.openxmlformats.org/officeDocument/2006/relationships/image" Target="file:///C:\Users\1V994W2\PycharmProjects\PPT_Background_Generation/pic_temp/0_pic_quater_right_up.png" TargetMode="External"/><Relationship Id="rId2" Type="http://schemas.openxmlformats.org/officeDocument/2006/relationships/image" Target="../media/image6.png"/><Relationship Id="rId17" Type="http://schemas.openxmlformats.org/officeDocument/2006/relationships/vmlDrawing" Target="../drawings/vmlDrawing3.vml"/><Relationship Id="rId16" Type="http://schemas.openxmlformats.org/officeDocument/2006/relationships/slideLayout" Target="../slideLayouts/slideLayout21.xml"/><Relationship Id="rId15" Type="http://schemas.openxmlformats.org/officeDocument/2006/relationships/tags" Target="../tags/tag170.xml"/><Relationship Id="rId14" Type="http://schemas.openxmlformats.org/officeDocument/2006/relationships/image" Target="../media/image20.wmf"/><Relationship Id="rId13" Type="http://schemas.openxmlformats.org/officeDocument/2006/relationships/oleObject" Target="../embeddings/oleObject5.bin"/><Relationship Id="rId12" Type="http://schemas.openxmlformats.org/officeDocument/2006/relationships/image" Target="../media/image19.wmf"/><Relationship Id="rId11" Type="http://schemas.openxmlformats.org/officeDocument/2006/relationships/oleObject" Target="../embeddings/oleObject4.bin"/><Relationship Id="rId10" Type="http://schemas.openxmlformats.org/officeDocument/2006/relationships/image" Target="../media/image18.wmf"/><Relationship Id="rId1" Type="http://schemas.openxmlformats.org/officeDocument/2006/relationships/tags" Target="../tags/tag16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8" Type="http://schemas.openxmlformats.org/officeDocument/2006/relationships/image" Target="../media/image11.png"/><Relationship Id="rId7" Type="http://schemas.openxmlformats.org/officeDocument/2006/relationships/tags" Target="../tags/tag173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7.png"/><Relationship Id="rId4" Type="http://schemas.openxmlformats.org/officeDocument/2006/relationships/tags" Target="../tags/tag172.xml"/><Relationship Id="rId3" Type="http://schemas.openxmlformats.org/officeDocument/2006/relationships/image" Target="file:///C:\Users\1V994W2\PycharmProjects\PPT_Background_Generation/pic_temp/0_pic_quater_right_up.png" TargetMode="External"/><Relationship Id="rId2" Type="http://schemas.openxmlformats.org/officeDocument/2006/relationships/image" Target="../media/image6.png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21.xml"/><Relationship Id="rId11" Type="http://schemas.openxmlformats.org/officeDocument/2006/relationships/tags" Target="../tags/tag174.xml"/><Relationship Id="rId10" Type="http://schemas.openxmlformats.org/officeDocument/2006/relationships/image" Target="../media/image21.wmf"/><Relationship Id="rId1" Type="http://schemas.openxmlformats.org/officeDocument/2006/relationships/tags" Target="../tags/tag17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image" Target="../media/image11.png"/><Relationship Id="rId7" Type="http://schemas.openxmlformats.org/officeDocument/2006/relationships/tags" Target="../tags/tag177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7.png"/><Relationship Id="rId4" Type="http://schemas.openxmlformats.org/officeDocument/2006/relationships/tags" Target="../tags/tag176.xml"/><Relationship Id="rId3" Type="http://schemas.openxmlformats.org/officeDocument/2006/relationships/image" Target="file:///C:\Users\1V994W2\PycharmProjects\PPT_Background_Generation/pic_temp/0_pic_quater_right_up.png" TargetMode="External"/><Relationship Id="rId2" Type="http://schemas.openxmlformats.org/officeDocument/2006/relationships/image" Target="../media/image6.png"/><Relationship Id="rId13" Type="http://schemas.openxmlformats.org/officeDocument/2006/relationships/vmlDrawing" Target="../drawings/vmlDrawing5.vml"/><Relationship Id="rId12" Type="http://schemas.openxmlformats.org/officeDocument/2006/relationships/slideLayout" Target="../slideLayouts/slideLayout21.xml"/><Relationship Id="rId11" Type="http://schemas.openxmlformats.org/officeDocument/2006/relationships/tags" Target="../tags/tag178.xml"/><Relationship Id="rId10" Type="http://schemas.openxmlformats.org/officeDocument/2006/relationships/image" Target="../media/image21.wmf"/><Relationship Id="rId1" Type="http://schemas.openxmlformats.org/officeDocument/2006/relationships/tags" Target="../tags/tag1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927860" y="1860550"/>
            <a:ext cx="816102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3600" b="1" spc="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特殊平行四边形</a:t>
            </a:r>
            <a:r>
              <a:rPr lang="en-US" altLang="zh-CN" sz="3600" b="1" spc="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——</a:t>
            </a:r>
            <a:r>
              <a:rPr lang="zh-CN" altLang="en-US" sz="3600" b="1" spc="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菱形专题复习</a:t>
            </a:r>
            <a:endParaRPr lang="zh-CN" altLang="en-US" sz="3600" b="1" spc="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31025" y="4413250"/>
            <a:ext cx="4655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讲课人：胡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娟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学校：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昆十中、白塔中学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流程图: 数据 2"/>
          <p:cNvSpPr/>
          <p:nvPr/>
        </p:nvSpPr>
        <p:spPr>
          <a:xfrm>
            <a:off x="5755640" y="108585"/>
            <a:ext cx="5830570" cy="611505"/>
          </a:xfrm>
          <a:prstGeom prst="flowChartInputOutp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769735" y="214630"/>
            <a:ext cx="38030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昆明市第五届谢晓玲名师工作室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3" name="文本框 217"/>
          <p:cNvSpPr txBox="1"/>
          <p:nvPr>
            <p:custDataLst>
              <p:tags r:id="rId7"/>
            </p:custDataLst>
          </p:nvPr>
        </p:nvSpPr>
        <p:spPr>
          <a:xfrm>
            <a:off x="594360" y="1176655"/>
            <a:ext cx="101092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幼圆" panose="02010509060101010101" pitchFamily="49" charset="-122"/>
                <a:sym typeface="+mn-lt"/>
              </a:rPr>
              <a:t>观察折纸，你能得到哪些特殊图形</a:t>
            </a:r>
            <a:endParaRPr lang="zh-CN" sz="2000" b="1" spc="50" dirty="0">
              <a:solidFill>
                <a:schemeClr val="dk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幼圆" panose="02010509060101010101" pitchFamily="49" charset="-122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4360" y="179070"/>
            <a:ext cx="418338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</a:pPr>
            <a:r>
              <a:rPr lang="zh-CN" sz="2800" b="1" spc="5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模型提取</a:t>
            </a:r>
            <a:endParaRPr lang="zh-CN" sz="2800" b="1" spc="5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02830" y="1153160"/>
            <a:ext cx="289687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</a:pPr>
            <a:r>
              <a:rPr lang="zh-CN" sz="2000" b="1" spc="5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你能找到特殊角度吗？</a:t>
            </a:r>
            <a:endParaRPr lang="zh-CN" sz="2000" b="1" spc="5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2" name="图片24" descr="菁优网：http://www.jyeoo.com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360" y="2082165"/>
            <a:ext cx="6704965" cy="18961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402830" y="1883410"/>
            <a:ext cx="450215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翻折性质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线段关系和角的关系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面积关系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4360" y="4128770"/>
            <a:ext cx="6269355" cy="1660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</a:pPr>
            <a:r>
              <a:rPr lang="zh-CN" sz="2000" b="1" spc="5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特殊位置折法：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30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度角、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个全等直角三角形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l">
              <a:lnSpc>
                <a:spcPct val="150000"/>
              </a:lnSpc>
            </a:pPr>
            <a:endParaRPr lang="zh-CN" altLang="en-US" sz="2400"/>
          </a:p>
          <a:p>
            <a:pPr lvl="0" algn="l">
              <a:lnSpc>
                <a:spcPct val="150000"/>
              </a:lnSpc>
            </a:pPr>
            <a:endParaRPr lang="zh-CN" sz="2400" b="1" spc="50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97655" y="5669915"/>
            <a:ext cx="25076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矩形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菱形模型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8795385" y="2603500"/>
            <a:ext cx="42100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11" grpId="0"/>
      <p:bldP spid="11" grpId="1"/>
      <p:bldP spid="7" grpId="0"/>
      <p:bldP spid="7" grpId="1"/>
      <p:bldP spid="8" grpId="0"/>
      <p:bldP spid="8" grpId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3" name="文本框 217"/>
          <p:cNvSpPr txBox="1"/>
          <p:nvPr>
            <p:custDataLst>
              <p:tags r:id="rId7"/>
            </p:custDataLst>
          </p:nvPr>
        </p:nvSpPr>
        <p:spPr>
          <a:xfrm>
            <a:off x="426720" y="720090"/>
            <a:ext cx="101092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（2021•云南）如图，四边形ABCD是矩形，E、F分别是线段AD、BC上的点，点O是EF与BD的交点．若将△BED沿直线BD折叠，则点E与点F重合．</a:t>
            </a:r>
            <a:endParaRPr b="1" spc="50" dirty="0">
              <a:solidFill>
                <a:schemeClr val="dk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（1）求证：四边形BEDF是菱形；</a:t>
            </a:r>
            <a:endParaRPr b="1" spc="50" dirty="0">
              <a:solidFill>
                <a:schemeClr val="dk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（2）若ED＝2AE，AB•AD＝</a:t>
            </a:r>
            <a:r>
              <a:rPr lang="en-US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 </a:t>
            </a:r>
            <a:r>
              <a:rPr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，求EF•BD的值．</a:t>
            </a:r>
            <a:endParaRPr b="1" spc="50" dirty="0">
              <a:solidFill>
                <a:schemeClr val="dk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lt"/>
              </a:rPr>
              <a:t>．</a:t>
            </a:r>
            <a:endParaRPr b="1" spc="50" dirty="0"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lt"/>
            </a:endParaRPr>
          </a:p>
          <a:p>
            <a:pPr lvl="0">
              <a:lnSpc>
                <a:spcPct val="150000"/>
              </a:lnSpc>
            </a:pPr>
            <a:endParaRPr lang="zh-CN" altLang="en-US" b="1" spc="50" dirty="0"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lt"/>
            </a:endParaRPr>
          </a:p>
        </p:txBody>
      </p:sp>
      <p:pic>
        <p:nvPicPr>
          <p:cNvPr id="2" name="图片24" descr="菁优网：http://www.jyeoo.com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19700" y="2818130"/>
            <a:ext cx="4026535" cy="28009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4045" y="2691130"/>
            <a:ext cx="4241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</a:rPr>
              <a:t>方法二：</a:t>
            </a:r>
            <a:endParaRPr lang="zh-CN" sz="24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91095" y="2818130"/>
            <a:ext cx="780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份</a:t>
            </a:r>
            <a:endParaRPr lang="zh-CN" altLang="en-US" i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60060" y="2818130"/>
            <a:ext cx="984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/>
              <a:t>  </a:t>
            </a:r>
            <a:r>
              <a:rPr lang="en-US" altLang="zh-CN" i="1">
                <a:solidFill>
                  <a:srgbClr val="FF0000"/>
                </a:solidFill>
              </a:rPr>
              <a:t> 1</a:t>
            </a:r>
            <a:r>
              <a:rPr lang="zh-CN" altLang="en-US" i="1">
                <a:solidFill>
                  <a:srgbClr val="FF0000"/>
                </a:solidFill>
              </a:rPr>
              <a:t>份</a:t>
            </a:r>
            <a:endParaRPr lang="zh-CN" altLang="en-US" i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0090" y="3333750"/>
            <a:ext cx="2887980" cy="9772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400" b="1" spc="200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菱形BEDF的面积是</a:t>
            </a:r>
            <a:endParaRPr lang="zh-CN" altLang="en-US" sz="2400" b="1" spc="200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  <a:p>
            <a:pPr indent="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400" b="1" spc="200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矩形ABCD面积的</a:t>
            </a:r>
            <a:endParaRPr lang="zh-CN" altLang="en-US" sz="2400" b="1" spc="200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440" y="3766185"/>
            <a:ext cx="5270500" cy="5969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20090" y="92710"/>
            <a:ext cx="248031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800" b="1" spc="2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四、真题再现</a:t>
            </a:r>
            <a:endParaRPr lang="zh-CN" altLang="en-US" sz="2800" b="1" spc="2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155" y="2023745"/>
            <a:ext cx="6257290" cy="43878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92" name="六边形 91"/>
          <p:cNvSpPr/>
          <p:nvPr>
            <p:custDataLst>
              <p:tags r:id="rId7"/>
            </p:custDataLst>
          </p:nvPr>
        </p:nvSpPr>
        <p:spPr>
          <a:xfrm>
            <a:off x="1187948" y="2473927"/>
            <a:ext cx="2237389" cy="1928785"/>
          </a:xfrm>
          <a:prstGeom prst="hexagon">
            <a:avLst/>
          </a:prstGeom>
          <a:solidFill>
            <a:srgbClr val="4472C4">
              <a:lumMod val="50000"/>
            </a:srgb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 anchorCtr="0">
            <a:normAutofit/>
          </a:bodyPr>
          <a:p>
            <a:pPr algn="ctr" fontAlgn="auto">
              <a:lnSpc>
                <a:spcPct val="120000"/>
              </a:lnSpc>
            </a:pPr>
            <a:endParaRPr lang="zh-CN" altLang="en-US" sz="1400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93" name="直接连接符 92"/>
          <p:cNvCxnSpPr>
            <a:stCxn id="92" idx="5"/>
          </p:cNvCxnSpPr>
          <p:nvPr>
            <p:custDataLst>
              <p:tags r:id="rId8"/>
            </p:custDataLst>
          </p:nvPr>
        </p:nvCxnSpPr>
        <p:spPr>
          <a:xfrm flipH="1" flipV="1">
            <a:off x="2935595" y="1058782"/>
            <a:ext cx="7547" cy="1415145"/>
          </a:xfrm>
          <a:prstGeom prst="line">
            <a:avLst/>
          </a:prstGeom>
        </p:spPr>
        <p:style>
          <a:lnRef idx="1">
            <a:srgbClr val="4472C4"/>
          </a:lnRef>
          <a:fillRef idx="0">
            <a:srgbClr val="4472C4"/>
          </a:fillRef>
          <a:effectRef idx="0">
            <a:srgbClr val="4472C4"/>
          </a:effectRef>
          <a:fontRef idx="minor">
            <a:sysClr val="windowText" lastClr="000000"/>
          </a:fontRef>
        </p:style>
      </p:cxnSp>
      <p:cxnSp>
        <p:nvCxnSpPr>
          <p:cNvPr id="94" name="直接连接符 93"/>
          <p:cNvCxnSpPr>
            <a:stCxn id="92" idx="1"/>
          </p:cNvCxnSpPr>
          <p:nvPr>
            <p:custDataLst>
              <p:tags r:id="rId9"/>
            </p:custDataLst>
          </p:nvPr>
        </p:nvCxnSpPr>
        <p:spPr>
          <a:xfrm>
            <a:off x="2943142" y="4402712"/>
            <a:ext cx="2936" cy="1415142"/>
          </a:xfrm>
          <a:prstGeom prst="line">
            <a:avLst/>
          </a:prstGeom>
        </p:spPr>
        <p:style>
          <a:lnRef idx="1">
            <a:srgbClr val="4472C4"/>
          </a:lnRef>
          <a:fillRef idx="0">
            <a:srgbClr val="4472C4"/>
          </a:fillRef>
          <a:effectRef idx="0">
            <a:srgbClr val="4472C4"/>
          </a:effectRef>
          <a:fontRef idx="minor">
            <a:sysClr val="windowText" lastClr="000000"/>
          </a:fontRef>
        </p:style>
      </p:cxnSp>
      <p:cxnSp>
        <p:nvCxnSpPr>
          <p:cNvPr id="95" name="直接箭头连接符 94"/>
          <p:cNvCxnSpPr/>
          <p:nvPr>
            <p:custDataLst>
              <p:tags r:id="rId10"/>
            </p:custDataLst>
          </p:nvPr>
        </p:nvCxnSpPr>
        <p:spPr>
          <a:xfrm>
            <a:off x="2935595" y="1058782"/>
            <a:ext cx="9539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rgbClr val="4472C4"/>
          </a:lnRef>
          <a:fillRef idx="0">
            <a:srgbClr val="4472C4"/>
          </a:fillRef>
          <a:effectRef idx="0">
            <a:srgbClr val="4472C4"/>
          </a:effectRef>
          <a:fontRef idx="minor">
            <a:sysClr val="windowText" lastClr="000000"/>
          </a:fontRef>
        </p:style>
      </p:cxnSp>
      <p:cxnSp>
        <p:nvCxnSpPr>
          <p:cNvPr id="96" name="直接箭头连接符 95"/>
          <p:cNvCxnSpPr/>
          <p:nvPr>
            <p:custDataLst>
              <p:tags r:id="rId11"/>
            </p:custDataLst>
          </p:nvPr>
        </p:nvCxnSpPr>
        <p:spPr>
          <a:xfrm>
            <a:off x="2944609" y="5817854"/>
            <a:ext cx="9576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rgbClr val="4472C4"/>
          </a:lnRef>
          <a:fillRef idx="0">
            <a:srgbClr val="4472C4"/>
          </a:fillRef>
          <a:effectRef idx="0">
            <a:srgbClr val="4472C4"/>
          </a:effectRef>
          <a:fontRef idx="minor">
            <a:sysClr val="windowText" lastClr="000000"/>
          </a:fontRef>
        </p:style>
      </p:cxnSp>
      <p:cxnSp>
        <p:nvCxnSpPr>
          <p:cNvPr id="97" name="直接箭头连接符 96"/>
          <p:cNvCxnSpPr>
            <a:stCxn id="92" idx="0"/>
          </p:cNvCxnSpPr>
          <p:nvPr>
            <p:custDataLst>
              <p:tags r:id="rId12"/>
            </p:custDataLst>
          </p:nvPr>
        </p:nvCxnSpPr>
        <p:spPr>
          <a:xfrm>
            <a:off x="3425337" y="3438319"/>
            <a:ext cx="4769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rgbClr val="4472C4"/>
          </a:lnRef>
          <a:fillRef idx="0">
            <a:srgbClr val="4472C4"/>
          </a:fillRef>
          <a:effectRef idx="0">
            <a:srgbClr val="4472C4"/>
          </a:effectRef>
          <a:fontRef idx="minor">
            <a:sysClr val="windowText" lastClr="000000"/>
          </a:fontRef>
        </p:style>
      </p:cxnSp>
      <p:sp>
        <p:nvSpPr>
          <p:cNvPr id="98" name="矩形: 圆角 15"/>
          <p:cNvSpPr/>
          <p:nvPr>
            <p:custDataLst>
              <p:tags r:id="rId13"/>
            </p:custDataLst>
          </p:nvPr>
        </p:nvSpPr>
        <p:spPr>
          <a:xfrm>
            <a:off x="3902292" y="685136"/>
            <a:ext cx="1856162" cy="747291"/>
          </a:xfrm>
          <a:prstGeom prst="roundRect">
            <a:avLst/>
          </a:prstGeom>
          <a:solidFill>
            <a:srgbClr val="5B9BD5">
              <a:lumMod val="75000"/>
            </a:srgb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 anchorCtr="0">
            <a:normAutofit/>
          </a:bodyPr>
          <a:p>
            <a:pPr algn="ctr" fontAlgn="auto">
              <a:lnSpc>
                <a:spcPct val="120000"/>
              </a:lnSpc>
            </a:pPr>
            <a:endParaRPr lang="zh-CN" altLang="en-US" sz="1400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9" name="矩形: 圆角 16"/>
          <p:cNvSpPr/>
          <p:nvPr>
            <p:custDataLst>
              <p:tags r:id="rId14"/>
            </p:custDataLst>
          </p:nvPr>
        </p:nvSpPr>
        <p:spPr>
          <a:xfrm>
            <a:off x="3902292" y="3064674"/>
            <a:ext cx="1856162" cy="747291"/>
          </a:xfrm>
          <a:prstGeom prst="roundRect">
            <a:avLst/>
          </a:prstGeom>
          <a:solidFill>
            <a:srgbClr val="5B9BD5">
              <a:lumMod val="75000"/>
            </a:srgb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 anchorCtr="0">
            <a:normAutofit/>
          </a:bodyPr>
          <a:p>
            <a:pPr algn="ctr" fontAlgn="auto">
              <a:lnSpc>
                <a:spcPct val="120000"/>
              </a:lnSpc>
            </a:pPr>
            <a:endParaRPr lang="zh-CN" altLang="en-US" sz="1400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0" name="矩形: 圆角 17"/>
          <p:cNvSpPr/>
          <p:nvPr>
            <p:custDataLst>
              <p:tags r:id="rId15"/>
            </p:custDataLst>
          </p:nvPr>
        </p:nvSpPr>
        <p:spPr>
          <a:xfrm>
            <a:off x="3902292" y="5385197"/>
            <a:ext cx="1856162" cy="747291"/>
          </a:xfrm>
          <a:prstGeom prst="roundRect">
            <a:avLst/>
          </a:prstGeom>
          <a:solidFill>
            <a:srgbClr val="5B9BD5">
              <a:lumMod val="75000"/>
            </a:srgb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 anchorCtr="0">
            <a:normAutofit/>
          </a:bodyPr>
          <a:p>
            <a:pPr algn="ctr" fontAlgn="auto">
              <a:lnSpc>
                <a:spcPct val="120000"/>
              </a:lnSpc>
            </a:pPr>
            <a:endParaRPr lang="zh-CN" altLang="en-US" sz="1400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1" name="左大括号 100"/>
          <p:cNvSpPr/>
          <p:nvPr>
            <p:custDataLst>
              <p:tags r:id="rId16"/>
            </p:custDataLst>
          </p:nvPr>
        </p:nvSpPr>
        <p:spPr>
          <a:xfrm>
            <a:off x="5983231" y="347643"/>
            <a:ext cx="217542" cy="6132431"/>
          </a:xfrm>
          <a:prstGeom prst="leftBrace">
            <a:avLst>
              <a:gd name="adj1" fmla="val 8333"/>
              <a:gd name="adj2" fmla="val 50159"/>
            </a:avLst>
          </a:prstGeom>
          <a:ln w="12700"/>
        </p:spPr>
        <p:style>
          <a:lnRef idx="1">
            <a:srgbClr val="4472C4"/>
          </a:lnRef>
          <a:fillRef idx="0">
            <a:srgbClr val="4472C4"/>
          </a:fillRef>
          <a:effectRef idx="0">
            <a:srgbClr val="4472C4"/>
          </a:effectRef>
          <a:fontRef idx="minor">
            <a:sysClr val="windowText" lastClr="000000"/>
          </a:fontRef>
        </p:style>
        <p:txBody>
          <a:bodyPr rtlCol="0" anchor="ctr" anchorCtr="0">
            <a:normAutofit/>
          </a:bodyPr>
          <a:p>
            <a:pPr algn="ctr" fontAlgn="auto">
              <a:lnSpc>
                <a:spcPct val="120000"/>
              </a:lnSpc>
            </a:pPr>
            <a:endParaRPr lang="zh-CN" altLang="en-US" sz="1400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2" name="矩形: 圆角 22"/>
          <p:cNvSpPr/>
          <p:nvPr>
            <p:custDataLst>
              <p:tags r:id="rId17"/>
            </p:custDataLst>
          </p:nvPr>
        </p:nvSpPr>
        <p:spPr>
          <a:xfrm>
            <a:off x="6423511" y="478285"/>
            <a:ext cx="4635014" cy="820608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 anchorCtr="0">
            <a:normAutofit/>
          </a:bodyPr>
          <a:p>
            <a:pPr algn="ctr" fontAlgn="auto">
              <a:lnSpc>
                <a:spcPct val="120000"/>
              </a:lnSpc>
            </a:pPr>
            <a:r>
              <a:rPr lang="zh-CN" altLang="en-US" sz="2000" spc="15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性质与判定</a:t>
            </a:r>
            <a:endParaRPr lang="zh-CN" altLang="en-US" sz="2000" spc="15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3" name="矩形: 圆角 24"/>
          <p:cNvSpPr/>
          <p:nvPr>
            <p:custDataLst>
              <p:tags r:id="rId18"/>
            </p:custDataLst>
          </p:nvPr>
        </p:nvSpPr>
        <p:spPr>
          <a:xfrm>
            <a:off x="6423511" y="1763371"/>
            <a:ext cx="4635014" cy="820608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 anchorCtr="0">
            <a:normAutofit/>
          </a:bodyPr>
          <a:p>
            <a:pPr algn="ctr" fontAlgn="auto">
              <a:lnSpc>
                <a:spcPct val="120000"/>
              </a:lnSpc>
            </a:pPr>
            <a:r>
              <a:rPr lang="zh-CN" altLang="en-US" sz="2000" spc="15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特殊图形、特殊线</a:t>
            </a:r>
            <a:endParaRPr lang="zh-CN" altLang="en-US" sz="2000" spc="15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4" name="矩形: 圆角 26"/>
          <p:cNvSpPr/>
          <p:nvPr>
            <p:custDataLst>
              <p:tags r:id="rId19"/>
            </p:custDataLst>
          </p:nvPr>
        </p:nvSpPr>
        <p:spPr>
          <a:xfrm>
            <a:off x="6423511" y="3049345"/>
            <a:ext cx="4635014" cy="820608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 anchorCtr="0">
            <a:normAutofit/>
          </a:bodyPr>
          <a:p>
            <a:pPr algn="ctr" fontAlgn="auto">
              <a:lnSpc>
                <a:spcPct val="120000"/>
              </a:lnSpc>
            </a:pPr>
            <a:r>
              <a:rPr lang="zh-CN" altLang="en-US" sz="2000" spc="15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画图作菱形，会识图、会证明</a:t>
            </a:r>
            <a:endParaRPr lang="zh-CN" altLang="en-US" sz="2000" spc="15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5" name="矩形: 圆角 28"/>
          <p:cNvSpPr/>
          <p:nvPr>
            <p:custDataLst>
              <p:tags r:id="rId20"/>
            </p:custDataLst>
          </p:nvPr>
        </p:nvSpPr>
        <p:spPr>
          <a:xfrm>
            <a:off x="6489551" y="4335067"/>
            <a:ext cx="4635014" cy="820608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 anchorCtr="0">
            <a:normAutofit/>
          </a:bodyPr>
          <a:p>
            <a:pPr algn="ctr" fontAlgn="auto">
              <a:lnSpc>
                <a:spcPct val="120000"/>
              </a:lnSpc>
            </a:pPr>
            <a:r>
              <a:rPr lang="zh-CN" altLang="en-US" sz="2000" spc="15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知识点与解题思路、解题方法</a:t>
            </a:r>
            <a:endParaRPr lang="zh-CN" altLang="en-US" sz="2000" spc="15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6" name="矩形: 圆角 30"/>
          <p:cNvSpPr/>
          <p:nvPr>
            <p:custDataLst>
              <p:tags r:id="rId21"/>
            </p:custDataLst>
          </p:nvPr>
        </p:nvSpPr>
        <p:spPr>
          <a:xfrm>
            <a:off x="6423511" y="5620406"/>
            <a:ext cx="4635014" cy="820608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 anchorCtr="0">
            <a:normAutofit/>
          </a:bodyPr>
          <a:p>
            <a:pPr algn="ctr" fontAlgn="auto">
              <a:lnSpc>
                <a:spcPct val="120000"/>
              </a:lnSpc>
            </a:pPr>
            <a:r>
              <a:rPr lang="zh-CN" altLang="en-US" sz="2000" spc="15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模型理解</a:t>
            </a:r>
            <a:endParaRPr lang="zh-CN" altLang="en-US" sz="2000" spc="15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8" name="文本框 107"/>
          <p:cNvSpPr txBox="1"/>
          <p:nvPr>
            <p:custDataLst>
              <p:tags r:id="rId22"/>
            </p:custDataLst>
          </p:nvPr>
        </p:nvSpPr>
        <p:spPr>
          <a:xfrm>
            <a:off x="4127069" y="737313"/>
            <a:ext cx="1495956" cy="58308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algn="ctr" fontAlgn="auto">
              <a:lnSpc>
                <a:spcPct val="120000"/>
              </a:lnSpc>
            </a:pPr>
            <a:r>
              <a:rPr lang="zh-CN" altLang="en-US" sz="2000" b="1" spc="15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观</a:t>
            </a:r>
            <a:r>
              <a:rPr lang="zh-CN" altLang="en-US" sz="2000" b="1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察回顾</a:t>
            </a:r>
            <a:endParaRPr lang="zh-CN" altLang="en-US" sz="2000" b="1" spc="15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9" name="文本框 108"/>
          <p:cNvSpPr txBox="1"/>
          <p:nvPr>
            <p:custDataLst>
              <p:tags r:id="rId23"/>
            </p:custDataLst>
          </p:nvPr>
        </p:nvSpPr>
        <p:spPr>
          <a:xfrm>
            <a:off x="4082240" y="3116847"/>
            <a:ext cx="1495956" cy="58308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algn="ctr" fontAlgn="auto">
              <a:lnSpc>
                <a:spcPct val="120000"/>
              </a:lnSpc>
            </a:pPr>
            <a:r>
              <a:rPr lang="zh-CN" altLang="en-US" sz="2000" b="1" spc="150">
                <a:solidFill>
                  <a:sysClr val="window" lastClr="FFFFFF"/>
                </a:solidFill>
                <a:highlight>
                  <a:srgbClr val="FF00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画</a:t>
            </a:r>
            <a:r>
              <a:rPr lang="zh-CN" altLang="en-US" sz="2000" b="1" spc="15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菱形</a:t>
            </a:r>
            <a:endParaRPr lang="zh-CN" altLang="en-US" sz="2000" b="1" spc="15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0" name="文本框 109"/>
          <p:cNvSpPr txBox="1"/>
          <p:nvPr>
            <p:custDataLst>
              <p:tags r:id="rId24"/>
            </p:custDataLst>
          </p:nvPr>
        </p:nvSpPr>
        <p:spPr>
          <a:xfrm>
            <a:off x="4076065" y="5489575"/>
            <a:ext cx="1546860" cy="58293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 fontAlgn="auto">
              <a:lnSpc>
                <a:spcPct val="120000"/>
              </a:lnSpc>
            </a:pPr>
            <a:r>
              <a:rPr lang="zh-CN" altLang="en-US" b="1" spc="15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计</a:t>
            </a:r>
            <a:r>
              <a:rPr lang="zh-CN" altLang="en-US" b="1" spc="150">
                <a:solidFill>
                  <a:sysClr val="window" lastClr="FFFFFF"/>
                </a:solidFill>
                <a:highlight>
                  <a:srgbClr val="FF00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算</a:t>
            </a:r>
            <a:r>
              <a:rPr lang="zh-CN" altLang="en-US" b="1" spc="15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和综合</a:t>
            </a:r>
            <a:endParaRPr lang="zh-CN" altLang="en-US" b="1" spc="15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 fontAlgn="auto">
              <a:lnSpc>
                <a:spcPct val="120000"/>
              </a:lnSpc>
            </a:pPr>
            <a:r>
              <a:rPr lang="zh-CN" altLang="en-US" b="1" spc="15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运</a:t>
            </a:r>
            <a:r>
              <a:rPr lang="zh-CN" altLang="en-US" b="1" spc="150">
                <a:solidFill>
                  <a:sysClr val="window" lastClr="FFFFFF"/>
                </a:solidFill>
                <a:highlight>
                  <a:srgbClr val="FF00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用</a:t>
            </a:r>
            <a:endParaRPr lang="zh-CN" altLang="en-US" b="1" spc="150">
              <a:solidFill>
                <a:sysClr val="window" lastClr="FFFFFF"/>
              </a:solidFill>
              <a:highlight>
                <a:srgbClr val="FF0000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1" name="平行四边形 110"/>
          <p:cNvSpPr/>
          <p:nvPr/>
        </p:nvSpPr>
        <p:spPr>
          <a:xfrm>
            <a:off x="1504950" y="2832100"/>
            <a:ext cx="1603375" cy="131254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2" name="文本框 111"/>
          <p:cNvSpPr txBox="1"/>
          <p:nvPr/>
        </p:nvSpPr>
        <p:spPr>
          <a:xfrm>
            <a:off x="1874520" y="2884805"/>
            <a:ext cx="1061085" cy="1198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菱形综合模型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0090" y="92710"/>
            <a:ext cx="237744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400" b="1" spc="200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五、</a:t>
            </a:r>
            <a:r>
              <a:rPr lang="zh-CN" altLang="en-US" sz="2800" b="1" spc="2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课堂总结</a:t>
            </a:r>
            <a:endParaRPr lang="zh-CN" altLang="en-US" sz="2800" b="1" spc="2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custDataLst>
      <p:tags r:id="rId2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  <p:bldP spid="109" grpId="0"/>
      <p:bldP spid="109" grpId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10" grpId="0"/>
      <p:bldP spid="1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63315" y="2907030"/>
            <a:ext cx="4696460" cy="2122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</a:pPr>
            <a:r>
              <a:rPr lang="zh-CN" sz="8800" b="1" spc="50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感谢聆听</a:t>
            </a:r>
            <a:endParaRPr lang="zh-CN" sz="8800" b="1" spc="50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24480" y="1639570"/>
            <a:ext cx="7814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华文隶书" panose="02010800040101010101" charset="-122"/>
                <a:ea typeface="华文隶书" panose="02010800040101010101" charset="-122"/>
              </a:rPr>
              <a:t>努力的孩子最可爱！中考必胜！！</a:t>
            </a:r>
            <a:endParaRPr lang="zh-CN" altLang="en-US" sz="3600"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20090" y="351155"/>
            <a:ext cx="401193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sz="2800" b="1" spc="2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课前热身</a:t>
            </a:r>
            <a:r>
              <a:rPr lang="en-US" altLang="zh-CN" sz="2800" b="1" spc="2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——</a:t>
            </a:r>
            <a:r>
              <a:rPr lang="zh-CN" sz="2800" b="1" spc="2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观察回顾</a:t>
            </a:r>
            <a:endParaRPr lang="zh-CN" sz="2800" b="1" spc="2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02170" y="4662170"/>
            <a:ext cx="2361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sym typeface="+mn-ea"/>
              </a:rPr>
              <a:t>       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71745" y="1962785"/>
            <a:ext cx="6003925" cy="4338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en-US" altLang="zh-CN" sz="2000" b="1">
                <a:solidFill>
                  <a:srgbClr val="FF0000"/>
                </a:solidFill>
              </a:rPr>
              <a:t>       </a:t>
            </a:r>
            <a:endParaRPr lang="en-US" altLang="zh-CN" sz="2000" b="1">
              <a:solidFill>
                <a:srgbClr val="FF0000"/>
              </a:solidFill>
            </a:endParaRPr>
          </a:p>
          <a:p>
            <a:endParaRPr lang="en-US" altLang="zh-CN" sz="2000" b="1">
              <a:solidFill>
                <a:srgbClr val="FF0000"/>
              </a:solidFill>
            </a:endParaRPr>
          </a:p>
          <a:p>
            <a:endParaRPr lang="zh-CN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       </a:t>
            </a:r>
            <a:endParaRPr lang="en-US" altLang="zh-CN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         </a:t>
            </a:r>
            <a:r>
              <a:rPr lang="zh-CN" sz="2400" b="1">
                <a:solidFill>
                  <a:srgbClr val="FF0000"/>
                </a:solidFill>
              </a:rPr>
              <a:t>平行四边形</a:t>
            </a:r>
            <a:r>
              <a:rPr lang="en-US" altLang="zh-CN" sz="2000" b="1">
                <a:solidFill>
                  <a:srgbClr val="FF0000"/>
                </a:solidFill>
              </a:rPr>
              <a:t>        </a:t>
            </a:r>
            <a:r>
              <a:rPr lang="en-US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lt"/>
              </a:rPr>
              <a:t>   </a:t>
            </a:r>
            <a:endParaRPr lang="zh-CN" altLang="en-US"/>
          </a:p>
          <a:p>
            <a:endParaRPr lang="zh-CN" altLang="en-US"/>
          </a:p>
          <a:p>
            <a:r>
              <a:rPr lang="en-US" altLang="zh-CN" b="1">
                <a:solidFill>
                  <a:srgbClr val="FF0000"/>
                </a:solidFill>
                <a:sym typeface="+mn-ea"/>
              </a:rPr>
              <a:t>                                                   </a:t>
            </a:r>
            <a:r>
              <a:rPr lang="zh-CN" sz="2000" b="1">
                <a:solidFill>
                  <a:srgbClr val="FF0000"/>
                </a:solidFill>
                <a:sym typeface="+mn-ea"/>
              </a:rPr>
              <a:t>对角线互相垂直</a:t>
            </a:r>
            <a:endParaRPr lang="zh-CN" altLang="en-US"/>
          </a:p>
          <a:p>
            <a:endParaRPr lang="zh-CN" altLang="en-US"/>
          </a:p>
          <a:p>
            <a:r>
              <a:rPr lang="en-US" altLang="zh-CN" b="1">
                <a:solidFill>
                  <a:srgbClr val="FF0000"/>
                </a:solidFill>
                <a:sym typeface="+mn-ea"/>
              </a:rPr>
              <a:t>        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816215" y="4953635"/>
            <a:ext cx="2361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sym typeface="+mn-ea"/>
              </a:rPr>
              <a:t>            </a:t>
            </a:r>
            <a:r>
              <a:rPr lang="zh-CN" sz="2000" b="1">
                <a:solidFill>
                  <a:srgbClr val="FF0000"/>
                </a:solidFill>
                <a:sym typeface="+mn-ea"/>
              </a:rPr>
              <a:t>四条边相等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7728585" y="3078480"/>
            <a:ext cx="454025" cy="14122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345170" y="2894330"/>
            <a:ext cx="205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000" b="1">
                <a:solidFill>
                  <a:srgbClr val="FF0000"/>
                </a:solidFill>
                <a:sym typeface="+mn-ea"/>
              </a:rPr>
              <a:t>一组邻边相等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右大括号 6"/>
          <p:cNvSpPr/>
          <p:nvPr/>
        </p:nvSpPr>
        <p:spPr>
          <a:xfrm>
            <a:off x="10284460" y="3078480"/>
            <a:ext cx="327025" cy="21736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644505" y="3476625"/>
            <a:ext cx="613410" cy="15214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菱形判定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54735" y="2835910"/>
            <a:ext cx="613410" cy="15214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菱形性质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87980" y="2310130"/>
            <a:ext cx="1776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000" b="1">
                <a:solidFill>
                  <a:srgbClr val="FF0000"/>
                </a:solidFill>
                <a:sym typeface="+mn-ea"/>
              </a:rPr>
              <a:t>四条边相等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1798955" y="2797810"/>
            <a:ext cx="916940" cy="1078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820545" y="3876040"/>
            <a:ext cx="8623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1820545" y="3872865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800985" y="3585210"/>
            <a:ext cx="21850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000" b="1">
                <a:solidFill>
                  <a:srgbClr val="FF0000"/>
                </a:solidFill>
                <a:sym typeface="+mn-ea"/>
              </a:rPr>
              <a:t>对角线互相垂直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887345" y="4490720"/>
            <a:ext cx="2185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000" b="1">
                <a:solidFill>
                  <a:srgbClr val="FF0000"/>
                </a:solidFill>
                <a:sym typeface="+mn-ea"/>
              </a:rPr>
              <a:t>每一条对角线平分每一组对角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右大括号 9"/>
          <p:cNvSpPr/>
          <p:nvPr/>
        </p:nvSpPr>
        <p:spPr>
          <a:xfrm>
            <a:off x="5224780" y="2447925"/>
            <a:ext cx="351790" cy="26727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5734050" y="4319270"/>
            <a:ext cx="1994535" cy="203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" grpId="0"/>
      <p:bldP spid="4" grpId="0" animBg="1"/>
      <p:bldP spid="6" grpId="0"/>
      <p:bldP spid="7" grpId="0" animBg="1"/>
      <p:bldP spid="8" grpId="0"/>
      <p:bldP spid="11" grpId="0"/>
      <p:bldP spid="14" grpId="0"/>
      <p:bldP spid="19" grpId="0"/>
      <p:bldP spid="20" grpId="0"/>
      <p:bldP spid="10" grpId="0" animBg="1"/>
      <p:bldP spid="2" grpId="1"/>
      <p:bldP spid="23" grpId="1"/>
      <p:bldP spid="3" grpId="1"/>
      <p:bldP spid="4" grpId="1" animBg="1"/>
      <p:bldP spid="6" grpId="1"/>
      <p:bldP spid="7" grpId="1" animBg="1"/>
      <p:bldP spid="8" grpId="1"/>
      <p:bldP spid="11" grpId="1"/>
      <p:bldP spid="14" grpId="1"/>
      <p:bldP spid="19" grpId="1"/>
      <p:bldP spid="20" grpId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pic>
        <p:nvPicPr>
          <p:cNvPr id="19" name="图片24" descr="菁优网：http://www.jyeoo.com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240" y="2922905"/>
            <a:ext cx="4227195" cy="207708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348740" y="4396740"/>
            <a:ext cx="313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134110" y="4160520"/>
            <a:ext cx="527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889885" y="3135630"/>
            <a:ext cx="439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3</a:t>
            </a:r>
            <a:endParaRPr lang="en-US" altLang="zh-CN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1003935" y="3157220"/>
            <a:ext cx="829945" cy="15735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844675" y="3157220"/>
            <a:ext cx="1670685" cy="215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635000" y="167005"/>
            <a:ext cx="345757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spc="5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观察模型</a:t>
            </a:r>
            <a:r>
              <a:rPr lang="en-US" altLang="zh-CN" sz="2800" b="1" spc="5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—</a:t>
            </a:r>
            <a:r>
              <a:rPr lang="zh-CN" altLang="en-US" sz="2800" b="1" spc="5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知识回顾</a:t>
            </a:r>
            <a:endParaRPr lang="zh-CN" altLang="en-US" sz="2800" b="1" spc="5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38" name="文本框 217"/>
          <p:cNvSpPr txBox="1"/>
          <p:nvPr>
            <p:custDataLst>
              <p:tags r:id="rId8"/>
            </p:custDataLst>
          </p:nvPr>
        </p:nvSpPr>
        <p:spPr>
          <a:xfrm>
            <a:off x="922655" y="1209040"/>
            <a:ext cx="109715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</a:t>
            </a:r>
            <a:r>
              <a:rPr lang="en-US" sz="2000" b="1" spc="5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</a:t>
            </a:r>
            <a:r>
              <a:rPr lang="zh-CN" altLang="en-US" sz="2000" b="1" spc="5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</a:t>
            </a:r>
            <a:r>
              <a:rPr lang="en-US" altLang="zh-CN" sz="2000" b="1" spc="5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</a:t>
            </a:r>
            <a:r>
              <a:rPr lang="zh-CN" altLang="en-US" sz="2000" b="1" spc="5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特殊线：</a:t>
            </a:r>
            <a:r>
              <a:rPr lang="en-US" altLang="zh-CN" sz="2000" b="1" spc="5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          </a:t>
            </a:r>
            <a:r>
              <a:rPr lang="zh-CN" altLang="en-US" sz="2000" b="1" spc="5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角平分线</a:t>
            </a:r>
            <a:r>
              <a:rPr lang="en-US" altLang="zh-CN" sz="2000" b="1" spc="5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    </a:t>
            </a:r>
            <a:r>
              <a:rPr lang="zh-CN" altLang="en-US" sz="2000" b="1" spc="5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垂直平分线</a:t>
            </a:r>
            <a:r>
              <a:rPr lang="en-US" altLang="zh-CN" sz="2000" b="1" spc="50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lt"/>
              </a:rPr>
              <a:t> </a:t>
            </a:r>
            <a:endParaRPr lang="en-US" sz="2000" b="1" spc="5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zh-CN" sz="2000" b="1" spc="5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特殊三角形：</a:t>
            </a:r>
            <a:r>
              <a:rPr lang="en-US" altLang="zh-CN" sz="2000" b="1" spc="5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          </a:t>
            </a:r>
            <a:r>
              <a:rPr lang="zh-CN" sz="2000" b="1" spc="5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直角三角形</a:t>
            </a:r>
            <a:r>
              <a:rPr lang="en-US" altLang="zh-CN" sz="2000" b="1" spc="5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  </a:t>
            </a:r>
            <a:r>
              <a:rPr lang="zh-CN" altLang="en-US" sz="2000" b="1" spc="5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等腰三角形</a:t>
            </a:r>
            <a:endParaRPr lang="zh-CN" altLang="en-US" sz="2000" b="1" spc="5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b="1" spc="50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lt"/>
              </a:rPr>
              <a:t>           </a:t>
            </a:r>
            <a:endParaRPr lang="en-US" altLang="zh-CN" sz="2000" b="1" spc="50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lt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1831975" y="3153410"/>
            <a:ext cx="1466215" cy="268414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1023620" y="2539365"/>
            <a:ext cx="3568065" cy="218821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22655" y="5664200"/>
            <a:ext cx="5709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平行四边形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菱形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24" descr="菁优网：http://www.jyeoo.com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08725" y="2668270"/>
            <a:ext cx="4026535" cy="280098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H="1" flipV="1">
            <a:off x="7221220" y="2227580"/>
            <a:ext cx="2318385" cy="38474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8213725" y="3735705"/>
            <a:ext cx="226060" cy="1187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439785" y="3724910"/>
            <a:ext cx="118745" cy="1828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390005" y="5664200"/>
            <a:ext cx="5709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矩形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菱形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2" grpId="0"/>
      <p:bldP spid="2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3" name="文本框 217"/>
          <p:cNvSpPr txBox="1"/>
          <p:nvPr>
            <p:custDataLst>
              <p:tags r:id="rId7"/>
            </p:custDataLst>
          </p:nvPr>
        </p:nvSpPr>
        <p:spPr>
          <a:xfrm>
            <a:off x="610235" y="339090"/>
            <a:ext cx="109715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lt"/>
              </a:rPr>
              <a:t> </a:t>
            </a:r>
            <a:endParaRPr lang="en-US" sz="2000" b="1" spc="50" dirty="0"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</a:t>
            </a:r>
            <a:r>
              <a:rPr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如图，在平行四边形ABCD中，</a:t>
            </a: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以点</a:t>
            </a:r>
            <a:r>
              <a:rPr lang="en-US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B</a:t>
            </a: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为圆心，</a:t>
            </a:r>
            <a:r>
              <a:rPr lang="zh-CN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任意</a:t>
            </a: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长为半径画弧</a:t>
            </a:r>
            <a:r>
              <a:rPr lang="zh-CN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分别</a:t>
            </a: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交A</a:t>
            </a:r>
            <a:r>
              <a:rPr lang="en-US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B</a:t>
            </a: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于点</a:t>
            </a:r>
            <a:r>
              <a:rPr lang="en-US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M</a:t>
            </a: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，</a:t>
            </a:r>
            <a:r>
              <a:rPr lang="zh-CN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交</a:t>
            </a:r>
            <a:r>
              <a:rPr lang="en-US" altLang="zh-CN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BC</a:t>
            </a:r>
            <a:r>
              <a:rPr lang="zh-CN" altLang="en-US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于点</a:t>
            </a:r>
            <a:r>
              <a:rPr lang="en-US" altLang="zh-CN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N</a:t>
            </a:r>
            <a:r>
              <a:rPr lang="zh-CN" altLang="en-US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，</a:t>
            </a: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再分别以点</a:t>
            </a:r>
            <a:r>
              <a:rPr lang="en-US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M</a:t>
            </a: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、</a:t>
            </a:r>
            <a:r>
              <a:rPr lang="en-US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N</a:t>
            </a: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为圆心，大于</a:t>
            </a:r>
            <a:r>
              <a:rPr lang="en-US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    </a:t>
            </a: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为半径画弧，两弧交于一点P，连接</a:t>
            </a:r>
            <a:r>
              <a:rPr lang="en-US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B</a:t>
            </a: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P并延长交</a:t>
            </a:r>
            <a:r>
              <a:rPr lang="en-US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AD</a:t>
            </a: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于点E</a:t>
            </a:r>
            <a:r>
              <a:rPr lang="en-US" altLang="zh-CN"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</a:t>
            </a:r>
            <a:r>
              <a:rPr lang="zh-CN" altLang="en-US"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。</a:t>
            </a:r>
            <a:endParaRPr sz="2000" b="1" spc="50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lt"/>
            </a:endParaRPr>
          </a:p>
          <a:p>
            <a:pPr lvl="0">
              <a:lnSpc>
                <a:spcPct val="150000"/>
              </a:lnSpc>
            </a:pPr>
            <a:endParaRPr sz="2000" b="1" spc="50" dirty="0"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0235" y="0"/>
            <a:ext cx="400748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spc="5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二、动手操作</a:t>
            </a:r>
            <a:r>
              <a:rPr lang="en-US" altLang="zh-CN" sz="2800" b="1" spc="5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-</a:t>
            </a:r>
            <a:r>
              <a:rPr lang="zh-CN" altLang="en-US" sz="2800" b="1" spc="5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验证结论</a:t>
            </a:r>
            <a:endParaRPr lang="zh-CN" altLang="en-US" sz="2800" b="1" spc="5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750810" y="4377690"/>
            <a:ext cx="2361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       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2" name="图片24" descr="菁优网：http://www.jyeoo.com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9495" y="2515235"/>
            <a:ext cx="4811395" cy="203517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 flipV="1">
            <a:off x="1336675" y="2315210"/>
            <a:ext cx="3597910" cy="20777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弧形 12"/>
          <p:cNvSpPr/>
          <p:nvPr/>
        </p:nvSpPr>
        <p:spPr>
          <a:xfrm rot="720000">
            <a:off x="591185" y="3750310"/>
            <a:ext cx="1444625" cy="1470025"/>
          </a:xfrm>
          <a:prstGeom prst="arc">
            <a:avLst>
              <a:gd name="adj1" fmla="val 16200000"/>
              <a:gd name="adj2" fmla="val 1370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弧形 13"/>
          <p:cNvSpPr/>
          <p:nvPr/>
        </p:nvSpPr>
        <p:spPr>
          <a:xfrm rot="2700000">
            <a:off x="3133090" y="2917825"/>
            <a:ext cx="470535" cy="39941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弧形 14"/>
          <p:cNvSpPr/>
          <p:nvPr/>
        </p:nvSpPr>
        <p:spPr>
          <a:xfrm rot="660000">
            <a:off x="3171190" y="3035935"/>
            <a:ext cx="483870" cy="27178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55110" y="2370455"/>
            <a:ext cx="334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</a:t>
            </a:r>
            <a:endParaRPr lang="en-US" altLang="zh-CN"/>
          </a:p>
        </p:txBody>
      </p:sp>
      <p:sp>
        <p:nvSpPr>
          <p:cNvPr id="29" name="文本框 28"/>
          <p:cNvSpPr txBox="1"/>
          <p:nvPr/>
        </p:nvSpPr>
        <p:spPr>
          <a:xfrm>
            <a:off x="1336675" y="5083175"/>
            <a:ext cx="5645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一图多画</a:t>
            </a:r>
            <a:r>
              <a:rPr lang="en-US" altLang="zh-CN" sz="3600" b="1">
                <a:solidFill>
                  <a:srgbClr val="FF0000"/>
                </a:solidFill>
              </a:rPr>
              <a:t>              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03295" y="3218180"/>
            <a:ext cx="496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336675" y="3425190"/>
            <a:ext cx="340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2037080" y="4378325"/>
            <a:ext cx="466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</a:t>
            </a:r>
            <a:endParaRPr lang="en-US" altLang="zh-CN"/>
          </a:p>
        </p:txBody>
      </p:sp>
      <p:graphicFrame>
        <p:nvGraphicFramePr>
          <p:cNvPr id="8" name="对象 -2147482623"/>
          <p:cNvGraphicFramePr>
            <a:graphicFrameLocks noChangeAspect="1"/>
          </p:cNvGraphicFramePr>
          <p:nvPr/>
        </p:nvGraphicFramePr>
        <p:xfrm>
          <a:off x="4075430" y="1202055"/>
          <a:ext cx="776605" cy="749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9" imgW="368300" imgH="355600" progId="Equation.KSEE3">
                  <p:embed/>
                </p:oleObj>
              </mc:Choice>
              <mc:Fallback>
                <p:oleObj name="" r:id="rId9" imgW="368300" imgH="3556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75430" y="1202055"/>
                        <a:ext cx="776605" cy="7499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569595" y="1896745"/>
            <a:ext cx="740410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spc="5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请你在边</a:t>
            </a:r>
            <a:r>
              <a:rPr lang="en-US" altLang="zh-CN" sz="2000" b="1" spc="5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BC</a:t>
            </a:r>
            <a:r>
              <a:rPr lang="zh-CN" altLang="en-US" sz="2000" b="1" spc="5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上找一个点</a:t>
            </a:r>
            <a:r>
              <a:rPr lang="en-US" altLang="zh-CN" sz="2000" b="1" spc="5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F</a:t>
            </a:r>
            <a:r>
              <a:rPr lang="zh-CN" altLang="en-US" sz="2000" b="1" spc="5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使得</a:t>
            </a:r>
            <a:r>
              <a:rPr sz="2000" b="1" spc="5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四边形ABFE</a:t>
            </a:r>
            <a:r>
              <a:rPr lang="zh-CN" sz="2000" b="1" spc="5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是</a:t>
            </a:r>
            <a:r>
              <a:rPr sz="2000" b="1" spc="5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菱形</a:t>
            </a:r>
            <a:r>
              <a:rPr lang="zh-CN" sz="2000" b="1" spc="5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，并说明理由</a:t>
            </a:r>
            <a:r>
              <a:rPr lang="zh-CN" sz="2000" b="1" spc="50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lt"/>
              </a:rPr>
              <a:t>。</a:t>
            </a:r>
            <a:endParaRPr lang="zh-CN" altLang="en-US" sz="2000"/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/>
      <p:bldP spid="13" grpId="0" animBg="1"/>
      <p:bldP spid="13" grpId="1" animBg="1"/>
      <p:bldP spid="6" grpId="0"/>
      <p:bldP spid="6" grpId="1"/>
      <p:bldP spid="7" grpId="0"/>
      <p:bldP spid="7" grpId="1"/>
      <p:bldP spid="15" grpId="0" animBg="1"/>
      <p:bldP spid="15" grpId="1" animBg="1"/>
      <p:bldP spid="14" grpId="0" animBg="1"/>
      <p:bldP spid="14" grpId="1" animBg="1"/>
      <p:bldP spid="4" grpId="0"/>
      <p:bldP spid="4" grpId="1"/>
      <p:bldP spid="16" grpId="0"/>
      <p:bldP spid="16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pic>
        <p:nvPicPr>
          <p:cNvPr id="13" name="图片24" descr="菁优网：http://www.jyeoo.com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6365" y="4032250"/>
            <a:ext cx="4227195" cy="20770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78215" y="4266565"/>
            <a:ext cx="439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3</a:t>
            </a:r>
            <a:endParaRPr lang="en-US" altLang="zh-CN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</p:txBody>
      </p:sp>
      <p:sp>
        <p:nvSpPr>
          <p:cNvPr id="22" name="等腰三角形 21"/>
          <p:cNvSpPr/>
          <p:nvPr/>
        </p:nvSpPr>
        <p:spPr>
          <a:xfrm rot="19740000">
            <a:off x="6318885" y="4248150"/>
            <a:ext cx="2892425" cy="849630"/>
          </a:xfrm>
          <a:prstGeom prst="triangle">
            <a:avLst>
              <a:gd name="adj" fmla="val 49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8940000">
            <a:off x="6736715" y="5031740"/>
            <a:ext cx="2872740" cy="862330"/>
          </a:xfrm>
          <a:prstGeom prst="triangle">
            <a:avLst>
              <a:gd name="adj" fmla="val 49879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4" name="直接连接符 23"/>
          <p:cNvCxnSpPr>
            <a:stCxn id="22" idx="0"/>
            <a:endCxn id="23" idx="0"/>
          </p:cNvCxnSpPr>
          <p:nvPr/>
        </p:nvCxnSpPr>
        <p:spPr>
          <a:xfrm>
            <a:off x="7543165" y="4310380"/>
            <a:ext cx="854710" cy="15201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7888605" y="4634865"/>
            <a:ext cx="457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</a:t>
            </a:r>
            <a:endParaRPr lang="en-US" altLang="zh-CN"/>
          </a:p>
        </p:txBody>
      </p:sp>
      <p:cxnSp>
        <p:nvCxnSpPr>
          <p:cNvPr id="26" name="直接连接符 25"/>
          <p:cNvCxnSpPr>
            <a:stCxn id="23" idx="4"/>
          </p:cNvCxnSpPr>
          <p:nvPr/>
        </p:nvCxnSpPr>
        <p:spPr>
          <a:xfrm flipV="1">
            <a:off x="6719570" y="4277360"/>
            <a:ext cx="2581275" cy="1555750"/>
          </a:xfrm>
          <a:prstGeom prst="line">
            <a:avLst/>
          </a:prstGeom>
          <a:ln w="28575" cmpd="sng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2146935" y="418465"/>
            <a:ext cx="7897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一图多画</a:t>
            </a:r>
            <a:r>
              <a:rPr lang="en-US" altLang="zh-CN" sz="2800" b="1">
                <a:solidFill>
                  <a:srgbClr val="FF0000"/>
                </a:solidFill>
              </a:rPr>
              <a:t>                                         </a:t>
            </a:r>
            <a:r>
              <a:rPr lang="zh-CN" altLang="en-US" sz="2800" b="1">
                <a:solidFill>
                  <a:srgbClr val="FF0000"/>
                </a:solidFill>
              </a:rPr>
              <a:t>一题多法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8320" y="1334135"/>
            <a:ext cx="4108450" cy="21844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3030" y="1450340"/>
            <a:ext cx="4108450" cy="2184400"/>
          </a:xfrm>
          <a:prstGeom prst="rect">
            <a:avLst/>
          </a:prstGeom>
        </p:spPr>
      </p:pic>
      <p:cxnSp>
        <p:nvCxnSpPr>
          <p:cNvPr id="34" name="直接连接符 33"/>
          <p:cNvCxnSpPr/>
          <p:nvPr/>
        </p:nvCxnSpPr>
        <p:spPr>
          <a:xfrm>
            <a:off x="2403475" y="1815465"/>
            <a:ext cx="991235" cy="17030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弧形 34"/>
          <p:cNvSpPr/>
          <p:nvPr/>
        </p:nvSpPr>
        <p:spPr>
          <a:xfrm rot="6420000">
            <a:off x="1657985" y="956310"/>
            <a:ext cx="1133475" cy="120396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弧形 39"/>
          <p:cNvSpPr/>
          <p:nvPr/>
        </p:nvSpPr>
        <p:spPr>
          <a:xfrm rot="6420000">
            <a:off x="2766695" y="2525395"/>
            <a:ext cx="416560" cy="43116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弧形 41"/>
          <p:cNvSpPr/>
          <p:nvPr/>
        </p:nvSpPr>
        <p:spPr>
          <a:xfrm rot="4380000">
            <a:off x="2593975" y="2580640"/>
            <a:ext cx="442595" cy="53784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24" descr="菁优网：http://www.jyeoo.com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6795" y="4091305"/>
            <a:ext cx="4358640" cy="184340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1260475" y="4048125"/>
            <a:ext cx="3018155" cy="17894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491865" y="3985260"/>
            <a:ext cx="561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2826385" y="5934710"/>
            <a:ext cx="837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</a:t>
            </a:r>
            <a:endParaRPr lang="en-US" altLang="zh-CN"/>
          </a:p>
        </p:txBody>
      </p:sp>
      <p:cxnSp>
        <p:nvCxnSpPr>
          <p:cNvPr id="8" name="直接连接符 7"/>
          <p:cNvCxnSpPr>
            <a:stCxn id="4" idx="2"/>
          </p:cNvCxnSpPr>
          <p:nvPr/>
        </p:nvCxnSpPr>
        <p:spPr>
          <a:xfrm flipH="1">
            <a:off x="3006725" y="4353560"/>
            <a:ext cx="766445" cy="14624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3" name="文本框 217"/>
          <p:cNvSpPr txBox="1"/>
          <p:nvPr>
            <p:custDataLst>
              <p:tags r:id="rId7"/>
            </p:custDataLst>
          </p:nvPr>
        </p:nvSpPr>
        <p:spPr>
          <a:xfrm>
            <a:off x="1041400" y="720090"/>
            <a:ext cx="10109200" cy="28613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例</a:t>
            </a:r>
            <a:r>
              <a:rPr lang="en-US" altLang="zh-CN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1</a:t>
            </a:r>
            <a:r>
              <a:rPr lang="zh-CN" altLang="en-US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、</a:t>
            </a: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如图，在</a:t>
            </a:r>
            <a:r>
              <a:rPr lang="en-US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             </a:t>
            </a:r>
            <a:r>
              <a:rPr lang="zh-CN" altLang="en-US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中，</a:t>
            </a: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以</a:t>
            </a:r>
            <a:r>
              <a:rPr lang="en-US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        </a:t>
            </a:r>
            <a:r>
              <a:rPr sz="2000" b="1" spc="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，</a:t>
            </a:r>
            <a:r>
              <a:rPr lang="en-US" sz="2000" b="1" spc="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         </a:t>
            </a: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画弧交</a:t>
            </a: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AD于点F，再分别以点B、F为圆心，大于</a:t>
            </a:r>
            <a:r>
              <a:rPr lang="en-US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   </a:t>
            </a: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长为半径画弧，两弧交于一点P，连接AP并延长交BC于点E，连接EF．</a:t>
            </a:r>
            <a:endParaRPr sz="2000" b="1" spc="5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（1）根据以上尺规作图的过程，求证：四边形ABEF是菱形；</a:t>
            </a:r>
            <a:endParaRPr sz="2000" b="1" spc="5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（2）AE，BF相交于点O，若四边形ABEF的周长为40，BF＝10，则AE的长为</a:t>
            </a:r>
            <a:r>
              <a:rPr sz="2000" b="1" u="sng" spc="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　   </a:t>
            </a:r>
            <a:r>
              <a:rPr sz="2000" b="1" u="sng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　</a:t>
            </a: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，</a:t>
            </a:r>
            <a:endParaRPr sz="2000" b="1" u="sng" spc="5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∠ABC＝</a:t>
            </a:r>
            <a:r>
              <a:rPr sz="2000" b="1" u="sng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　  </a:t>
            </a:r>
            <a:r>
              <a:rPr lang="en-US" sz="2000" b="1" u="sng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</a:t>
            </a:r>
            <a:r>
              <a:rPr lang="zh-CN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，求点</a:t>
            </a:r>
            <a:r>
              <a:rPr lang="en-US" altLang="zh-CN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A</a:t>
            </a:r>
            <a:r>
              <a:rPr lang="zh-CN" altLang="en-US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到</a:t>
            </a:r>
            <a:r>
              <a:rPr lang="en-US" altLang="zh-CN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BC</a:t>
            </a:r>
            <a:r>
              <a:rPr lang="zh-CN" altLang="en-US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的距离</a:t>
            </a:r>
            <a:r>
              <a:rPr lang="zh-CN" altLang="en-US" sz="2000" b="1" u="sng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       </a:t>
            </a:r>
            <a:r>
              <a:rPr lang="zh-CN" altLang="en-US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。</a:t>
            </a: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（直接填写结果）</a:t>
            </a:r>
            <a:endParaRPr lang="zh-CN" altLang="en-US" sz="2000" b="1" spc="5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9275" y="0"/>
            <a:ext cx="446976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spc="5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三、精讲精练</a:t>
            </a:r>
            <a:endParaRPr lang="zh-CN" altLang="en-US" sz="2800" b="1" spc="5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6" name="图片24" descr="菁优网：http://www.jyeoo.com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0460" y="3581400"/>
            <a:ext cx="4390390" cy="2509520"/>
          </a:xfrm>
          <a:prstGeom prst="rect">
            <a:avLst/>
          </a:prstGeom>
        </p:spPr>
      </p:pic>
      <p:graphicFrame>
        <p:nvGraphicFramePr>
          <p:cNvPr id="8" name="对象 -2147482623"/>
          <p:cNvGraphicFramePr>
            <a:graphicFrameLocks noChangeAspect="1"/>
          </p:cNvGraphicFramePr>
          <p:nvPr/>
        </p:nvGraphicFramePr>
        <p:xfrm>
          <a:off x="4258945" y="1169035"/>
          <a:ext cx="685165" cy="70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9" imgW="342900" imgH="355600" progId="Equation.KSEE3">
                  <p:embed/>
                </p:oleObj>
              </mc:Choice>
              <mc:Fallback>
                <p:oleObj name="" r:id="rId9" imgW="342900" imgH="3556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58945" y="1169035"/>
                        <a:ext cx="685165" cy="7092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786380" y="845185"/>
            <a:ext cx="215773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平行四边形ABCD</a:t>
            </a:r>
            <a:endParaRPr lang="zh-CN" altLang="en-US" sz="2000" b="1" spc="5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24830" y="835025"/>
            <a:ext cx="13639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点A为圆心</a:t>
            </a:r>
            <a:endParaRPr lang="zh-CN" altLang="en-US" sz="2000" b="1" spc="5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09155" y="845185"/>
            <a:ext cx="149860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AB长为半径</a:t>
            </a:r>
            <a:endParaRPr lang="zh-CN" altLang="en-US" sz="2000" b="1" spc="5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629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629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629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3" name="文本框 217"/>
          <p:cNvSpPr txBox="1"/>
          <p:nvPr>
            <p:custDataLst>
              <p:tags r:id="rId7"/>
            </p:custDataLst>
          </p:nvPr>
        </p:nvSpPr>
        <p:spPr>
          <a:xfrm>
            <a:off x="1140460" y="720090"/>
            <a:ext cx="10109200" cy="10147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（2）AE，BF相交于点O，若四边形ABEF的周长为40，BF＝10，则AE的长为</a:t>
            </a:r>
            <a:r>
              <a:rPr sz="2000" b="1" u="sng" spc="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　   </a:t>
            </a:r>
            <a:r>
              <a:rPr sz="2000" b="1" u="sng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　</a:t>
            </a: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，</a:t>
            </a:r>
            <a:endParaRPr sz="2000" b="1" u="sng" spc="5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∠ABC＝</a:t>
            </a:r>
            <a:r>
              <a:rPr sz="2000" b="1" u="sng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　  </a:t>
            </a:r>
            <a:r>
              <a:rPr lang="en-US" sz="2000" b="1" u="sng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</a:t>
            </a:r>
            <a:r>
              <a:rPr lang="zh-CN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，求点</a:t>
            </a:r>
            <a:r>
              <a:rPr lang="en-US" altLang="zh-CN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A</a:t>
            </a:r>
            <a:r>
              <a:rPr lang="zh-CN" altLang="en-US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到</a:t>
            </a:r>
            <a:r>
              <a:rPr lang="en-US" altLang="zh-CN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BC</a:t>
            </a:r>
            <a:r>
              <a:rPr lang="zh-CN" altLang="en-US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的距离</a:t>
            </a:r>
            <a:r>
              <a:rPr lang="zh-CN" altLang="en-US" sz="2000" b="1" u="sng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       </a:t>
            </a:r>
            <a:r>
              <a:rPr lang="zh-CN" altLang="en-US"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。</a:t>
            </a:r>
            <a:r>
              <a:rPr sz="2000" b="1" spc="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（直接填写结果）</a:t>
            </a:r>
            <a:endParaRPr lang="zh-CN" altLang="en-US" sz="2000" b="1" spc="5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5795" y="80010"/>
            <a:ext cx="446976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spc="5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三、精讲精练</a:t>
            </a:r>
            <a:endParaRPr lang="zh-CN" altLang="en-US" sz="2800" b="1" spc="5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6" name="图片24" descr="菁优网：http://www.jyeoo.com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0460" y="2697480"/>
            <a:ext cx="4390390" cy="2509520"/>
          </a:xfrm>
          <a:prstGeom prst="rect">
            <a:avLst/>
          </a:prstGeom>
        </p:spPr>
      </p:pic>
      <p:graphicFrame>
        <p:nvGraphicFramePr>
          <p:cNvPr id="4" name="对象 -2147482624"/>
          <p:cNvGraphicFramePr>
            <a:graphicFrameLocks noChangeAspect="1"/>
          </p:cNvGraphicFramePr>
          <p:nvPr/>
        </p:nvGraphicFramePr>
        <p:xfrm>
          <a:off x="9759950" y="715645"/>
          <a:ext cx="654685" cy="476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9" imgW="330200" imgH="215900" progId="Equation.KSEE3">
                  <p:embed/>
                </p:oleObj>
              </mc:Choice>
              <mc:Fallback>
                <p:oleObj name="" r:id="rId9" imgW="330200" imgH="2159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59950" y="715645"/>
                        <a:ext cx="654685" cy="4768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-2147482624"/>
          <p:cNvGraphicFramePr>
            <a:graphicFrameLocks noChangeAspect="1"/>
          </p:cNvGraphicFramePr>
          <p:nvPr/>
        </p:nvGraphicFramePr>
        <p:xfrm>
          <a:off x="2265045" y="1193165"/>
          <a:ext cx="60071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1" imgW="266700" imgH="203200" progId="Equation.KSEE3">
                  <p:embed/>
                </p:oleObj>
              </mc:Choice>
              <mc:Fallback>
                <p:oleObj name="" r:id="rId11" imgW="266700" imgH="2032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65045" y="1193165"/>
                        <a:ext cx="600710" cy="438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-2147482624"/>
          <p:cNvGraphicFramePr>
            <a:graphicFrameLocks noChangeAspect="1"/>
          </p:cNvGraphicFramePr>
          <p:nvPr/>
        </p:nvGraphicFramePr>
        <p:xfrm>
          <a:off x="5445125" y="1125220"/>
          <a:ext cx="57721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3" imgW="266700" imgH="215900" progId="Equation.KSEE3">
                  <p:embed/>
                </p:oleObj>
              </mc:Choice>
              <mc:Fallback>
                <p:oleObj name="" r:id="rId13" imgW="266700" imgH="2159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45125" y="1125220"/>
                        <a:ext cx="577215" cy="520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6960235" y="2936240"/>
            <a:ext cx="38436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二、求线段长度的工具：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、相似三角形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、直角三角形勾股定理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、三角函数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、等积法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3" name="文本框 217"/>
          <p:cNvSpPr txBox="1"/>
          <p:nvPr>
            <p:custDataLst>
              <p:tags r:id="rId7"/>
            </p:custDataLst>
          </p:nvPr>
        </p:nvSpPr>
        <p:spPr>
          <a:xfrm>
            <a:off x="426720" y="720090"/>
            <a:ext cx="101092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</a:t>
            </a:r>
            <a:r>
              <a:rPr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（2021•云南</a:t>
            </a:r>
            <a:r>
              <a:rPr lang="zh-CN"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加编</a:t>
            </a:r>
            <a:r>
              <a:rPr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）如图，四边形ABCD是矩形，E、F分别是线段AD、BC上的点，点O</a:t>
            </a:r>
            <a:r>
              <a:rPr lang="en-US"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  </a:t>
            </a:r>
            <a:r>
              <a:rPr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是EF与BD的交点．若将△BED沿直线BD折叠，则点E与点F重合．</a:t>
            </a:r>
            <a:endParaRPr sz="2000" b="1" spc="50" dirty="0">
              <a:solidFill>
                <a:schemeClr val="dk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（1）求证：四边形BEDF是菱形；</a:t>
            </a:r>
            <a:endParaRPr sz="2000" b="1" spc="50" dirty="0">
              <a:solidFill>
                <a:schemeClr val="dk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b="1" spc="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altLang="zh-CN" sz="2000" b="1" spc="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2</a:t>
            </a:r>
            <a:r>
              <a:rPr lang="zh-CN" altLang="en-US" sz="2000" b="1" spc="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</a:t>
            </a:r>
            <a:r>
              <a:rPr lang="zh-CN" sz="2000" b="1" spc="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若AB＝4，BC＝8，则EF＝</a:t>
            </a:r>
            <a:r>
              <a:rPr lang="en-US" altLang="zh-CN" sz="2000" b="1" u="sng" spc="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          </a:t>
            </a:r>
            <a:r>
              <a:rPr lang="en-US" altLang="zh-CN" sz="2000" b="1" spc="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.</a:t>
            </a:r>
            <a:endParaRPr lang="en-US" altLang="zh-CN" sz="2000" b="1" spc="5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3</a:t>
            </a:r>
            <a:r>
              <a:rPr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）若ED＝2AE，AB•AD＝</a:t>
            </a:r>
            <a:r>
              <a:rPr lang="en-US"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 </a:t>
            </a:r>
            <a:r>
              <a:rPr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，求EF•BD的值．</a:t>
            </a:r>
            <a:endParaRPr sz="2000" b="1" spc="50" dirty="0">
              <a:solidFill>
                <a:schemeClr val="dk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lvl="0">
              <a:lnSpc>
                <a:spcPct val="150000"/>
              </a:lnSpc>
            </a:pPr>
            <a:endParaRPr lang="zh-CN" altLang="en-US" sz="2000" b="1" spc="50" dirty="0">
              <a:solidFill>
                <a:schemeClr val="dk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2" name="图片24" descr="菁优网：http://www.jyeoo.com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8175" y="3324225"/>
            <a:ext cx="4026535" cy="28009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20090" y="92710"/>
            <a:ext cx="248031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800" b="1" spc="2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四、真题再现</a:t>
            </a:r>
            <a:endParaRPr lang="zh-CN" altLang="en-US" sz="2800" b="1" spc="2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graphicFrame>
        <p:nvGraphicFramePr>
          <p:cNvPr id="4" name="对象 -2147482624"/>
          <p:cNvGraphicFramePr>
            <a:graphicFrameLocks noChangeAspect="1"/>
          </p:cNvGraphicFramePr>
          <p:nvPr/>
        </p:nvGraphicFramePr>
        <p:xfrm>
          <a:off x="3516630" y="2668270"/>
          <a:ext cx="547370" cy="39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9" imgW="266700" imgH="215900" progId="Equation.KSEE3">
                  <p:embed/>
                </p:oleObj>
              </mc:Choice>
              <mc:Fallback>
                <p:oleObj name="" r:id="rId9" imgW="266700" imgH="2159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16630" y="2668270"/>
                        <a:ext cx="547370" cy="3911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3" name="文本框 217"/>
          <p:cNvSpPr txBox="1"/>
          <p:nvPr>
            <p:custDataLst>
              <p:tags r:id="rId7"/>
            </p:custDataLst>
          </p:nvPr>
        </p:nvSpPr>
        <p:spPr>
          <a:xfrm>
            <a:off x="426720" y="720090"/>
            <a:ext cx="101092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</a:t>
            </a:r>
            <a:r>
              <a:rPr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（2021•云南</a:t>
            </a:r>
            <a:r>
              <a:rPr lang="zh-CN"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加编</a:t>
            </a:r>
            <a:r>
              <a:rPr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）如图，四边形ABCD是矩形，E、F分别是线段AD、BC上的点，点O</a:t>
            </a:r>
            <a:r>
              <a:rPr lang="en-US"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  </a:t>
            </a:r>
            <a:r>
              <a:rPr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是EF与BD的交点．若将△BED沿直线BD折叠，则点E与点F重合．</a:t>
            </a:r>
            <a:endParaRPr sz="2000" b="1" spc="50" dirty="0">
              <a:solidFill>
                <a:schemeClr val="dk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（1）求证：四边形BEDF是菱形；</a:t>
            </a:r>
            <a:endParaRPr sz="2000" b="1" spc="50" dirty="0">
              <a:solidFill>
                <a:schemeClr val="dk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b="1" spc="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altLang="zh-CN" sz="2000" b="1" spc="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2</a:t>
            </a:r>
            <a:r>
              <a:rPr lang="zh-CN" altLang="en-US" sz="2000" b="1" spc="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</a:t>
            </a:r>
            <a:r>
              <a:rPr lang="zh-CN" sz="2000" b="1" spc="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若AB＝4，BC＝8，则EF＝</a:t>
            </a:r>
            <a:r>
              <a:rPr lang="en-US" altLang="zh-CN" sz="2000" b="1" u="sng" spc="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         </a:t>
            </a:r>
            <a:r>
              <a:rPr lang="en-US" altLang="zh-CN" sz="2000" b="1" spc="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.</a:t>
            </a:r>
            <a:endParaRPr lang="en-US" altLang="zh-CN" sz="2000" b="1" spc="5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3</a:t>
            </a:r>
            <a:r>
              <a:rPr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）若ED＝2AE，AB•AD＝</a:t>
            </a:r>
            <a:r>
              <a:rPr lang="en-US"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 </a:t>
            </a:r>
            <a:r>
              <a:rPr sz="2000" b="1" spc="50" dirty="0">
                <a:solidFill>
                  <a:schemeClr val="dk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，求EF•BD的值．</a:t>
            </a:r>
            <a:endParaRPr sz="2000" b="1" spc="50" dirty="0">
              <a:solidFill>
                <a:schemeClr val="dk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lvl="0">
              <a:lnSpc>
                <a:spcPct val="150000"/>
              </a:lnSpc>
            </a:pPr>
            <a:endParaRPr lang="zh-CN" altLang="en-US" sz="2000" b="1" spc="50" dirty="0">
              <a:solidFill>
                <a:schemeClr val="dk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2" name="图片24" descr="菁优网：http://www.jyeoo.com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8175" y="3324225"/>
            <a:ext cx="4026535" cy="28009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20090" y="92710"/>
            <a:ext cx="248031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800" b="1" spc="2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四、真题再现</a:t>
            </a:r>
            <a:endParaRPr lang="zh-CN" altLang="en-US" sz="2800" b="1" spc="2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graphicFrame>
        <p:nvGraphicFramePr>
          <p:cNvPr id="6" name="对象 -2147482624"/>
          <p:cNvGraphicFramePr>
            <a:graphicFrameLocks noChangeAspect="1"/>
          </p:cNvGraphicFramePr>
          <p:nvPr/>
        </p:nvGraphicFramePr>
        <p:xfrm>
          <a:off x="3543300" y="2671445"/>
          <a:ext cx="415925" cy="375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9" imgW="266700" imgH="215900" progId="Equation.KSEE3">
                  <p:embed/>
                </p:oleObj>
              </mc:Choice>
              <mc:Fallback>
                <p:oleObj name="" r:id="rId9" imgW="266700" imgH="2159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43300" y="2671445"/>
                        <a:ext cx="415925" cy="3752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98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98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TEMPLATE_THUMBS_INDEX" val="1、4、7、9、11、12、15、16、17、18、20、25、30、33、34、3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198"/>
</p:tagLst>
</file>

<file path=ppt/tags/tag14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114b8e3-ea4b-4f85-aab5-68b51df9ed68}"/>
  <p:tag name="KSO_WM_UNIT_TYPE" val="i"/>
</p:tagLst>
</file>

<file path=ppt/tags/tag14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1b68e69-752d-4d67-ac12-1813a5a13301}"/>
  <p:tag name="KSO_WM_UNIT_TYPE" val="i"/>
</p:tagLst>
</file>

<file path=ppt/tags/tag14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4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114b8e3-ea4b-4f85-aab5-68b51df9ed68}"/>
  <p:tag name="KSO_WM_UNIT_TYPE" val="i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1b68e69-752d-4d67-ac12-1813a5a13301}"/>
  <p:tag name="KSO_WM_UNIT_TYPE" val="i"/>
</p:tagLst>
</file>

<file path=ppt/tags/tag15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5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114b8e3-ea4b-4f85-aab5-68b51df9ed68}"/>
  <p:tag name="KSO_WM_UNIT_TYPE" val="i"/>
</p:tagLst>
</file>

<file path=ppt/tags/tag1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1b68e69-752d-4d67-ac12-1813a5a13301}"/>
  <p:tag name="KSO_WM_UNIT_TYPE" val="i"/>
</p:tagLst>
</file>

<file path=ppt/tags/tag15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114b8e3-ea4b-4f85-aab5-68b51df9ed68}"/>
  <p:tag name="KSO_WM_UNIT_TYPE" val="i"/>
</p:tagLst>
</file>

<file path=ppt/tags/tag1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1b68e69-752d-4d67-ac12-1813a5a13301}"/>
  <p:tag name="KSO_WM_UNIT_TYPE" val="i"/>
</p:tagLst>
</file>

<file path=ppt/tags/tag158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5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114b8e3-ea4b-4f85-aab5-68b51df9ed68}"/>
  <p:tag name="KSO_WM_UNIT_TYPE" val="i"/>
</p:tagLst>
</file>

<file path=ppt/tags/tag1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1b68e69-752d-4d67-ac12-1813a5a13301}"/>
  <p:tag name="KSO_WM_UNIT_TYPE" val="i"/>
</p:tagLst>
</file>

<file path=ppt/tags/tag16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114b8e3-ea4b-4f85-aab5-68b51df9ed68}"/>
  <p:tag name="KSO_WM_UNIT_TYPE" val="i"/>
</p:tagLst>
</file>

<file path=ppt/tags/tag1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1b68e69-752d-4d67-ac12-1813a5a13301}"/>
  <p:tag name="KSO_WM_UNIT_TYPE" val="i"/>
</p:tagLst>
</file>

<file path=ppt/tags/tag16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114b8e3-ea4b-4f85-aab5-68b51df9ed68}"/>
  <p:tag name="KSO_WM_UNIT_TYPE" val="i"/>
</p:tagLst>
</file>

<file path=ppt/tags/tag1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1b68e69-752d-4d67-ac12-1813a5a13301}"/>
  <p:tag name="KSO_WM_UNIT_TYPE" val="i"/>
</p:tagLst>
</file>

<file path=ppt/tags/tag169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7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114b8e3-ea4b-4f85-aab5-68b51df9ed68}"/>
  <p:tag name="KSO_WM_UNIT_TYPE" val="i"/>
</p:tagLst>
</file>

<file path=ppt/tags/tag17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1b68e69-752d-4d67-ac12-1813a5a13301}"/>
  <p:tag name="KSO_WM_UNIT_TYPE" val="i"/>
</p:tagLst>
</file>

<file path=ppt/tags/tag173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114b8e3-ea4b-4f85-aab5-68b51df9ed68}"/>
  <p:tag name="KSO_WM_UNIT_TYPE" val="i"/>
</p:tagLst>
</file>

<file path=ppt/tags/tag1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1b68e69-752d-4d67-ac12-1813a5a13301}"/>
  <p:tag name="KSO_WM_UNIT_TYPE" val="i"/>
</p:tagLst>
</file>

<file path=ppt/tags/tag177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7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114b8e3-ea4b-4f85-aab5-68b51df9ed68}"/>
  <p:tag name="KSO_WM_UNIT_TYPE" val="i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1b68e69-752d-4d67-ac12-1813a5a13301}"/>
  <p:tag name="KSO_WM_UNIT_TYPE" val="i"/>
</p:tagLst>
</file>

<file path=ppt/tags/tag18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114b8e3-ea4b-4f85-aab5-68b51df9ed68}"/>
  <p:tag name="KSO_WM_UNIT_TYPE" val="i"/>
</p:tagLst>
</file>

<file path=ppt/tags/tag1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1b68e69-752d-4d67-ac12-1813a5a13301}"/>
  <p:tag name="KSO_WM_UNIT_TYPE" val="i"/>
</p:tagLst>
</file>

<file path=ppt/tags/tag18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8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8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114b8e3-ea4b-4f85-aab5-68b51df9ed68}"/>
  <p:tag name="KSO_WM_UNIT_TYPE" val="i"/>
</p:tagLst>
</file>

<file path=ppt/tags/tag1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1b68e69-752d-4d67-ac12-1813a5a13301}"/>
  <p:tag name="KSO_WM_UNIT_TYPE" val="i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i"/>
  <p:tag name="KSO_WM_UNIT_INDEX" val="1_1_1"/>
  <p:tag name="KSO_WM_UNIT_ID" val="diagram20185740_2*p_h_i*1_1_1"/>
  <p:tag name="KSO_WM_TEMPLATE_CATEGORY" val="diagram"/>
  <p:tag name="KSO_WM_TEMPLATE_INDEX" val="2018574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3*i*1"/>
  <p:tag name="KSO_WM_UNIT_BK_DARK_LIGHT" val="2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1_3"/>
  <p:tag name="KSO_WM_UNIT_ID" val="diagram20185740_2*p_h_h_i*1_1_1_3"/>
  <p:tag name="KSO_WM_TEMPLATE_CATEGORY" val="diagram"/>
  <p:tag name="KSO_WM_TEMPLATE_INDEX" val="20185740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3_3"/>
  <p:tag name="KSO_WM_UNIT_ID" val="diagram20185740_2*p_h_h_i*1_1_3_3"/>
  <p:tag name="KSO_WM_TEMPLATE_CATEGORY" val="diagram"/>
  <p:tag name="KSO_WM_TEMPLATE_INDEX" val="20185740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1_2"/>
  <p:tag name="KSO_WM_UNIT_ID" val="diagram20185740_2*p_h_h_i*1_1_1_2"/>
  <p:tag name="KSO_WM_TEMPLATE_CATEGORY" val="diagram"/>
  <p:tag name="KSO_WM_TEMPLATE_INDEX" val="20185740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3_2"/>
  <p:tag name="KSO_WM_UNIT_ID" val="diagram20185740_2*p_h_h_i*1_1_3_2"/>
  <p:tag name="KSO_WM_TEMPLATE_CATEGORY" val="diagram"/>
  <p:tag name="KSO_WM_TEMPLATE_INDEX" val="20185740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2_1"/>
  <p:tag name="KSO_WM_UNIT_ID" val="diagram20185740_2*p_h_h_i*1_1_2_1"/>
  <p:tag name="KSO_WM_TEMPLATE_CATEGORY" val="diagram"/>
  <p:tag name="KSO_WM_TEMPLATE_INDEX" val="20185740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1_1"/>
  <p:tag name="KSO_WM_UNIT_ID" val="diagram20185740_2*p_h_h_i*1_1_1_1"/>
  <p:tag name="KSO_WM_TEMPLATE_CATEGORY" val="diagram"/>
  <p:tag name="KSO_WM_TEMPLATE_INDEX" val="20185740"/>
  <p:tag name="KSO_WM_UNIT_LAYERLEVEL" val="1_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2_2"/>
  <p:tag name="KSO_WM_UNIT_ID" val="diagram20185740_2*p_h_h_i*1_1_2_2"/>
  <p:tag name="KSO_WM_TEMPLATE_CATEGORY" val="diagram"/>
  <p:tag name="KSO_WM_TEMPLATE_INDEX" val="20185740"/>
  <p:tag name="KSO_WM_UNIT_LAYERLEVEL" val="1_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3_1"/>
  <p:tag name="KSO_WM_UNIT_ID" val="diagram20185740_2*p_h_h_i*1_1_3_1"/>
  <p:tag name="KSO_WM_TEMPLATE_CATEGORY" val="diagram"/>
  <p:tag name="KSO_WM_TEMPLATE_INDEX" val="20185740"/>
  <p:tag name="KSO_WM_UNIT_LAYERLEVEL" val="1_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2_3"/>
  <p:tag name="KSO_WM_UNIT_ID" val="diagram20185740_2*p_h_h_i*1_1_2_3"/>
  <p:tag name="KSO_WM_TEMPLATE_CATEGORY" val="diagram"/>
  <p:tag name="KSO_WM_TEMPLATE_INDEX" val="20185740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99.xml><?xml version="1.0" encoding="utf-8"?>
<p:tagLst xmlns:p="http://schemas.openxmlformats.org/presentationml/2006/main">
  <p:tag name="KSO_WM_UNIT_SUBTYPE" val="a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ID" val="diagram20185740_2*p_h_h_h_f*1_1_2_1_1"/>
  <p:tag name="KSO_WM_TEMPLATE_CATEGORY" val="diagram"/>
  <p:tag name="KSO_WM_TEMPLATE_INDEX" val="20185740"/>
  <p:tag name="KSO_WM_UNIT_LAYERLEVEL" val="1_1_1_1_1"/>
  <p:tag name="KSO_WM_TAG_VERSION" val="1.0"/>
  <p:tag name="KSO_WM_UNIT_PRESET_TEXT" val="单击此处添加文本具体内容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SUBTYPE" val="a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ID" val="diagram20185740_2*p_h_h_h_f*1_1_2_3_1"/>
  <p:tag name="KSO_WM_TEMPLATE_CATEGORY" val="diagram"/>
  <p:tag name="KSO_WM_TEMPLATE_INDEX" val="20185740"/>
  <p:tag name="KSO_WM_UNIT_LAYERLEVEL" val="1_1_1_1_1"/>
  <p:tag name="KSO_WM_TAG_VERSION" val="1.0"/>
  <p:tag name="KSO_WM_UNIT_PRESET_TEXT" val="单击此处添加文本具体内容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01.xml><?xml version="1.0" encoding="utf-8"?>
<p:tagLst xmlns:p="http://schemas.openxmlformats.org/presentationml/2006/main">
  <p:tag name="KSO_WM_UNIT_SUBTYPE" val="a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ID" val="diagram20185740_2*p_h_h_h_f*1_1_2_5_1"/>
  <p:tag name="KSO_WM_TEMPLATE_CATEGORY" val="diagram"/>
  <p:tag name="KSO_WM_TEMPLATE_INDEX" val="20185740"/>
  <p:tag name="KSO_WM_UNIT_LAYERLEVEL" val="1_1_1_1_1"/>
  <p:tag name="KSO_WM_TAG_VERSION" val="1.0"/>
  <p:tag name="KSO_WM_UNIT_PRESET_TEXT" val="单击此处添加文本具体内容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02.xml><?xml version="1.0" encoding="utf-8"?>
<p:tagLst xmlns:p="http://schemas.openxmlformats.org/presentationml/2006/main">
  <p:tag name="KSO_WM_UNIT_SUBTYPE" val="a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ID" val="diagram20185740_2*p_h_h_h_f*1_1_2_7_1"/>
  <p:tag name="KSO_WM_TEMPLATE_CATEGORY" val="diagram"/>
  <p:tag name="KSO_WM_TEMPLATE_INDEX" val="20185740"/>
  <p:tag name="KSO_WM_UNIT_LAYERLEVEL" val="1_1_1_1_1"/>
  <p:tag name="KSO_WM_TAG_VERSION" val="1.0"/>
  <p:tag name="KSO_WM_UNIT_PRESET_TEXT" val="单击此处添加文本具体内容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03.xml><?xml version="1.0" encoding="utf-8"?>
<p:tagLst xmlns:p="http://schemas.openxmlformats.org/presentationml/2006/main">
  <p:tag name="KSO_WM_UNIT_SUBTYPE" val="a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ID" val="diagram20185740_2*p_h_h_h_f*1_1_2_9_1"/>
  <p:tag name="KSO_WM_TEMPLATE_CATEGORY" val="diagram"/>
  <p:tag name="KSO_WM_TEMPLATE_INDEX" val="20185740"/>
  <p:tag name="KSO_WM_UNIT_LAYERLEVEL" val="1_1_1_1_1"/>
  <p:tag name="KSO_WM_TAG_VERSION" val="1.0"/>
  <p:tag name="KSO_WM_UNIT_PRESET_TEXT" val="单击此处添加文本具体内容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04.xml><?xml version="1.0" encoding="utf-8"?>
<p:tagLst xmlns:p="http://schemas.openxmlformats.org/presentationml/2006/main">
  <p:tag name="KSO_WM_UNIT_SUBTYPE" val="a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ID" val="diagram20185740_2*p_h_h_f*1_1_1_1"/>
  <p:tag name="KSO_WM_TEMPLATE_CATEGORY" val="diagram"/>
  <p:tag name="KSO_WM_TEMPLATE_INDEX" val="20185740"/>
  <p:tag name="KSO_WM_UNIT_LAYERLEVEL" val="1_1_1_1"/>
  <p:tag name="KSO_WM_TAG_VERSION" val="1.0"/>
  <p:tag name="KSO_WM_UNIT_PRESET_TEXT" val="添加标题"/>
  <p:tag name="KSO_WM_UNIT_TEXT_FILL_FORE_SCHEMECOLOR_INDEX" val="14"/>
  <p:tag name="KSO_WM_UNIT_TEXT_FILL_TYPE" val="1"/>
</p:tagLst>
</file>

<file path=ppt/tags/tag205.xml><?xml version="1.0" encoding="utf-8"?>
<p:tagLst xmlns:p="http://schemas.openxmlformats.org/presentationml/2006/main">
  <p:tag name="KSO_WM_UNIT_SUBTYPE" val="a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ID" val="diagram20185740_2*p_h_h_f*1_1_2_1"/>
  <p:tag name="KSO_WM_TEMPLATE_CATEGORY" val="diagram"/>
  <p:tag name="KSO_WM_TEMPLATE_INDEX" val="20185740"/>
  <p:tag name="KSO_WM_UNIT_LAYERLEVEL" val="1_1_1_1"/>
  <p:tag name="KSO_WM_TAG_VERSION" val="1.0"/>
  <p:tag name="KSO_WM_UNIT_PRESET_TEXT" val="添加标题"/>
  <p:tag name="KSO_WM_UNIT_TEXT_FILL_FORE_SCHEMECOLOR_INDEX" val="14"/>
  <p:tag name="KSO_WM_UNIT_TEXT_FILL_TYPE" val="1"/>
</p:tagLst>
</file>

<file path=ppt/tags/tag206.xml><?xml version="1.0" encoding="utf-8"?>
<p:tagLst xmlns:p="http://schemas.openxmlformats.org/presentationml/2006/main">
  <p:tag name="KSO_WM_UNIT_SUBTYPE" val="a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ID" val="diagram20185740_2*p_h_h_f*1_1_3_1"/>
  <p:tag name="KSO_WM_TEMPLATE_CATEGORY" val="diagram"/>
  <p:tag name="KSO_WM_TEMPLATE_INDEX" val="20185740"/>
  <p:tag name="KSO_WM_UNIT_LAYERLEVEL" val="1_1_1_1"/>
  <p:tag name="KSO_WM_TAG_VERSION" val="1.0"/>
  <p:tag name="KSO_WM_UNIT_PRESET_TEXT" val="添加标题"/>
  <p:tag name="KSO_WM_UNIT_TEXT_FILL_FORE_SCHEMECOLOR_INDEX" val="14"/>
  <p:tag name="KSO_WM_UNIT_TEXT_FILL_TYPE" val="1"/>
</p:tagLst>
</file>

<file path=ppt/tags/tag20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114b8e3-ea4b-4f85-aab5-68b51df9ed68}"/>
  <p:tag name="KSO_WM_UNIT_TYPE" val="i"/>
</p:tagLst>
</file>

<file path=ppt/tags/tag2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1b68e69-752d-4d67-ac12-1813a5a13301}"/>
  <p:tag name="KSO_WM_UNIT_TYPE" val="i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11.xml><?xml version="1.0" encoding="utf-8"?>
<p:tagLst xmlns:p="http://schemas.openxmlformats.org/presentationml/2006/main">
  <p:tag name="COMMONDATA" val="eyJjb3VudCI6NzMsImhkaWQiOiI5MzU4ODkyMWU5YjU3YWI5NDMxY2U0YTYyZDQ4OTFmNyIsInVzZXJDb3VudCI6NzN9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114b8e3-ea4b-4f85-aab5-68b51df9ed68}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1b68e69-752d-4d67-ac12-1813a5a13301}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50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8AB65E"/>
      </a:accent1>
      <a:accent2>
        <a:srgbClr val="8AB89A"/>
      </a:accent2>
      <a:accent3>
        <a:srgbClr val="8AA776"/>
      </a:accent3>
      <a:accent4>
        <a:srgbClr val="9AD36D"/>
      </a:accent4>
      <a:accent5>
        <a:srgbClr val="F9AD68"/>
      </a:accent5>
      <a:accent6>
        <a:srgbClr val="3FB89A"/>
      </a:accent6>
      <a:hlink>
        <a:srgbClr val="FFC000"/>
      </a:hlink>
      <a:folHlink>
        <a:srgbClr val="613920"/>
      </a:folHlink>
    </a:clrScheme>
    <a:fontScheme name="Temp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​​">
  <a:themeElements>
    <a:clrScheme name="自定义 307">
      <a:dk1>
        <a:srgbClr val="000000"/>
      </a:dk1>
      <a:lt1>
        <a:srgbClr val="FFFFFF"/>
      </a:lt1>
      <a:dk2>
        <a:srgbClr val="F2FEFF"/>
      </a:dk2>
      <a:lt2>
        <a:srgbClr val="FFFFFF"/>
      </a:lt2>
      <a:accent1>
        <a:srgbClr val="29DBE1"/>
      </a:accent1>
      <a:accent2>
        <a:srgbClr val="0FBDFF"/>
      </a:accent2>
      <a:accent3>
        <a:srgbClr val="1B98FF"/>
      </a:accent3>
      <a:accent4>
        <a:srgbClr val="4F70FF"/>
      </a:accent4>
      <a:accent5>
        <a:srgbClr val="9E47DE"/>
      </a:accent5>
      <a:accent6>
        <a:srgbClr val="E0287E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1632</Words>
  <Application>WPS 演示</Application>
  <PresentationFormat>宽屏</PresentationFormat>
  <Paragraphs>189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宋体</vt:lpstr>
      <vt:lpstr>Wingdings</vt:lpstr>
      <vt:lpstr>幼圆</vt:lpstr>
      <vt:lpstr>汉仪乐喵体W</vt:lpstr>
      <vt:lpstr>微软雅黑</vt:lpstr>
      <vt:lpstr>Arial Unicode MS</vt:lpstr>
      <vt:lpstr>思源黑体 CN Regular</vt:lpstr>
      <vt:lpstr>黑体</vt:lpstr>
      <vt:lpstr>Calibri</vt:lpstr>
      <vt:lpstr>华文隶书</vt:lpstr>
      <vt:lpstr>1_Office 主题​​</vt:lpstr>
      <vt:lpstr>4_Office 主题​​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稻壳儿</Company>
  <LinksUpToDate>false</LinksUpToDate>
  <SharedDoc>false</SharedDoc>
  <HyperlinksChanged>false</HyperlinksChanged>
  <AppVersion>14.0000</AppVersion>
  <Manager>稻壳儿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教育PPT</dc:title>
  <dc:creator>花儿小姐</dc:creator>
  <dc:subject>PPT模板</dc:subject>
  <cp:lastModifiedBy>H~J～XDRS！！！</cp:lastModifiedBy>
  <cp:revision>202</cp:revision>
  <dcterms:created xsi:type="dcterms:W3CDTF">2019-09-05T07:12:00Z</dcterms:created>
  <dcterms:modified xsi:type="dcterms:W3CDTF">2022-05-19T02:19:12Z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KSOTemplateUUID">
    <vt:lpwstr>v1.0_mb_FYhu5mjGacFfUfZiXsgKBw==</vt:lpwstr>
  </property>
  <property fmtid="{D5CDD505-2E9C-101B-9397-08002B2CF9AE}" pid="4" name="ICV">
    <vt:lpwstr>07B909DBF5644BB18EBD2C7988C1277B</vt:lpwstr>
  </property>
  <property fmtid="{D5CDD505-2E9C-101B-9397-08002B2CF9AE}" pid="5" name="commondata">
    <vt:lpwstr>eyJjb3VudCI6NCwiaGRpZCI6IjkzNTg4OTIxZTliNTdhYjk0MzFjZTRhNjJkNDg5MWY3IiwidXNlckNvdW50Ijo0fQ==</vt:lpwstr>
  </property>
</Properties>
</file>