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95" r:id="rId15"/>
    <p:sldId id="268" r:id="rId16"/>
    <p:sldId id="287" r:id="rId17"/>
    <p:sldId id="272" r:id="rId18"/>
    <p:sldId id="292" r:id="rId19"/>
    <p:sldId id="270" r:id="rId20"/>
    <p:sldId id="27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hyperlink" Target="&#20363;4&#35270;&#39057;.mp4" TargetMode="Externa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7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tags" Target="../tags/tag7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9.xml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hyperlink" Target="&#20363;5&#35270;&#39057;.mp4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hyperlink" Target="file:///C:\Users\18782\Desktop\&#25104;&#21697;3\&#19968;&#20803;&#19968;&#27425;&#19981;&#31561;&#24335;&#65288;&#32452;&#65289;&#22797;&#20064;%20%20%20%20PPT\&#38899;&#20048;&#38899;&#39057;.mp3" TargetMode="Externa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hyperlink" Target="&#35838;&#22530;&#23567;&#32467;.mp4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58.jpeg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2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0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ttp://photo-static-api.fotomore.com/creative/vcg/400/version23/VCG41179761496.jpg" descr="&amp;pky130_sjzg_VCG41179761496&amp;water&amp;2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" y="0"/>
            <a:ext cx="1214945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59130" y="479425"/>
            <a:ext cx="11109325" cy="2570480"/>
          </a:xfrm>
        </p:spPr>
        <p:txBody>
          <a:bodyPr/>
          <a:p>
            <a:r>
              <a:rPr lang="zh-CN" altLang="zh-CN"/>
              <a:t>一元一次不等式（组）复习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6260" y="4090625"/>
            <a:ext cx="9799200" cy="1472400"/>
          </a:xfrm>
        </p:spPr>
        <p:txBody>
          <a:bodyPr>
            <a:noAutofit/>
          </a:bodyPr>
          <a:p>
            <a:r>
              <a:rPr lang="zh-CN" altLang="en-US" sz="3200" b="1">
                <a:solidFill>
                  <a:schemeClr val="tx1"/>
                </a:solidFill>
              </a:rPr>
              <a:t>昆明市谢晓玲名师工作室</a:t>
            </a:r>
            <a:endParaRPr lang="zh-CN" altLang="en-US" sz="3200" b="1">
              <a:solidFill>
                <a:schemeClr val="tx1"/>
              </a:solidFill>
            </a:endParaRPr>
          </a:p>
          <a:p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教</a:t>
            </a:r>
            <a:r>
              <a:rPr lang="en-US" altLang="zh-CN" sz="3200" b="1">
                <a:solidFill>
                  <a:schemeClr val="tx1"/>
                </a:solidFill>
              </a:rPr>
              <a:t>  </a:t>
            </a:r>
            <a:r>
              <a:rPr lang="zh-CN" altLang="en-US" sz="3200" b="1">
                <a:solidFill>
                  <a:schemeClr val="tx1"/>
                </a:solidFill>
              </a:rPr>
              <a:t>师：郭</a:t>
            </a:r>
            <a:r>
              <a:rPr lang="en-US" altLang="zh-CN" sz="3200" b="1">
                <a:solidFill>
                  <a:schemeClr val="tx1"/>
                </a:solidFill>
              </a:rPr>
              <a:t>  </a:t>
            </a:r>
            <a:r>
              <a:rPr lang="zh-CN" altLang="en-US" sz="3200" b="1">
                <a:solidFill>
                  <a:schemeClr val="tx1"/>
                </a:solidFill>
              </a:rPr>
              <a:t>睿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76315" y="-11772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395" y="388675"/>
            <a:ext cx="10969200" cy="4759200"/>
          </a:xfrm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（5）小彬在求不等式组整数解过程中不慎把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x + 4 ≥ 2抄成了x + 4 ≥ a，若不等式组还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是要有4个整数解，则参数a的取值范围为___.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 b="1"/>
              <a:t>（此问选做）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4425" y="54610"/>
            <a:ext cx="5315585" cy="6703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462280"/>
            <a:ext cx="10968990" cy="5787390"/>
          </a:xfrm>
        </p:spPr>
        <p:txBody>
          <a:bodyPr/>
          <a:p>
            <a:pPr marL="0" indent="0">
              <a:buNone/>
            </a:pPr>
            <a:r>
              <a:rPr lang="zh-CN" altLang="en-US"/>
              <a:t>例4.一张明信片10元，但只要花50元办一张会员卡，所有明信片打8折.请根据豆花要买的明信片的数量，帮她分析一下，要不要办会员卡呢？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81355" y="1637665"/>
            <a:ext cx="103790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分析：（1）请你说说解不等式实际问题的常规步骤.</a:t>
            </a:r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   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（</a:t>
            </a:r>
            <a:r>
              <a:rPr lang="en-US" altLang="zh-CN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2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）题目有说豆花要买多少张明信片吗？如果没说该怎么处理？</a:t>
            </a:r>
            <a:r>
              <a:rPr lang="en-US" altLang="zh-CN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 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（</a:t>
            </a:r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3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）由题目信息可知共有几种购买明信片的消费方式？请完成下列表格.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43915" y="3058160"/>
          <a:ext cx="7818755" cy="1548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7060"/>
                <a:gridCol w="4671695"/>
              </a:tblGrid>
              <a:tr h="4756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消费方式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若购买了x张明信片则消费（单位：元）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方式一：直接购买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 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方式二：先办会员卡再买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</a:rPr>
                        <a:t> 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1355" y="4664075"/>
            <a:ext cx="10524490" cy="246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05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（</a:t>
            </a:r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4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）结合两种消费方式，在不确定x具体数值的情况下，应分几种情况讨论？分别是哪些情况？情况一：</a:t>
            </a:r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                                         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情况二：情况三：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sp>
        <p:nvSpPr>
          <p:cNvPr id="2" name="动作按钮: 影片 1">
            <a:hlinkClick r:id="rId2" action="ppaction://hlinkfile"/>
          </p:cNvPr>
          <p:cNvSpPr/>
          <p:nvPr/>
        </p:nvSpPr>
        <p:spPr>
          <a:xfrm>
            <a:off x="11577320" y="5693410"/>
            <a:ext cx="367030" cy="33591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60" y="3585210"/>
            <a:ext cx="781685" cy="359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665" y="4169410"/>
            <a:ext cx="2847340" cy="342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590" y="5125085"/>
            <a:ext cx="3151505" cy="391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950" y="5695950"/>
            <a:ext cx="3053715" cy="333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950" y="6208395"/>
            <a:ext cx="3232785" cy="3797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550" y="5125085"/>
            <a:ext cx="5678170" cy="465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550" y="5587365"/>
            <a:ext cx="6193790" cy="57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2550" y="6129655"/>
            <a:ext cx="6788150" cy="520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2995" y="2049145"/>
            <a:ext cx="2901950" cy="520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0890" y="1894840"/>
            <a:ext cx="2438400" cy="3333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05" y="687705"/>
            <a:ext cx="10968990" cy="5840095"/>
          </a:xfrm>
        </p:spPr>
        <p:txBody>
          <a:bodyPr/>
          <a:p>
            <a:pPr marL="0" indent="0">
              <a:buNone/>
            </a:pPr>
            <a:r>
              <a:rPr lang="zh-CN" altLang="en-US"/>
              <a:t>例5.学校组织同学们外出春游，一共有680人及300件行李. 有两种车可选择，甲种车每辆最多能载40人（不含司机）和10件行李，乙种车每辆最多能载30人（不含司机）和20件行李. 如果总共用20辆车一次性将学生和行李全部运走，请你设计租车方案？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80720" y="2282825"/>
            <a:ext cx="108235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分析：（1）若设租甲车x辆，则租乙车（20-x）辆，由题意完成下列表格</a:t>
            </a:r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265" y="4897755"/>
            <a:ext cx="97821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（2）</a:t>
            </a:r>
            <a:r>
              <a:rPr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此题除了“最多”词汇外，还有没有暗含不等量关系的词汇？如果有，请你说说理由. 并由此列出不等式组（不用解不等式组）.</a:t>
            </a:r>
            <a:r>
              <a:rPr lang="en-US" altLang="zh-CN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zh-CN" altLang="en-US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/>
            <a:endParaRPr lang="zh-CN" altLang="en-US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动作按钮: 影片 1">
            <a:hlinkClick r:id="rId1" action="ppaction://hlinkfile"/>
          </p:cNvPr>
          <p:cNvSpPr/>
          <p:nvPr/>
        </p:nvSpPr>
        <p:spPr>
          <a:xfrm>
            <a:off x="11504295" y="5821680"/>
            <a:ext cx="419735" cy="3098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10" y="5652135"/>
            <a:ext cx="880110" cy="3378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95" y="5509895"/>
            <a:ext cx="2736850" cy="62166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1257935" y="2946400"/>
          <a:ext cx="9127490" cy="195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060"/>
                <a:gridCol w="1970405"/>
                <a:gridCol w="3129915"/>
                <a:gridCol w="3166110"/>
              </a:tblGrid>
              <a:tr h="7804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车型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车辆数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（单位：辆）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按各自租的车辆数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所承载的人数（单位：人）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按各自租的车辆数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所承载的行李数（单位：件）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甲车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8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乙车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0" spc="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总计</a:t>
                      </a:r>
                      <a:endParaRPr lang="zh-CN" altLang="en-US" sz="1800" b="0" spc="1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0" y="3780155"/>
            <a:ext cx="374650" cy="2838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615" y="4144645"/>
            <a:ext cx="667385" cy="307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4645" y="4518660"/>
            <a:ext cx="440690" cy="3130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895" y="3780155"/>
            <a:ext cx="626745" cy="318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990" y="4144645"/>
            <a:ext cx="1417955" cy="311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895" y="4521835"/>
            <a:ext cx="579755" cy="3314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375" y="3754755"/>
            <a:ext cx="763905" cy="337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7340" y="4116070"/>
            <a:ext cx="1577340" cy="3689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6445" y="4508500"/>
            <a:ext cx="614045" cy="36068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https://img8.file.cache.docer.com/storage/1596796483906183000/03e1dcdda86b88cc075523862600bf84.png" descr="&amp;pky4089330531_sjzg_&amp;water&amp;39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2865825"/>
            <a:ext cx="10969200" cy="705600"/>
          </a:xfrm>
        </p:spPr>
        <p:txBody>
          <a:bodyPr>
            <a:noAutofit/>
          </a:bodyPr>
          <a:p>
            <a:pPr algn="ctr"/>
            <a:r>
              <a:rPr lang="zh-CN" altLang="en-US" sz="7200">
                <a:solidFill>
                  <a:srgbClr val="0070C0"/>
                </a:solidFill>
              </a:rPr>
              <a:t>课堂小测进行中</a:t>
            </a:r>
            <a:endParaRPr lang="zh-CN" altLang="en-US" sz="7200">
              <a:solidFill>
                <a:srgbClr val="0070C0"/>
              </a:solidFill>
            </a:endParaRPr>
          </a:p>
        </p:txBody>
      </p:sp>
      <p:sp>
        <p:nvSpPr>
          <p:cNvPr id="5" name="动作按钮: 声音 4">
            <a:hlinkClick r:id="rId2" action="ppaction://program"/>
          </p:cNvPr>
          <p:cNvSpPr/>
          <p:nvPr/>
        </p:nvSpPr>
        <p:spPr>
          <a:xfrm>
            <a:off x="11236960" y="5906135"/>
            <a:ext cx="502920" cy="47053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3310255"/>
            <a:ext cx="5716905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185" y="880815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000">
                <a:sym typeface="+mn-ea"/>
              </a:rPr>
              <a:t>三、课堂小测：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16" name="图片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60" y="1421130"/>
            <a:ext cx="606298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" y="1960880"/>
            <a:ext cx="5152390" cy="111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40" y="1483360"/>
            <a:ext cx="328930" cy="309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26840"/>
            <a:ext cx="295275" cy="314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71170" y="59563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3.一元一次不等式</a:t>
            </a:r>
            <a:r>
              <a:rPr lang="en-US" altLang="zh-CN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的解集</a:t>
            </a:r>
            <a:r>
              <a:rPr lang="en-US" altLang="zh-CN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</a:t>
            </a:r>
            <a:endParaRPr lang="en-US" altLang="zh-CN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44195" y="109283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为_____，正整数解之和为______.</a:t>
            </a:r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89980" y="46736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4.数学竞赛一共15道题，规定每道题</a:t>
            </a:r>
            <a:endParaRPr lang="zh-CN" altLang="en-US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答对得8分，不答或答错了倒扣3分.如</a:t>
            </a:r>
            <a:endParaRPr lang="zh-CN" altLang="en-US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果某同学的分数超过了90分，那他至</a:t>
            </a:r>
            <a:endParaRPr lang="zh-CN" altLang="en-US" b="0" spc="1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/>
            <a:r>
              <a:rPr lang="zh-CN" altLang="en-US" b="0" spc="150">
                <a:solidFill>
                  <a:schemeClr val="tx1">
                    <a:lumMod val="65000"/>
                    <a:lumOff val="35000"/>
                  </a:schemeClr>
                </a:solidFill>
              </a:rPr>
              <a:t>少答对了_________道题.</a:t>
            </a:r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9205" y="582930"/>
            <a:ext cx="110998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2423795"/>
            <a:ext cx="5101590" cy="2247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75" y="2319020"/>
            <a:ext cx="5448935" cy="3484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467415"/>
            <a:ext cx="10969200" cy="4759200"/>
          </a:xfrm>
        </p:spPr>
        <p:txBody>
          <a:bodyPr/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.徐老师将在假期带领x名学生去北京旅游，全票价为2</a:t>
            </a:r>
            <a:r>
              <a:rPr lang="en-US" altLang="zh-CN"/>
              <a:t>4</a:t>
            </a:r>
            <a:r>
              <a:rPr lang="zh-CN" altLang="en-US"/>
              <a:t>0元/张. 甲旅行社说：“如果老师买全票，其他人全部半价优惠.”乙旅行社说：“所有人按全票价的6折优惠.”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问：（1）设甲旅行社收费为y1，则y1=____________________；设乙旅行社收费为y2，则y2=____________________.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（2）请就学生人数讨论哪家旅行社更优惠.</a:t>
            </a:r>
            <a:endParaRPr lang="zh-CN" altLang="en-US"/>
          </a:p>
        </p:txBody>
      </p:sp>
      <p:pic>
        <p:nvPicPr>
          <p:cNvPr id="11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90" y="3191510"/>
            <a:ext cx="13025120" cy="1680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95" y="1420495"/>
            <a:ext cx="2954020" cy="237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35" y="1711325"/>
            <a:ext cx="2767965" cy="30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2784475"/>
            <a:ext cx="3339465" cy="365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4914265"/>
            <a:ext cx="5677535" cy="11023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362005"/>
            <a:ext cx="10969200" cy="4759200"/>
          </a:xfrm>
        </p:spPr>
        <p:txBody>
          <a:bodyPr/>
          <a:p>
            <a:pPr marL="0" indent="0">
              <a:buNone/>
            </a:pPr>
            <a:r>
              <a:rPr lang="zh-CN" altLang="en-US"/>
              <a:t>6.（此题选做）将若干间宿舍分配给一班的学生住. 已知若每间宿舍住3人，则剩下8人没处住；若每个房间住5人，那么最后一间房不空也不满，则共有多少间宿舍？多少个学生？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问：（1）若设有x间宿舍，则有______________名学生；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（2）在（1）问条件下，题目说到“当每个房间住5人时，那么最后一间房不空也不满”. 言外之意是当每个房间住5人时，实际住满的房间有__________间，住满房间的人数和为______________人，则最后一间房住的人数为____________________________人；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（3）由前两问提示，请你根据此题的不等量关系列出不等式组为____________________________；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（4）请你根据所列的不等式组完成此题的余下部分.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1530" y="1206500"/>
            <a:ext cx="120396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5" y="2105660"/>
            <a:ext cx="885825" cy="310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35" y="2487295"/>
            <a:ext cx="880745" cy="277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2416175"/>
            <a:ext cx="2215515" cy="336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730" y="3281680"/>
            <a:ext cx="2568575" cy="591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910" y="3372485"/>
            <a:ext cx="5188585" cy="32162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四、课堂小结：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2235255"/>
            <a:ext cx="10969200" cy="4759200"/>
          </a:xfrm>
        </p:spPr>
        <p:txBody>
          <a:bodyPr>
            <a:normAutofit/>
          </a:bodyPr>
          <a:p>
            <a:pPr marL="0" algn="l">
              <a:buClrTx/>
              <a:buSzTx/>
              <a:buNone/>
            </a:pPr>
            <a:r>
              <a:rPr lang="en-US" altLang="zh-CN" sz="4000">
                <a:latin typeface="+mn-ea"/>
                <a:cs typeface="+mn-ea"/>
                <a:sym typeface="+mn-ea"/>
              </a:rPr>
              <a:t>  </a:t>
            </a:r>
            <a:r>
              <a:rPr lang="zh-CN" altLang="en-US" sz="4000">
                <a:latin typeface="+mn-ea"/>
                <a:cs typeface="+mn-ea"/>
                <a:sym typeface="+mn-ea"/>
              </a:rPr>
              <a:t>1.本节课我们复习了哪些重要的知识点？</a:t>
            </a:r>
            <a:endParaRPr lang="zh-CN" altLang="en-US" sz="4000">
              <a:latin typeface="+mn-ea"/>
              <a:cs typeface="+mn-ea"/>
            </a:endParaRPr>
          </a:p>
          <a:p>
            <a:pPr marL="0" algn="l">
              <a:buClrTx/>
              <a:buSzTx/>
              <a:buNone/>
            </a:pPr>
            <a:r>
              <a:rPr lang="en-US" altLang="zh-CN" sz="4000">
                <a:latin typeface="+mn-ea"/>
                <a:cs typeface="+mn-ea"/>
                <a:sym typeface="+mn-ea"/>
              </a:rPr>
              <a:t>  </a:t>
            </a:r>
            <a:r>
              <a:rPr lang="zh-CN" altLang="en-US" sz="4000">
                <a:latin typeface="+mn-ea"/>
                <a:cs typeface="+mn-ea"/>
                <a:sym typeface="+mn-ea"/>
              </a:rPr>
              <a:t>2.本节课中，通过例题和练习题你学到了哪些数学思想方法？</a:t>
            </a:r>
            <a:endParaRPr lang="zh-CN" altLang="en-US" sz="4000">
              <a:latin typeface="+mn-ea"/>
              <a:cs typeface="+mn-ea"/>
            </a:endParaRPr>
          </a:p>
        </p:txBody>
      </p:sp>
      <p:sp>
        <p:nvSpPr>
          <p:cNvPr id="4" name="动作按钮: 影片 3">
            <a:hlinkClick r:id="rId1" action="ppaction://hlinkfile"/>
          </p:cNvPr>
          <p:cNvSpPr/>
          <p:nvPr/>
        </p:nvSpPr>
        <p:spPr>
          <a:xfrm>
            <a:off x="11393805" y="6444615"/>
            <a:ext cx="472440" cy="28321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http://photo-static-api.fotomore.com/creative/vcg/400/version23/VCG4192117795.jpg" descr="&amp;pky040_sjzg_VCG4192117795&amp;water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5485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87140"/>
            <a:ext cx="10969200" cy="705600"/>
          </a:xfrm>
        </p:spPr>
        <p:txBody>
          <a:bodyPr>
            <a:normAutofit fontScale="90000"/>
          </a:bodyPr>
          <a:p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1327840"/>
            <a:ext cx="10969200" cy="4759200"/>
          </a:xfrm>
        </p:spPr>
        <p:txBody>
          <a:bodyPr/>
          <a:p>
            <a:pPr marL="0" indent="0" algn="ctr">
              <a:buNone/>
            </a:pPr>
            <a:r>
              <a:rPr lang="zh-CN" altLang="zh-CN" sz="60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感谢聆听，感谢指导！</a:t>
            </a:r>
            <a:endParaRPr lang="zh-CN" altLang="zh-CN" sz="6000" b="1" spc="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zh-CN" altLang="zh-CN" sz="6000" b="1" spc="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altLang="zh-CN" sz="3200" b="1" spc="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altLang="zh-CN" sz="32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2022.6.2</a:t>
            </a:r>
            <a:endParaRPr lang="en-US" altLang="zh-CN" sz="3200" b="1" spc="3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285" y="1059250"/>
            <a:ext cx="10969200" cy="705600"/>
          </a:xfrm>
        </p:spPr>
        <p:txBody>
          <a:bodyPr/>
          <a:p>
            <a:r>
              <a:rPr lang="zh-CN" altLang="en-US"/>
              <a:t>学习目标：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000" y="2214245"/>
            <a:ext cx="11267440" cy="4759325"/>
          </a:xfrm>
        </p:spPr>
        <p:txBody>
          <a:bodyPr/>
          <a:p>
            <a:pPr marL="0" indent="0">
              <a:buNone/>
            </a:pPr>
            <a:r>
              <a:rPr lang="zh-CN" altLang="en-US" sz="4000"/>
              <a:t>1.巩固本章知识点、形成知识网络；</a:t>
            </a: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2.培养学生自主梳理知识点、运用知识解决问题能力；</a:t>
            </a: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3.查缺补漏，提升解题能力。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一、知识回顾：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/>
          </a:bodyPr>
          <a:p>
            <a:pPr marL="0" algn="l">
              <a:buClrTx/>
              <a:buSzTx/>
              <a:buNone/>
            </a:pPr>
            <a:r>
              <a:rPr lang="zh-CN" altLang="en-US" sz="13335"/>
              <a:t>1.不等式的基本性质有哪些？</a:t>
            </a:r>
            <a:endParaRPr lang="zh-CN" altLang="en-US" sz="13335"/>
          </a:p>
          <a:p>
            <a:pPr marL="0" algn="l">
              <a:buClrTx/>
              <a:buSzTx/>
              <a:buNone/>
            </a:pPr>
            <a:r>
              <a:rPr lang="zh-CN" altLang="en-US" sz="13335"/>
              <a:t>2.解一元一次不等式与解一元一次方程，有哪些相同之处与不同之处？</a:t>
            </a:r>
            <a:endParaRPr lang="zh-CN" altLang="en-US" sz="13335"/>
          </a:p>
          <a:p>
            <a:pPr marL="0" algn="l">
              <a:buClrTx/>
              <a:buSzTx/>
              <a:buNone/>
            </a:pPr>
            <a:r>
              <a:rPr lang="zh-CN" altLang="en-US" sz="13335"/>
              <a:t>3.如何确定一元一次不等式组的解集？</a:t>
            </a:r>
            <a:endParaRPr lang="zh-CN" altLang="en-US" sz="13335"/>
          </a:p>
          <a:p>
            <a:pPr marL="0" algn="l">
              <a:buClrTx/>
              <a:buSzTx/>
              <a:buNone/>
            </a:pPr>
            <a:r>
              <a:rPr lang="zh-CN" altLang="en-US" sz="13335"/>
              <a:t>4.应用一元一次不等式（组）解决实际问题的一般步骤是什么？</a:t>
            </a:r>
            <a:r>
              <a:rPr lang="en-US" altLang="zh-CN" sz="13335"/>
              <a:t>                                                                                                                                </a:t>
            </a:r>
            <a:endParaRPr lang="zh-CN" altLang="en-US" sz="13335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本章思维导图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0760" y="1238250"/>
            <a:ext cx="7643495" cy="5452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4000">
                <a:sym typeface="+mn-ea"/>
              </a:rPr>
              <a:t>二、典例剖析：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275580"/>
          </a:xfrm>
        </p:spPr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zh-CN" altLang="en-US"/>
              <a:t>例1.在生活中不等量关系随处可见，如图①是最低时速限制标志；图②是车辆过桥洞时限制车高的标志；图③是车辆过桥限制车宽的标志；图④是车辆过桥时限制车重的标志.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问：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（1）如图①，设车辆时速为a千米/时，则可列不等式_________________.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（2）如图②，已知小轿车高度1.5米，设小轿车顶距桥洞限制车高相距h米，则可列不等式_________________.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（3）如图③，已知两辆相同型号的小型汽车准备并排行驶过桥，且小型汽车宽度设为x米，后尝试发现无法做到并排行驶过桥，其中蕴含的不等式为_________________.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）由前三个问题所列的不等式，请你类比一元一次方程，说说满足什么条件的不等式是一元一次不等式. 结合（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）问你能说说该不等式解与解集的区别吗？</a:t>
            </a:r>
            <a:endParaRPr lang="zh-CN" altLang="en-US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710" y="2255520"/>
            <a:ext cx="5899150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30" y="4005580"/>
            <a:ext cx="788670" cy="33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15" y="4803775"/>
            <a:ext cx="1163955" cy="249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395" y="5490210"/>
            <a:ext cx="669925" cy="219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95" y="6280150"/>
            <a:ext cx="6743700" cy="4324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2640" y="1303655"/>
            <a:ext cx="5337175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48030" y="3442970"/>
            <a:ext cx="108299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（</a:t>
            </a:r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5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）如图④，已知中型货车自身重量6.2吨，设该货车所拉货物重量为m吨，若货车能够顺利过桥，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则可列不等式组_________________.</a:t>
            </a:r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+mn-ea"/>
              </a:rPr>
              <a:t>请你类比方程组说说什么是一元一次不等式组.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05" y="3849370"/>
            <a:ext cx="1376680" cy="423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75" y="577905"/>
            <a:ext cx="10969200" cy="475920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400"/>
              <a:t>例2.小明说：不等式a＞2a永远都不会成立，因为如果在这个不等式两边同时除以a（a≠0），就会出现1＞2这样的错误结论. 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问：你认为小明的说法对还是错？为什么？由此你认为在运用不等式的基本性质解决问题时易错点是什么？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3201670"/>
            <a:ext cx="5104130" cy="1943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788035"/>
            <a:ext cx="10968990" cy="5461635"/>
          </a:xfrm>
        </p:spPr>
        <p:txBody>
          <a:bodyPr/>
          <a:p>
            <a:pPr marL="0" indent="0">
              <a:buNone/>
            </a:pPr>
            <a:r>
              <a:rPr lang="zh-CN" altLang="en-US"/>
              <a:t>例3.下面是小彬求解一元一次不等式</a:t>
            </a:r>
            <a:r>
              <a:rPr lang="en-US" altLang="zh-CN"/>
              <a:t>                  </a:t>
            </a:r>
            <a:r>
              <a:rPr lang="zh-CN" altLang="en-US"/>
              <a:t>及自我检查过程，请认真阅读并完成相应的任务.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140" y="752475"/>
            <a:ext cx="1409700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55" y="1386840"/>
            <a:ext cx="8336915" cy="32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200785" y="4694555"/>
            <a:ext cx="87522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问：（1）请你说说解一元一次不等式常规步骤？小彬是第几步出错，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r>
              <a:rPr lang="en-US" altLang="zh-CN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 </a:t>
            </a:r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原因是什么？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（2）请从错误的步骤开始，写出正确解答过程，并把解集表示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  <a:p>
            <a:pPr indent="0"/>
            <a:r>
              <a:rPr lang="zh-CN" altLang="en-US" sz="1800" b="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在数轴上.</a:t>
            </a:r>
            <a:endParaRPr lang="zh-CN" altLang="en-US" sz="1800" b="0" spc="150">
              <a:solidFill>
                <a:schemeClr val="tx1">
                  <a:lumMod val="65000"/>
                  <a:lumOff val="35000"/>
                </a:schemeClr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45" y="2509520"/>
            <a:ext cx="5036185" cy="2798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385" y="5366385"/>
            <a:ext cx="4116070" cy="13773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110" y="153035"/>
            <a:ext cx="11649710" cy="6558280"/>
          </a:xfrm>
        </p:spPr>
        <p:txBody>
          <a:bodyPr/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）小彬看到同桌正在解另一个不等式x + 4 ≥ 2，</a:t>
            </a:r>
            <a:r>
              <a:rPr lang="en-US" altLang="zh-CN"/>
              <a:t>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于是小彬和同桌商量把这两个不等式组成不等式组</a:t>
            </a:r>
            <a:r>
              <a:rPr lang="en-US" altLang="zh-CN"/>
              <a:t>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求整数解，请你帮小彬他们求出整数解？</a:t>
            </a:r>
            <a:r>
              <a:rPr lang="en-US" altLang="zh-CN"/>
              <a:t>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115" y="316230"/>
            <a:ext cx="5706110" cy="5511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35" y="5677535"/>
            <a:ext cx="4179570" cy="865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PLACING_PICTURE_USER_VIEWPORT" val="{&quot;height&quot;:5393,&quot;width&quot;:7560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TABLE_BEAUTIFY" val="smartTable{0fad1eba-4ae3-4745-a2b5-c482741017f0}"/>
  <p:tag name="TABLE_ENDDRAG_ORIGIN_RECT" val="615*108"/>
  <p:tag name="TABLE_ENDDRAG_RECT" val="67*249*615*1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TABLE_BEAUTIFY" val="smartTable{96cfc675-e7a9-4b33-aab8-c798ad1de3bd}"/>
  <p:tag name="TABLE_ENDDRAG_ORIGIN_RECT" val="713*153"/>
  <p:tag name="TABLE_ENDDRAG_RECT" val="99*232*713*153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UNIT_PLACING_PICTURE_USER_VIEWPORT" val="{&quot;height&quot;:9458,&quot;width&quot;:15360}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COMMONDATA" val="eyJoZGlkIjoiYWViMzQ5M2ZlYTk3N2UxYjU3MDlmMDQwNmI3MjNiYW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2564</Words>
  <Application>WPS 演示</Application>
  <PresentationFormat>宽屏</PresentationFormat>
  <Paragraphs>179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Office 主题​​</vt:lpstr>
      <vt:lpstr>一元一次不等式（组）复习</vt:lpstr>
      <vt:lpstr>学习目标：</vt:lpstr>
      <vt:lpstr>一、知识回顾：</vt:lpstr>
      <vt:lpstr>本章思维导图</vt:lpstr>
      <vt:lpstr>二、典例剖析：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课堂小测进行中</vt:lpstr>
      <vt:lpstr>三、课堂小测： </vt:lpstr>
      <vt:lpstr>PowerPoint 演示文稿</vt:lpstr>
      <vt:lpstr>PowerPoint 演示文稿</vt:lpstr>
      <vt:lpstr>PowerPoint 演示文稿</vt:lpstr>
      <vt:lpstr>四、课堂小结：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梦</cp:lastModifiedBy>
  <cp:revision>197</cp:revision>
  <dcterms:created xsi:type="dcterms:W3CDTF">2019-06-19T02:08:00Z</dcterms:created>
  <dcterms:modified xsi:type="dcterms:W3CDTF">2022-06-01T11:26:45Z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8EA62CAD95B743C8B9FA23FD697ADDF0</vt:lpwstr>
  </property>
</Properties>
</file>