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slideLayouts/slideLayout15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737" r:id="rId2"/>
  </p:sldMasterIdLst>
  <p:notesMasterIdLst>
    <p:notesMasterId r:id="rId18"/>
  </p:notesMasterIdLst>
  <p:sldIdLst>
    <p:sldId id="280" r:id="rId3"/>
    <p:sldId id="318" r:id="rId4"/>
    <p:sldId id="317" r:id="rId5"/>
    <p:sldId id="286" r:id="rId6"/>
    <p:sldId id="312" r:id="rId7"/>
    <p:sldId id="319" r:id="rId8"/>
    <p:sldId id="314" r:id="rId9"/>
    <p:sldId id="313" r:id="rId10"/>
    <p:sldId id="315" r:id="rId11"/>
    <p:sldId id="291" r:id="rId12"/>
    <p:sldId id="320" r:id="rId13"/>
    <p:sldId id="316" r:id="rId14"/>
    <p:sldId id="321" r:id="rId15"/>
    <p:sldId id="305" r:id="rId16"/>
    <p:sldId id="298" r:id="rId17"/>
  </p:sldIdLst>
  <p:sldSz cx="9144000" cy="5143500" type="screen16x9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16EE16"/>
    <a:srgbClr val="FEFE1A"/>
    <a:srgbClr val="DBFDDC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3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2E06F-E144-4835-BA18-26620AF23302}" type="datetimeFigureOut">
              <a:rPr lang="zh-CN" altLang="en-US" smtClean="0"/>
              <a:pPr/>
              <a:t>2020/11/24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D461D-4873-4F3C-995B-B8C5B5DA11D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0654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D461D-4873-4F3C-995B-B8C5B5DA11D7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0" y="3498056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组合 19"/>
          <p:cNvGrpSpPr/>
          <p:nvPr/>
        </p:nvGrpSpPr>
        <p:grpSpPr>
          <a:xfrm>
            <a:off x="-3175" y="3714750"/>
            <a:ext cx="9147175" cy="1433513"/>
            <a:chOff x="-3765" y="4832896"/>
            <a:chExt cx="9147765" cy="2032192"/>
          </a:xfrm>
        </p:grpSpPr>
        <p:sp>
          <p:nvSpPr>
            <p:cNvPr id="6" name="任意多边形 5"/>
            <p:cNvSpPr/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任意多边形 6"/>
            <p:cNvSpPr/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任意多边形 7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直接连接符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p14="http://schemas.microsoft.com/office/powerpoint/2010/main" xmlns:p15="http://schemas.microsoft.com/office/powerpoint/2012/main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8464" y="0"/>
            <a:ext cx="366553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p14="http://schemas.microsoft.com/office/powerpoint/2010/main" xmlns:p15="http://schemas.microsoft.com/office/powerpoint/2012/main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p14="http://schemas.microsoft.com/office/powerpoint/2010/main" xmlns:p15="http://schemas.microsoft.com/office/powerpoint/2012/main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12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30A05CE6-1A19-4850-BF1E-EA1CC0B5CF3A}" type="datetimeFigureOut">
              <a:rPr lang="zh-CN" altLang="en-US" smtClean="0"/>
              <a:pPr/>
              <a:t>2020/11/24</a:t>
            </a:fld>
            <a:endParaRPr lang="zh-CN" altLang="en-US"/>
          </a:p>
        </p:txBody>
      </p:sp>
      <p:sp>
        <p:nvSpPr>
          <p:cNvPr id="13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4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2A9705A3-0C2B-494F-A6C1-278A312CA0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5="http://schemas.microsoft.com/office/powerpoint/2012/main" xmlns:p14="http://schemas.microsoft.com/office/powerpoint/2010/main" val="1009834228"/>
      </p:ext>
    </p:extLst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05CE6-1A19-4850-BF1E-EA1CC0B5CF3A}" type="datetimeFigureOut">
              <a:rPr lang="zh-CN" altLang="en-US" smtClean="0"/>
              <a:pPr/>
              <a:t>2020/11/24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705A3-0C2B-494F-A6C1-278A312CA0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5="http://schemas.microsoft.com/office/powerpoint/2012/main" xmlns:p14="http://schemas.microsoft.com/office/powerpoint/2010/main" val="3538301989"/>
      </p:ext>
    </p:extLst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05CE6-1A19-4850-BF1E-EA1CC0B5CF3A}" type="datetimeFigureOut">
              <a:rPr lang="zh-CN" altLang="en-US" smtClean="0"/>
              <a:pPr/>
              <a:t>2020/11/24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705A3-0C2B-494F-A6C1-278A312CA0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5="http://schemas.microsoft.com/office/powerpoint/2012/main" xmlns:p14="http://schemas.microsoft.com/office/powerpoint/2010/main" val="4270285104"/>
      </p:ext>
    </p:extLst>
  </p:cSld>
  <p:clrMapOvr>
    <a:masterClrMapping/>
  </p:clrMapOvr>
  <p:transition spd="med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FF8F10-A11A-4931-89DA-3A16C74B5D26}" type="datetime1">
              <a:rPr lang="zh-CN" altLang="en-US">
                <a:solidFill>
                  <a:srgbClr val="000000"/>
                </a:solidFill>
              </a:rPr>
              <a:pPr/>
              <a:t>2020/11/24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该资料由书利华教育网【www.ShuLiHua.net】为您整理提供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6AE51-4316-440C-B84D-73236F5F07A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005EF5-C6E5-4186-9800-58349D1CF94B}" type="datetime1">
              <a:rPr lang="zh-CN" altLang="en-US">
                <a:solidFill>
                  <a:srgbClr val="000000"/>
                </a:solidFill>
              </a:rPr>
              <a:pPr/>
              <a:t>2020/11/24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该资料由书利华教育网【www.ShuLiHua.net】为您整理提供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C85D70-D82C-43BC-BBAC-F3DDEEF1360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A25258-A026-4D3D-8788-1F8FA68E7A8C}" type="datetime1">
              <a:rPr lang="zh-CN" altLang="en-US">
                <a:solidFill>
                  <a:srgbClr val="000000"/>
                </a:solidFill>
              </a:rPr>
              <a:pPr/>
              <a:t>2020/11/24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该资料由书利华教育网【www.ShuLiHua.net】为您整理提供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211B1-4267-42F9-8D16-F892F2AF3D2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80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80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0AF4FF-CCAF-4EA2-802F-805F154F7E87}" type="datetime1">
              <a:rPr lang="zh-CN" altLang="en-US">
                <a:solidFill>
                  <a:srgbClr val="000000"/>
                </a:solidFill>
              </a:rPr>
              <a:pPr/>
              <a:t>2020/11/24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该资料由书利华教育网【www.ShuLiHua.net】为您整理提供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997FF-7FA7-4EF7-9448-478E5F57268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2678F0-4C4A-486A-BED1-A9B0E6A18A33}" type="datetime1">
              <a:rPr lang="zh-CN" altLang="en-US">
                <a:solidFill>
                  <a:srgbClr val="000000"/>
                </a:solidFill>
              </a:rPr>
              <a:pPr/>
              <a:t>2020/11/24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该资料由书利华教育网【www.ShuLiHua.net】为您整理提供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73287-E136-4BAD-AF8C-0F76A530D50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CEABDA-1CF0-45C4-8F8E-D682B417AF43}" type="datetime1">
              <a:rPr lang="zh-CN" altLang="en-US">
                <a:solidFill>
                  <a:srgbClr val="000000"/>
                </a:solidFill>
              </a:rPr>
              <a:pPr/>
              <a:t>2020/11/24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该资料由书利华教育网【www.ShuLiHua.net】为您整理提供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E2229-1A0F-4924-B372-B962FEDBC04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FA1E28-A005-4869-B74C-AD5768C4235B}" type="datetime1">
              <a:rPr lang="zh-CN" altLang="en-US">
                <a:solidFill>
                  <a:srgbClr val="000000"/>
                </a:solidFill>
              </a:rPr>
              <a:pPr/>
              <a:t>2020/11/24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该资料由书利华教育网【www.ShuLiHua.net】为您整理提供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9C07F-2037-4908-B4CE-56272F55EA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CDA262-7263-40F2-BC24-7F0108469776}" type="datetime1">
              <a:rPr lang="zh-CN" altLang="en-US">
                <a:solidFill>
                  <a:srgbClr val="000000"/>
                </a:solidFill>
              </a:rPr>
              <a:pPr/>
              <a:t>2020/11/24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该资料由书利华教育网【www.ShuLiHua.net】为您整理提供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9D696-20EF-431E-92B4-DB3C13287E5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05CE6-1A19-4850-BF1E-EA1CC0B5CF3A}" type="datetimeFigureOut">
              <a:rPr lang="zh-CN" altLang="en-US" smtClean="0"/>
              <a:pPr/>
              <a:t>2020/11/24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705A3-0C2B-494F-A6C1-278A312CA0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5="http://schemas.microsoft.com/office/powerpoint/2012/main" xmlns:p14="http://schemas.microsoft.com/office/powerpoint/2010/main" val="2758052997"/>
      </p:ext>
    </p:extLst>
  </p:cSld>
  <p:clrMapOvr>
    <a:masterClrMapping/>
  </p:clrMapOvr>
  <p:transition spd="med"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3FEC47-4C29-469F-9876-BE0F0C72C78E}" type="datetime1">
              <a:rPr lang="zh-CN" altLang="en-US">
                <a:solidFill>
                  <a:srgbClr val="000000"/>
                </a:solidFill>
              </a:rPr>
              <a:pPr/>
              <a:t>2020/11/24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该资料由书利华教育网【www.ShuLiHua.net】为您整理提供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B15C8-2660-469F-AC7A-CDE57B9ABF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B7BFC5-8AE7-4B05-8EEF-3C5433FB633A}" type="datetime1">
              <a:rPr lang="zh-CN" altLang="en-US">
                <a:solidFill>
                  <a:srgbClr val="000000"/>
                </a:solidFill>
              </a:rPr>
              <a:pPr/>
              <a:t>2020/11/24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该资料由书利华教育网【www.ShuLiHua.net】为您整理提供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94F656-B057-4654-AB97-8A78128311E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9221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9221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1072BE-1D2B-4B61-A131-2ABF8786457F}" type="datetime1">
              <a:rPr lang="zh-CN" altLang="en-US">
                <a:solidFill>
                  <a:srgbClr val="000000"/>
                </a:solidFill>
              </a:rPr>
              <a:pPr/>
              <a:t>2020/11/24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该资料由书利华教育网【www.ShuLiHua.net】为您整理提供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E0F92-00EF-4274-9A66-0905A074F31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燕尾形 3"/>
          <p:cNvSpPr/>
          <p:nvPr/>
        </p:nvSpPr>
        <p:spPr>
          <a:xfrm>
            <a:off x="3636963" y="2253854"/>
            <a:ext cx="182562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燕尾形 4"/>
          <p:cNvSpPr/>
          <p:nvPr/>
        </p:nvSpPr>
        <p:spPr>
          <a:xfrm>
            <a:off x="3449638" y="2253854"/>
            <a:ext cx="18415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05CE6-1A19-4850-BF1E-EA1CC0B5CF3A}" type="datetimeFigureOut">
              <a:rPr lang="zh-CN" altLang="en-US" smtClean="0"/>
              <a:pPr/>
              <a:t>2020/11/24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705A3-0C2B-494F-A6C1-278A312CA0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5="http://schemas.microsoft.com/office/powerpoint/2012/main" xmlns:p14="http://schemas.microsoft.com/office/powerpoint/2010/main" val="2985423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05CE6-1A19-4850-BF1E-EA1CC0B5CF3A}" type="datetimeFigureOut">
              <a:rPr lang="zh-CN" altLang="en-US" smtClean="0"/>
              <a:pPr/>
              <a:t>2020/11/24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705A3-0C2B-494F-A6C1-278A312CA0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5="http://schemas.microsoft.com/office/powerpoint/2012/main" xmlns:p14="http://schemas.microsoft.com/office/powerpoint/2010/main" val="25912418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ct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05CE6-1A19-4850-BF1E-EA1CC0B5CF3A}" type="datetimeFigureOut">
              <a:rPr lang="zh-CN" altLang="en-US" smtClean="0"/>
              <a:pPr/>
              <a:t>2020/11/24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705A3-0C2B-494F-A6C1-278A312CA0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5="http://schemas.microsoft.com/office/powerpoint/2012/main" xmlns:p14="http://schemas.microsoft.com/office/powerpoint/2010/main" val="18685961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05CE6-1A19-4850-BF1E-EA1CC0B5CF3A}" type="datetimeFigureOut">
              <a:rPr lang="zh-CN" altLang="en-US" smtClean="0"/>
              <a:pPr/>
              <a:t>2020/11/24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705A3-0C2B-494F-A6C1-278A312CA0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5="http://schemas.microsoft.com/office/powerpoint/2012/main" xmlns:p14="http://schemas.microsoft.com/office/powerpoint/2010/main" val="810575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05CE6-1A19-4850-BF1E-EA1CC0B5CF3A}" type="datetimeFigureOut">
              <a:rPr lang="zh-CN" altLang="en-US" smtClean="0"/>
              <a:pPr/>
              <a:t>2020/11/24</a:t>
            </a:fld>
            <a:endParaRPr lang="zh-CN" altLang="en-US"/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705A3-0C2B-494F-A6C1-278A312CA0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5="http://schemas.microsoft.com/office/powerpoint/2012/main" xmlns:p14="http://schemas.microsoft.com/office/powerpoint/2010/main" val="1530826155"/>
      </p:ext>
    </p:extLst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05CE6-1A19-4850-BF1E-EA1CC0B5CF3A}" type="datetimeFigureOut">
              <a:rPr lang="zh-CN" altLang="en-US" smtClean="0"/>
              <a:pPr/>
              <a:t>2020/11/24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705A3-0C2B-494F-A6C1-278A312CA0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5="http://schemas.microsoft.com/office/powerpoint/2012/main" xmlns:p14="http://schemas.microsoft.com/office/powerpoint/2010/main" val="4228805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/>
          <p:nvPr/>
        </p:nvSpPr>
        <p:spPr bwMode="auto">
          <a:xfrm>
            <a:off x="500063" y="4458891"/>
            <a:ext cx="4940300" cy="6905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任意多边形 5"/>
          <p:cNvSpPr/>
          <p:nvPr/>
        </p:nvSpPr>
        <p:spPr bwMode="auto">
          <a:xfrm>
            <a:off x="485775" y="4454128"/>
            <a:ext cx="3690938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直角三角形 6"/>
          <p:cNvSpPr/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燕尾形 8"/>
          <p:cNvSpPr/>
          <p:nvPr/>
        </p:nvSpPr>
        <p:spPr>
          <a:xfrm>
            <a:off x="8664576" y="3740944"/>
            <a:ext cx="182563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" name="燕尾形 9"/>
          <p:cNvSpPr/>
          <p:nvPr/>
        </p:nvSpPr>
        <p:spPr>
          <a:xfrm>
            <a:off x="8477251" y="3740944"/>
            <a:ext cx="182563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1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fld id="{30A05CE6-1A19-4850-BF1E-EA1CC0B5CF3A}" type="datetimeFigureOut">
              <a:rPr lang="zh-CN" altLang="en-US" smtClean="0"/>
              <a:pPr/>
              <a:t>2020/11/24</a:t>
            </a:fld>
            <a:endParaRPr lang="zh-CN" altLang="en-US"/>
          </a:p>
        </p:txBody>
      </p:sp>
      <p:sp>
        <p:nvSpPr>
          <p:cNvPr id="12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3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fld id="{2A9705A3-0C2B-494F-A6C1-278A312CA0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5="http://schemas.microsoft.com/office/powerpoint/2012/main" xmlns:p14="http://schemas.microsoft.com/office/powerpoint/2010/main" val="3905888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/>
          <p:nvPr/>
        </p:nvSpPr>
        <p:spPr bwMode="auto">
          <a:xfrm>
            <a:off x="500063" y="4458891"/>
            <a:ext cx="4940300" cy="6905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任意多边形 11"/>
          <p:cNvSpPr/>
          <p:nvPr/>
        </p:nvSpPr>
        <p:spPr bwMode="auto">
          <a:xfrm>
            <a:off x="485775" y="4454128"/>
            <a:ext cx="3690938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直角三角形 13"/>
          <p:cNvSpPr/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129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457200" y="1110853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p14="http://schemas.microsoft.com/office/powerpoint/2010/main" xmlns:p15="http://schemas.microsoft.com/office/powerpoint/2012/main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p14="http://schemas.microsoft.com/office/powerpoint/2010/main" xmlns:p15="http://schemas.microsoft.com/office/powerpoint/2012/main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825" y="4806554"/>
            <a:ext cx="1919288" cy="27384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</a:defRPr>
            </a:lvl1pPr>
          </a:lstStyle>
          <a:p>
            <a:fld id="{30A05CE6-1A19-4850-BF1E-EA1CC0B5CF3A}" type="datetimeFigureOut">
              <a:rPr lang="zh-CN" altLang="en-US" smtClean="0"/>
              <a:pPr/>
              <a:t>2020/11/24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79913" y="4806554"/>
            <a:ext cx="2351087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113" y="4806554"/>
            <a:ext cx="366712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</a:lstStyle>
          <a:p>
            <a:fld id="{2A9705A3-0C2B-494F-A6C1-278A312CA0F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5133" name="Picture 1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p14="http://schemas.microsoft.com/office/powerpoint/2010/main" xmlns:p15="http://schemas.microsoft.com/office/powerpoint/2012/main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15238" y="0"/>
            <a:ext cx="1524000" cy="988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p14="http://schemas.microsoft.com/office/powerpoint/2010/main" xmlns:p15="http://schemas.microsoft.com/office/powerpoint/2012/main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p14="http://schemas.microsoft.com/office/powerpoint/2010/main" xmlns:p15="http://schemas.microsoft.com/office/powerpoint/2012/main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Picture 13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="" xmlns:p14="http://schemas.microsoft.com/office/powerpoint/2010/main" xmlns:p15="http://schemas.microsoft.com/office/powerpoint/2012/main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00" y="4318398"/>
            <a:ext cx="1524000" cy="825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p14="http://schemas.microsoft.com/office/powerpoint/2010/main" xmlns:p15="http://schemas.microsoft.com/office/powerpoint/2012/main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p14="http://schemas.microsoft.com/office/powerpoint/2010/main" xmlns:p15="http://schemas.microsoft.com/office/powerpoint/2012/main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8077200" y="4629150"/>
            <a:ext cx="33855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r>
              <a:rPr lang="en-US" altLang="zh-CN" sz="2400">
                <a:solidFill>
                  <a:srgbClr val="CC0066"/>
                </a:solidFill>
                <a:latin typeface="Times"/>
              </a:rPr>
              <a:t>#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ransition spd="med">
    <p:random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49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49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49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49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49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49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49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49" charset="-122"/>
        </a:defRPr>
      </a:lvl9pPr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Tx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71564" y="228600"/>
            <a:ext cx="7615237" cy="829866"/>
            <a:chOff x="0" y="0"/>
            <a:chExt cx="4797" cy="697"/>
          </a:xfrm>
        </p:grpSpPr>
        <p:sp>
          <p:nvSpPr>
            <p:cNvPr id="1027" name="Oval 3"/>
            <p:cNvSpPr>
              <a:spLocks noChangeArrowheads="1"/>
            </p:cNvSpPr>
            <p:nvPr/>
          </p:nvSpPr>
          <p:spPr bwMode="auto">
            <a:xfrm flipH="1">
              <a:off x="2392" y="0"/>
              <a:ext cx="696" cy="696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None/>
              </a:pPr>
              <a:endParaRPr lang="zh-CN" altLang="en-US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8" name="Oval 4"/>
            <p:cNvSpPr>
              <a:spLocks noChangeArrowheads="1"/>
            </p:cNvSpPr>
            <p:nvPr/>
          </p:nvSpPr>
          <p:spPr bwMode="auto">
            <a:xfrm flipH="1">
              <a:off x="4102" y="0"/>
              <a:ext cx="695" cy="696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None/>
              </a:pPr>
              <a:endParaRPr lang="zh-CN" altLang="en-US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9" name="Oval 5"/>
            <p:cNvSpPr>
              <a:spLocks noChangeArrowheads="1"/>
            </p:cNvSpPr>
            <p:nvPr/>
          </p:nvSpPr>
          <p:spPr bwMode="auto">
            <a:xfrm flipH="1">
              <a:off x="0" y="1"/>
              <a:ext cx="695" cy="696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None/>
              </a:pPr>
              <a:endParaRPr lang="zh-CN" altLang="en-US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0" name="Oval 6"/>
            <p:cNvSpPr>
              <a:spLocks noChangeArrowheads="1"/>
            </p:cNvSpPr>
            <p:nvPr/>
          </p:nvSpPr>
          <p:spPr bwMode="auto">
            <a:xfrm flipH="1">
              <a:off x="3309" y="0"/>
              <a:ext cx="695" cy="696"/>
            </a:xfrm>
            <a:prstGeom prst="ellipse">
              <a:avLst/>
            </a:prstGeom>
            <a:noFill/>
            <a:ln w="28575" cmpd="sng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None/>
              </a:pPr>
              <a:endParaRPr lang="zh-CN" altLang="en-US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1" name="Oval 7"/>
            <p:cNvSpPr>
              <a:spLocks noChangeArrowheads="1"/>
            </p:cNvSpPr>
            <p:nvPr/>
          </p:nvSpPr>
          <p:spPr bwMode="auto">
            <a:xfrm flipH="1">
              <a:off x="811" y="0"/>
              <a:ext cx="695" cy="696"/>
            </a:xfrm>
            <a:prstGeom prst="ellipse">
              <a:avLst/>
            </a:prstGeom>
            <a:noFill/>
            <a:ln w="28575" cmpd="sng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None/>
              </a:pPr>
              <a:endParaRPr lang="zh-CN" altLang="en-US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8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 typeface="Wingdings" pitchFamily="2" charset="2"/>
              <a:buNone/>
              <a:defRPr sz="1000" b="0">
                <a:solidFill>
                  <a:schemeClr val="tx1"/>
                </a:solidFill>
                <a:effectLst/>
              </a:defRPr>
            </a:lvl1pPr>
          </a:lstStyle>
          <a:p>
            <a:pPr fontAlgn="base">
              <a:spcAft>
                <a:spcPct val="0"/>
              </a:spcAft>
            </a:pPr>
            <a:fld id="{E8836A85-9DF9-48D3-99F6-203C6054818B}" type="datetime1">
              <a:rPr lang="zh-CN" altLang="en-US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2020/11/24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 typeface="Wingdings" pitchFamily="2" charset="2"/>
              <a:buNone/>
              <a:defRPr sz="1000" b="0">
                <a:solidFill>
                  <a:schemeClr val="tx1"/>
                </a:solidFill>
                <a:effectLst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该资料由书利华教育网【www.ShuLiHua.net】为您整理提供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 typeface="Wingdings" pitchFamily="2" charset="2"/>
              <a:buNone/>
              <a:defRPr sz="1000" b="0">
                <a:solidFill>
                  <a:schemeClr val="tx1"/>
                </a:solidFill>
                <a:effectLst/>
              </a:defRPr>
            </a:lvl1pPr>
          </a:lstStyle>
          <a:p>
            <a:pPr fontAlgn="base">
              <a:spcAft>
                <a:spcPct val="0"/>
              </a:spcAft>
            </a:pPr>
            <a:fld id="{75A98236-6D35-45DE-95EB-D0BE84FE15AF}" type="slidenum">
              <a:rPr lang="en-US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 spd="med">
    <p:random/>
  </p:transition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slideLayout" Target="../slideLayouts/slideLayout7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23528" y="1221600"/>
            <a:ext cx="799288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400" b="1" dirty="0" smtClean="0">
                <a:latin typeface="新宋体" pitchFamily="49" charset="-122"/>
                <a:ea typeface="新宋体" pitchFamily="49" charset="-122"/>
              </a:rPr>
              <a:t>3.4  </a:t>
            </a:r>
            <a:r>
              <a:rPr lang="zh-CN" altLang="zh-CN" sz="4400" b="1" dirty="0" smtClean="0">
                <a:latin typeface="新宋体" pitchFamily="49" charset="-122"/>
                <a:ea typeface="新宋体" pitchFamily="49" charset="-122"/>
              </a:rPr>
              <a:t>实际问题与一元一次方程</a:t>
            </a:r>
            <a:endParaRPr lang="en-US" altLang="zh-CN" sz="4400" b="1" dirty="0" smtClean="0">
              <a:latin typeface="新宋体" pitchFamily="49" charset="-122"/>
              <a:ea typeface="新宋体" pitchFamily="49" charset="-122"/>
            </a:endParaRPr>
          </a:p>
          <a:p>
            <a:r>
              <a:rPr lang="zh-CN" altLang="en-US" sz="3600" b="1" dirty="0" smtClean="0">
                <a:latin typeface="微软雅黑" pitchFamily="34" charset="-122"/>
                <a:ea typeface="微软雅黑" pitchFamily="34" charset="-122"/>
              </a:rPr>
              <a:t>          </a:t>
            </a:r>
            <a:endParaRPr lang="en-US" altLang="zh-CN" sz="3600" b="1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600" b="1" dirty="0" smtClean="0">
                <a:latin typeface="微软雅黑" pitchFamily="34" charset="-122"/>
                <a:ea typeface="微软雅黑" pitchFamily="34" charset="-122"/>
              </a:rPr>
              <a:t>             </a:t>
            </a:r>
            <a:r>
              <a:rPr lang="en-US" altLang="zh-CN" sz="3600" b="1" dirty="0" smtClean="0">
                <a:latin typeface="新宋体" pitchFamily="49" charset="-122"/>
                <a:ea typeface="新宋体" pitchFamily="49" charset="-122"/>
              </a:rPr>
              <a:t> </a:t>
            </a:r>
            <a:r>
              <a:rPr lang="zh-CN" altLang="en-US" sz="4000" b="1" dirty="0" smtClean="0">
                <a:latin typeface="新宋体" pitchFamily="49" charset="-122"/>
                <a:ea typeface="新宋体" pitchFamily="49" charset="-122"/>
              </a:rPr>
              <a:t>销售中的盈亏问题</a:t>
            </a:r>
            <a:endParaRPr lang="en-US" altLang="zh-CN" sz="4000" b="1" dirty="0" smtClean="0">
              <a:latin typeface="新宋体" pitchFamily="49" charset="-122"/>
              <a:ea typeface="新宋体" pitchFamily="49" charset="-122"/>
            </a:endParaRPr>
          </a:p>
          <a:p>
            <a:endParaRPr lang="en-US" altLang="zh-CN" sz="3600" b="1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600" b="1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600" b="1" dirty="0" smtClean="0">
                <a:latin typeface="微软雅黑" pitchFamily="34" charset="-122"/>
                <a:ea typeface="微软雅黑" pitchFamily="34" charset="-122"/>
              </a:rPr>
              <a:t>                               </a:t>
            </a:r>
            <a:r>
              <a:rPr lang="zh-CN" altLang="en-US" sz="4000" b="1" dirty="0" smtClean="0">
                <a:latin typeface="新宋体" pitchFamily="49" charset="-122"/>
                <a:ea typeface="新宋体" pitchFamily="49" charset="-122"/>
              </a:rPr>
              <a:t>张智艳</a:t>
            </a:r>
            <a:endParaRPr lang="zh-CN" altLang="en-US" sz="4000" b="1" dirty="0">
              <a:latin typeface="新宋体" pitchFamily="49" charset="-122"/>
              <a:ea typeface="新宋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843558"/>
            <a:ext cx="3347864" cy="3207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云形标注 2"/>
          <p:cNvSpPr/>
          <p:nvPr/>
        </p:nvSpPr>
        <p:spPr>
          <a:xfrm>
            <a:off x="3635896" y="1059582"/>
            <a:ext cx="5040560" cy="1782198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sz="4000" b="1" dirty="0" smtClean="0">
                <a:solidFill>
                  <a:schemeClr val="tx1"/>
                </a:solidFill>
                <a:latin typeface="新宋体" pitchFamily="49" charset="-122"/>
                <a:ea typeface="新宋体" pitchFamily="49" charset="-122"/>
              </a:rPr>
              <a:t>同学们，你们猜对了吗？</a:t>
            </a:r>
            <a:endParaRPr lang="zh-CN" altLang="en-US" sz="4000" b="1" dirty="0">
              <a:solidFill>
                <a:schemeClr val="tx1"/>
              </a:solidFill>
              <a:latin typeface="新宋体" pitchFamily="49" charset="-122"/>
              <a:ea typeface="新宋体" pitchFamily="49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195736" y="1851670"/>
            <a:ext cx="48013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000" b="1" dirty="0" smtClean="0">
                <a:latin typeface="新宋体" pitchFamily="49" charset="-122"/>
                <a:ea typeface="新宋体" pitchFamily="49" charset="-122"/>
              </a:rPr>
              <a:t>深化知识</a:t>
            </a:r>
            <a:r>
              <a:rPr lang="en-US" altLang="zh-CN" sz="4000" b="1" dirty="0" smtClean="0">
                <a:latin typeface="新宋体" pitchFamily="49" charset="-122"/>
                <a:ea typeface="新宋体" pitchFamily="49" charset="-122"/>
              </a:rPr>
              <a:t>  </a:t>
            </a:r>
            <a:r>
              <a:rPr lang="zh-CN" altLang="zh-CN" sz="4000" b="1" dirty="0" smtClean="0">
                <a:latin typeface="新宋体" pitchFamily="49" charset="-122"/>
                <a:ea typeface="新宋体" pitchFamily="49" charset="-122"/>
              </a:rPr>
              <a:t>巩固提高</a:t>
            </a:r>
            <a:endParaRPr lang="zh-CN" altLang="en-US" sz="4000" b="1" dirty="0">
              <a:latin typeface="新宋体" pitchFamily="49" charset="-122"/>
              <a:ea typeface="新宋体" pitchFamily="49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555526"/>
            <a:ext cx="9144000" cy="3883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(1)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某食品进价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5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元，出售后可获利润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2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元，则利润率  </a:t>
            </a: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   为</a:t>
            </a:r>
            <a:r>
              <a:rPr kumimoji="0" lang="zh-CN" alt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        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. </a:t>
            </a: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(2)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某种商品的售价是每件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900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元，为了适应市场竞争，商品按售价的九折降价并让利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40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元销售，仍可获利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40%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，则进价为</a:t>
            </a:r>
            <a:r>
              <a:rPr kumimoji="0" lang="zh-CN" alt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        </a:t>
            </a:r>
            <a:r>
              <a:rPr lang="en-US" altLang="zh-CN" sz="2400" b="1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宋体" pitchFamily="2" charset="-122"/>
              </a:rPr>
              <a:t>. 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itchFamily="2" charset="-122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(3)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某商品的进价是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1000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元，售价是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1500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元，由于销售情况不好，商店决定降价出售，但又要保证利润率不低于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5%,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那么商店最多可打</a:t>
            </a:r>
            <a:r>
              <a:rPr kumimoji="0" lang="zh-CN" alt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     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折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宋体" pitchFamily="2" charset="-122"/>
              </a:rPr>
              <a:t>. </a:t>
            </a: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itchFamily="2" charset="-122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3848" y="1779662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/>
              <a:t>课堂小结</a:t>
            </a:r>
            <a:endParaRPr lang="zh-CN" altLang="en-US" sz="4000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6" name="矩形 717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273425" y="1222772"/>
            <a:ext cx="568960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zh-CN" sz="2400">
              <a:latin typeface="Times New Roman" pitchFamily="18" charset="0"/>
              <a:ea typeface="黑体" pitchFamily="49" charset="-122"/>
            </a:endParaRPr>
          </a:p>
          <a:p>
            <a:endParaRPr lang="en-US" altLang="zh-CN" sz="2400">
              <a:latin typeface="Times New Roman" pitchFamily="18" charset="0"/>
              <a:ea typeface="黑体" pitchFamily="49" charset="-122"/>
            </a:endParaRPr>
          </a:p>
          <a:p>
            <a:endParaRPr lang="en-US" altLang="zh-CN" sz="2400">
              <a:solidFill>
                <a:srgbClr val="FFCC00"/>
              </a:solidFill>
              <a:latin typeface="Times New Roman" pitchFamily="18" charset="0"/>
              <a:ea typeface="黑体" pitchFamily="49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1907704" y="907089"/>
            <a:ext cx="5688632" cy="800565"/>
            <a:chOff x="2474913" y="1269999"/>
            <a:chExt cx="6119812" cy="1067420"/>
          </a:xfrm>
        </p:grpSpPr>
        <p:grpSp>
          <p:nvGrpSpPr>
            <p:cNvPr id="29" name="组合 28"/>
            <p:cNvGrpSpPr/>
            <p:nvPr/>
          </p:nvGrpSpPr>
          <p:grpSpPr>
            <a:xfrm>
              <a:off x="2474913" y="1269999"/>
              <a:ext cx="6119812" cy="1067420"/>
              <a:chOff x="2474913" y="1269999"/>
              <a:chExt cx="6119812" cy="1067420"/>
            </a:xfrm>
          </p:grpSpPr>
          <p:sp>
            <p:nvSpPr>
              <p:cNvPr id="143" name="流程图: 可选过程 7170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474913" y="1269999"/>
                <a:ext cx="6119812" cy="1067420"/>
              </a:xfrm>
              <a:prstGeom prst="flowChartAlternateProcess">
                <a:avLst/>
              </a:prstGeom>
              <a:gradFill rotWithShape="1">
                <a:gsLst>
                  <a:gs pos="0">
                    <a:srgbClr val="BEBEB9"/>
                  </a:gs>
                  <a:gs pos="80000">
                    <a:srgbClr val="F8F8F1"/>
                  </a:gs>
                  <a:gs pos="100000">
                    <a:srgbClr val="F9F9F2"/>
                  </a:gs>
                </a:gsLst>
                <a:lin ang="16200000"/>
              </a:gradFill>
              <a:ln w="19050" algn="ctr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buSzTx/>
                </a:pPr>
                <a:r>
                  <a:rPr lang="en-US" altLang="zh-CN" sz="2400">
                    <a:solidFill>
                      <a:srgbClr val="FFFFD9"/>
                    </a:solidFill>
                    <a:latin typeface="Times New Roman" pitchFamily="18" charset="0"/>
                    <a:ea typeface="黑体" pitchFamily="49" charset="-122"/>
                    <a:sym typeface="Wingdings" pitchFamily="2" charset="2"/>
                  </a:rPr>
                  <a:t>   </a:t>
                </a:r>
                <a:endParaRPr lang="en-US" altLang="zh-CN" sz="2400">
                  <a:solidFill>
                    <a:srgbClr val="FFFFD9"/>
                  </a:solidFill>
                  <a:latin typeface="Times New Roman" pitchFamily="18" charset="0"/>
                  <a:ea typeface="黑体" pitchFamily="49" charset="-122"/>
                </a:endParaRPr>
              </a:p>
            </p:txBody>
          </p:sp>
          <p:sp>
            <p:nvSpPr>
              <p:cNvPr id="19464" name="文本框 7172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3843065" y="1473323"/>
                <a:ext cx="4081463" cy="697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800" dirty="0">
                    <a:solidFill>
                      <a:srgbClr val="FF0000"/>
                    </a:solidFill>
                    <a:latin typeface="Times New Roman" pitchFamily="18" charset="0"/>
                    <a:ea typeface="黑体" pitchFamily="49" charset="-122"/>
                  </a:rPr>
                  <a:t>= </a:t>
                </a:r>
                <a:r>
                  <a:rPr lang="zh-CN" altLang="en-US" sz="2800" dirty="0" smtClean="0">
                    <a:solidFill>
                      <a:srgbClr val="FF0000"/>
                    </a:solidFill>
                    <a:latin typeface="Times New Roman" pitchFamily="18" charset="0"/>
                    <a:ea typeface="黑体" pitchFamily="49" charset="-122"/>
                  </a:rPr>
                  <a:t>售</a:t>
                </a:r>
                <a:r>
                  <a:rPr lang="zh-CN" altLang="en-US" sz="2800" dirty="0">
                    <a:solidFill>
                      <a:srgbClr val="FF0000"/>
                    </a:solidFill>
                    <a:latin typeface="Times New Roman" pitchFamily="18" charset="0"/>
                    <a:ea typeface="黑体" pitchFamily="49" charset="-122"/>
                  </a:rPr>
                  <a:t>价</a:t>
                </a:r>
                <a:r>
                  <a:rPr lang="zh-CN" altLang="en-US" sz="2800" dirty="0" smtClean="0">
                    <a:solidFill>
                      <a:srgbClr val="FF0000"/>
                    </a:solidFill>
                    <a:latin typeface="Times New Roman" pitchFamily="18" charset="0"/>
                    <a:ea typeface="黑体" pitchFamily="49" charset="-122"/>
                  </a:rPr>
                  <a:t>－进</a:t>
                </a:r>
                <a:r>
                  <a:rPr lang="zh-CN" altLang="en-US" sz="2800" dirty="0">
                    <a:solidFill>
                      <a:srgbClr val="FF0000"/>
                    </a:solidFill>
                    <a:latin typeface="Times New Roman" pitchFamily="18" charset="0"/>
                    <a:ea typeface="黑体" pitchFamily="49" charset="-122"/>
                  </a:rPr>
                  <a:t>价</a:t>
                </a:r>
              </a:p>
            </p:txBody>
          </p:sp>
        </p:grpSp>
        <p:sp>
          <p:nvSpPr>
            <p:cNvPr id="19466" name="矩形 7174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3050977" y="1473323"/>
              <a:ext cx="2232025" cy="697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2800" dirty="0" smtClean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</a:rPr>
                <a:t>利</a:t>
              </a:r>
              <a:r>
                <a:rPr lang="zh-CN" altLang="en-US" sz="28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</a:rPr>
                <a:t>润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1907704" y="1923679"/>
            <a:ext cx="5760640" cy="1224136"/>
            <a:chOff x="2546921" y="2340993"/>
            <a:chExt cx="6119812" cy="1561722"/>
          </a:xfrm>
        </p:grpSpPr>
        <p:sp>
          <p:nvSpPr>
            <p:cNvPr id="140" name="流程图: 可选过程 7169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546921" y="2340993"/>
              <a:ext cx="6119812" cy="1560173"/>
            </a:xfrm>
            <a:prstGeom prst="flowChartAlternateProcess">
              <a:avLst/>
            </a:prstGeom>
            <a:gradFill rotWithShape="1">
              <a:gsLst>
                <a:gs pos="0">
                  <a:srgbClr val="BEBEB9"/>
                </a:gs>
                <a:gs pos="80000">
                  <a:srgbClr val="F8F8F1"/>
                </a:gs>
                <a:gs pos="100000">
                  <a:srgbClr val="F9F9F2"/>
                </a:gs>
              </a:gsLst>
              <a:lin ang="16200000"/>
            </a:gradFill>
            <a:ln w="19050" algn="ctr">
              <a:solidFill>
                <a:srgbClr val="0070C0"/>
              </a:solidFill>
              <a:round/>
              <a:headEnd/>
              <a:tailEnd/>
            </a:ln>
          </p:spPr>
          <p:txBody>
            <a:bodyPr wrap="none"/>
            <a:lstStyle/>
            <a:p>
              <a:pPr>
                <a:buSzTx/>
              </a:pPr>
              <a:r>
                <a:rPr lang="en-US" altLang="zh-CN" sz="2400">
                  <a:solidFill>
                    <a:srgbClr val="FFFFD9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   </a:t>
              </a:r>
              <a:endParaRPr lang="en-US" altLang="zh-CN" sz="2400">
                <a:solidFill>
                  <a:srgbClr val="FFFFD9"/>
                </a:solidFill>
                <a:latin typeface="Times New Roman" pitchFamily="18" charset="0"/>
                <a:ea typeface="黑体" pitchFamily="49" charset="-122"/>
              </a:endParaRPr>
            </a:p>
          </p:txBody>
        </p:sp>
        <p:sp>
          <p:nvSpPr>
            <p:cNvPr id="19460" name="矩形 717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508399" y="2533013"/>
              <a:ext cx="2041525" cy="697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800" dirty="0" smtClean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</a:rPr>
                <a:t>利</a:t>
              </a:r>
              <a:r>
                <a:rPr lang="zh-CN" altLang="en-US" sz="28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</a:rPr>
                <a:t>润</a:t>
              </a:r>
            </a:p>
          </p:txBody>
        </p:sp>
        <p:sp>
          <p:nvSpPr>
            <p:cNvPr id="19461" name="文本框 7176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017676" y="2917055"/>
              <a:ext cx="1970088" cy="697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 eaLnBrk="0" hangingPunct="0"/>
              <a:r>
                <a:rPr lang="zh-CN" altLang="en-US" sz="2800" dirty="0" smtClean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</a:rPr>
                <a:t>利润率</a:t>
              </a:r>
              <a:r>
                <a:rPr lang="en-US" altLang="zh-CN" sz="2800" dirty="0" smtClean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</a:rPr>
                <a:t>=</a:t>
              </a:r>
              <a:endParaRPr lang="en-US" altLang="zh-CN" sz="2800" dirty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endParaRPr>
            </a:p>
          </p:txBody>
        </p:sp>
        <p:sp>
          <p:nvSpPr>
            <p:cNvPr id="19468" name="文本框 7177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508399" y="3205087"/>
              <a:ext cx="1743076" cy="697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dirty="0" smtClean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</a:rPr>
                <a:t>进</a:t>
              </a:r>
              <a:r>
                <a:rPr lang="zh-CN" altLang="en-US" sz="28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</a:rPr>
                <a:t>价</a:t>
              </a:r>
            </a:p>
          </p:txBody>
        </p:sp>
        <p:sp>
          <p:nvSpPr>
            <p:cNvPr id="19469" name="矩形 7179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5449909" y="2892188"/>
              <a:ext cx="1833679" cy="667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buSzTx/>
              </a:pPr>
              <a:r>
                <a:rPr lang="en-US" altLang="zh-CN" sz="2800" dirty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×</a:t>
              </a:r>
              <a:r>
                <a:rPr lang="en-US" altLang="zh-CN" sz="2800" dirty="0" smtClean="0">
                  <a:solidFill>
                    <a:srgbClr val="FF0000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100%</a:t>
              </a:r>
              <a:endParaRPr lang="en-US" altLang="zh-CN" sz="2800" dirty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endParaRPr>
            </a:p>
          </p:txBody>
        </p:sp>
        <p:cxnSp>
          <p:nvCxnSpPr>
            <p:cNvPr id="26639" name="直接连接符 7180"/>
            <p:cNvCxnSpPr>
              <a:cxnSpLocks noChangeShapeType="1"/>
            </p:cNvCxnSpPr>
            <p:nvPr>
              <p:custDataLst>
                <p:tags r:id="rId9"/>
              </p:custDataLst>
            </p:nvPr>
          </p:nvCxnSpPr>
          <p:spPr bwMode="auto">
            <a:xfrm flipV="1">
              <a:off x="4586858" y="3205087"/>
              <a:ext cx="974303" cy="7443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</p:spPr>
        </p:cxnSp>
      </p:grpSp>
      <p:sp>
        <p:nvSpPr>
          <p:cNvPr id="17433" name="流程图: 可选过程 719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7544" y="915566"/>
            <a:ext cx="1079500" cy="3509963"/>
          </a:xfrm>
          <a:prstGeom prst="flowChartAlternateProcess">
            <a:avLst/>
          </a:prstGeom>
          <a:gradFill rotWithShape="1">
            <a:gsLst>
              <a:gs pos="0">
                <a:srgbClr val="BEBEB9"/>
              </a:gs>
              <a:gs pos="80000">
                <a:srgbClr val="F8F8F1"/>
              </a:gs>
              <a:gs pos="100000">
                <a:srgbClr val="F9F9F2"/>
              </a:gs>
            </a:gsLst>
            <a:lin ang="16200000"/>
          </a:gradFill>
          <a:ln w="19050" algn="ctr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3600" dirty="0">
                <a:latin typeface="Times New Roman" pitchFamily="18" charset="0"/>
                <a:ea typeface="黑体" pitchFamily="49" charset="-122"/>
              </a:rPr>
              <a:t>销</a:t>
            </a:r>
          </a:p>
          <a:p>
            <a:pPr algn="ctr"/>
            <a:r>
              <a:rPr lang="zh-CN" altLang="en-US" sz="3600" dirty="0">
                <a:latin typeface="Times New Roman" pitchFamily="18" charset="0"/>
                <a:ea typeface="黑体" pitchFamily="49" charset="-122"/>
              </a:rPr>
              <a:t>售</a:t>
            </a:r>
          </a:p>
          <a:p>
            <a:pPr algn="ctr"/>
            <a:r>
              <a:rPr lang="zh-CN" altLang="en-US" sz="3600" dirty="0">
                <a:latin typeface="Times New Roman" pitchFamily="18" charset="0"/>
                <a:ea typeface="黑体" pitchFamily="49" charset="-122"/>
              </a:rPr>
              <a:t>中</a:t>
            </a:r>
          </a:p>
          <a:p>
            <a:pPr algn="ctr"/>
            <a:r>
              <a:rPr lang="zh-CN" altLang="en-US" sz="3600" dirty="0">
                <a:latin typeface="Times New Roman" pitchFamily="18" charset="0"/>
                <a:ea typeface="黑体" pitchFamily="49" charset="-122"/>
              </a:rPr>
              <a:t>的</a:t>
            </a:r>
          </a:p>
          <a:p>
            <a:pPr algn="ctr"/>
            <a:r>
              <a:rPr lang="zh-CN" altLang="en-US" sz="3600" dirty="0">
                <a:latin typeface="Times New Roman" pitchFamily="18" charset="0"/>
                <a:ea typeface="黑体" pitchFamily="49" charset="-122"/>
              </a:rPr>
              <a:t>盈</a:t>
            </a:r>
          </a:p>
          <a:p>
            <a:pPr algn="ctr"/>
            <a:r>
              <a:rPr lang="zh-CN" altLang="en-US" sz="3600" dirty="0">
                <a:latin typeface="Times New Roman" pitchFamily="18" charset="0"/>
                <a:ea typeface="黑体" pitchFamily="49" charset="-122"/>
              </a:rPr>
              <a:t>亏</a:t>
            </a:r>
          </a:p>
        </p:txBody>
      </p:sp>
      <p:grpSp>
        <p:nvGrpSpPr>
          <p:cNvPr id="37" name="组合 36"/>
          <p:cNvGrpSpPr/>
          <p:nvPr/>
        </p:nvGrpSpPr>
        <p:grpSpPr>
          <a:xfrm>
            <a:off x="1835696" y="3291830"/>
            <a:ext cx="5616624" cy="1222922"/>
            <a:chOff x="1835696" y="3291830"/>
            <a:chExt cx="5616624" cy="1222922"/>
          </a:xfrm>
        </p:grpSpPr>
        <p:sp>
          <p:nvSpPr>
            <p:cNvPr id="28" name="流程图: 可选过程 7169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1835696" y="3291830"/>
              <a:ext cx="5616624" cy="1222922"/>
            </a:xfrm>
            <a:prstGeom prst="flowChartAlternateProcess">
              <a:avLst/>
            </a:prstGeom>
            <a:gradFill rotWithShape="1">
              <a:gsLst>
                <a:gs pos="0">
                  <a:srgbClr val="BEBEB9"/>
                </a:gs>
                <a:gs pos="80000">
                  <a:srgbClr val="F8F8F1"/>
                </a:gs>
                <a:gs pos="100000">
                  <a:srgbClr val="F9F9F2"/>
                </a:gs>
              </a:gsLst>
              <a:lin ang="16200000"/>
            </a:gradFill>
            <a:ln w="19050" algn="ctr">
              <a:solidFill>
                <a:srgbClr val="0070C0"/>
              </a:solidFill>
              <a:round/>
              <a:headEnd/>
              <a:tailEnd/>
            </a:ln>
          </p:spPr>
          <p:txBody>
            <a:bodyPr wrap="none"/>
            <a:lstStyle/>
            <a:p>
              <a:pPr>
                <a:buSzTx/>
              </a:pPr>
              <a:r>
                <a:rPr lang="en-US" altLang="zh-CN" sz="2400">
                  <a:solidFill>
                    <a:srgbClr val="FFFFD9"/>
                  </a:solidFill>
                  <a:latin typeface="Times New Roman" pitchFamily="18" charset="0"/>
                  <a:ea typeface="黑体" pitchFamily="49" charset="-122"/>
                  <a:sym typeface="Wingdings" pitchFamily="2" charset="2"/>
                </a:rPr>
                <a:t>   </a:t>
              </a:r>
              <a:endParaRPr lang="en-US" altLang="zh-CN" sz="2400">
                <a:solidFill>
                  <a:srgbClr val="FFFFD9"/>
                </a:solidFill>
                <a:latin typeface="Times New Roman" pitchFamily="18" charset="0"/>
                <a:ea typeface="黑体" pitchFamily="49" charset="-122"/>
              </a:endParaRPr>
            </a:p>
          </p:txBody>
        </p:sp>
        <p:sp>
          <p:nvSpPr>
            <p:cNvPr id="25" name="Rectangle 2"/>
            <p:cNvSpPr>
              <a:spLocks noChangeArrowheads="1"/>
            </p:cNvSpPr>
            <p:nvPr/>
          </p:nvSpPr>
          <p:spPr bwMode="auto">
            <a:xfrm>
              <a:off x="2411760" y="3363838"/>
              <a:ext cx="4536504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zh-CN" altLang="en-US" sz="2800" b="1" dirty="0" smtClean="0">
                  <a:solidFill>
                    <a:srgbClr val="FF0000"/>
                  </a:solidFill>
                  <a:latin typeface="新宋体" pitchFamily="49" charset="-122"/>
                  <a:ea typeface="新宋体" pitchFamily="49" charset="-122"/>
                  <a:cs typeface="宋体" pitchFamily="2" charset="-122"/>
                </a:rPr>
                <a:t>售</a:t>
              </a:r>
              <a:r>
                <a:rPr kumimoji="0" lang="zh-CN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新宋体" pitchFamily="49" charset="-122"/>
                  <a:ea typeface="新宋体" pitchFamily="49" charset="-122"/>
                  <a:cs typeface="宋体" pitchFamily="2" charset="-122"/>
                </a:rPr>
                <a:t>价</a:t>
              </a:r>
              <a:r>
                <a:rPr kumimoji="0" lang="en-US" altLang="zh-CN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新宋体" pitchFamily="49" charset="-122"/>
                  <a:ea typeface="新宋体" pitchFamily="49" charset="-122"/>
                  <a:cs typeface="宋体" pitchFamily="2" charset="-122"/>
                </a:rPr>
                <a:t>=</a:t>
              </a:r>
              <a:r>
                <a:rPr kumimoji="0" lang="zh-CN" alt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新宋体" pitchFamily="49" charset="-122"/>
                  <a:ea typeface="新宋体" pitchFamily="49" charset="-122"/>
                  <a:cs typeface="宋体" pitchFamily="2" charset="-122"/>
                </a:rPr>
                <a:t>进价</a:t>
              </a:r>
              <a:r>
                <a:rPr kumimoji="0" lang="en-US" altLang="zh-CN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新宋体" pitchFamily="49" charset="-122"/>
                  <a:ea typeface="新宋体" pitchFamily="49" charset="-122"/>
                  <a:cs typeface="Arial" pitchFamily="34" charset="0"/>
                </a:rPr>
                <a:t>×</a:t>
              </a:r>
              <a:r>
                <a:rPr kumimoji="0" lang="zh-CN" alt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新宋体" pitchFamily="49" charset="-122"/>
                  <a:ea typeface="新宋体" pitchFamily="49" charset="-122"/>
                  <a:cs typeface="Arial" pitchFamily="34" charset="0"/>
                </a:rPr>
                <a:t>（</a:t>
              </a:r>
              <a:r>
                <a:rPr kumimoji="0" lang="en-US" altLang="zh-CN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新宋体" pitchFamily="49" charset="-122"/>
                  <a:ea typeface="新宋体" pitchFamily="49" charset="-122"/>
                  <a:cs typeface="Arial" pitchFamily="34" charset="0"/>
                </a:rPr>
                <a:t>1+</a:t>
              </a:r>
              <a:r>
                <a:rPr kumimoji="0" lang="zh-CN" alt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新宋体" pitchFamily="49" charset="-122"/>
                  <a:ea typeface="新宋体" pitchFamily="49" charset="-122"/>
                  <a:cs typeface="Arial" pitchFamily="34" charset="0"/>
                </a:rPr>
                <a:t>利润率）</a:t>
              </a:r>
              <a:endPara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新宋体" pitchFamily="49" charset="-122"/>
                <a:ea typeface="新宋体" pitchFamily="49" charset="-122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800" b="1" dirty="0" smtClean="0">
                  <a:solidFill>
                    <a:srgbClr val="FF0000"/>
                  </a:solidFill>
                  <a:latin typeface="新宋体" pitchFamily="49" charset="-122"/>
                  <a:ea typeface="新宋体" pitchFamily="49" charset="-122"/>
                  <a:cs typeface="宋体" pitchFamily="2" charset="-122"/>
                </a:rPr>
                <a:t>售</a:t>
              </a:r>
              <a:r>
                <a:rPr lang="zh-CN" altLang="zh-CN" sz="2800" b="1" dirty="0" smtClean="0">
                  <a:solidFill>
                    <a:srgbClr val="FF0000"/>
                  </a:solidFill>
                  <a:latin typeface="新宋体" pitchFamily="49" charset="-122"/>
                  <a:ea typeface="新宋体" pitchFamily="49" charset="-122"/>
                  <a:cs typeface="宋体" pitchFamily="2" charset="-122"/>
                </a:rPr>
                <a:t>价</a:t>
              </a:r>
              <a:r>
                <a:rPr lang="en-US" altLang="zh-CN" sz="2800" b="1" dirty="0" smtClean="0">
                  <a:solidFill>
                    <a:srgbClr val="FF0000"/>
                  </a:solidFill>
                  <a:latin typeface="新宋体" pitchFamily="49" charset="-122"/>
                  <a:ea typeface="新宋体" pitchFamily="49" charset="-122"/>
                  <a:cs typeface="宋体" pitchFamily="2" charset="-122"/>
                </a:rPr>
                <a:t>=</a:t>
              </a:r>
              <a:r>
                <a:rPr lang="zh-CN" altLang="en-US" sz="2800" b="1" dirty="0" smtClean="0">
                  <a:solidFill>
                    <a:srgbClr val="FF0000"/>
                  </a:solidFill>
                  <a:latin typeface="新宋体" pitchFamily="49" charset="-122"/>
                  <a:ea typeface="新宋体" pitchFamily="49" charset="-122"/>
                  <a:cs typeface="宋体" pitchFamily="2" charset="-122"/>
                </a:rPr>
                <a:t>进价</a:t>
              </a:r>
              <a:r>
                <a:rPr lang="en-US" altLang="zh-CN" sz="2800" b="1" dirty="0" smtClean="0">
                  <a:solidFill>
                    <a:srgbClr val="FF0000"/>
                  </a:solidFill>
                  <a:latin typeface="新宋体" pitchFamily="49" charset="-122"/>
                  <a:ea typeface="新宋体" pitchFamily="49" charset="-122"/>
                  <a:cs typeface="Arial" pitchFamily="34" charset="0"/>
                </a:rPr>
                <a:t>×</a:t>
              </a:r>
              <a:r>
                <a:rPr lang="zh-CN" altLang="en-US" sz="2800" b="1" dirty="0" smtClean="0">
                  <a:solidFill>
                    <a:srgbClr val="FF0000"/>
                  </a:solidFill>
                  <a:latin typeface="新宋体" pitchFamily="49" charset="-122"/>
                  <a:ea typeface="新宋体" pitchFamily="49" charset="-122"/>
                  <a:cs typeface="Arial" pitchFamily="34" charset="0"/>
                </a:rPr>
                <a:t>（</a:t>
              </a:r>
              <a:r>
                <a:rPr lang="en-US" altLang="zh-CN" sz="2800" b="1" dirty="0" smtClean="0">
                  <a:solidFill>
                    <a:srgbClr val="FF0000"/>
                  </a:solidFill>
                  <a:latin typeface="新宋体" pitchFamily="49" charset="-122"/>
                  <a:ea typeface="新宋体" pitchFamily="49" charset="-122"/>
                  <a:cs typeface="Arial" pitchFamily="34" charset="0"/>
                </a:rPr>
                <a:t>1-</a:t>
              </a:r>
              <a:r>
                <a:rPr lang="zh-CN" altLang="en-US" sz="2800" b="1" dirty="0" smtClean="0">
                  <a:solidFill>
                    <a:srgbClr val="FF0000"/>
                  </a:solidFill>
                  <a:latin typeface="新宋体" pitchFamily="49" charset="-122"/>
                  <a:ea typeface="新宋体" pitchFamily="49" charset="-122"/>
                  <a:cs typeface="Arial" pitchFamily="34" charset="0"/>
                </a:rPr>
                <a:t>利润率）</a:t>
              </a:r>
              <a:endParaRPr lang="en-US" altLang="zh-CN" sz="2800" b="1" dirty="0" smtClean="0">
                <a:solidFill>
                  <a:srgbClr val="FF0000"/>
                </a:solidFill>
                <a:latin typeface="新宋体" pitchFamily="49" charset="-122"/>
                <a:ea typeface="新宋体" pitchFamily="49" charset="-122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907705" y="1653648"/>
            <a:ext cx="6364242" cy="156966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楷体" pitchFamily="49" charset="-122"/>
                <a:ea typeface="楷体" pitchFamily="49" charset="-122"/>
              </a:rPr>
              <a:t>谢谢指导！</a:t>
            </a:r>
            <a:endParaRPr lang="zh-CN" altLang="en-US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2067694"/>
            <a:ext cx="5832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新宋体" pitchFamily="49" charset="-122"/>
                <a:ea typeface="新宋体" pitchFamily="49" charset="-122"/>
              </a:rPr>
              <a:t> </a:t>
            </a:r>
            <a:r>
              <a:rPr lang="zh-CN" altLang="zh-CN" sz="4000" b="1" dirty="0" smtClean="0">
                <a:latin typeface="新宋体" pitchFamily="49" charset="-122"/>
                <a:ea typeface="新宋体" pitchFamily="49" charset="-122"/>
              </a:rPr>
              <a:t>创设情境</a:t>
            </a:r>
            <a:r>
              <a:rPr lang="en-US" altLang="zh-CN" sz="4000" b="1" dirty="0" smtClean="0">
                <a:latin typeface="新宋体" pitchFamily="49" charset="-122"/>
                <a:ea typeface="新宋体" pitchFamily="49" charset="-122"/>
              </a:rPr>
              <a:t>    </a:t>
            </a:r>
            <a:r>
              <a:rPr lang="zh-CN" altLang="en-US" sz="4000" b="1" dirty="0" smtClean="0">
                <a:latin typeface="新宋体" pitchFamily="49" charset="-122"/>
                <a:ea typeface="新宋体" pitchFamily="49" charset="-122"/>
              </a:rPr>
              <a:t>巩固旧知</a:t>
            </a:r>
            <a:endParaRPr lang="zh-CN" altLang="en-US" sz="4000" b="1" dirty="0">
              <a:latin typeface="新宋体" pitchFamily="49" charset="-122"/>
              <a:ea typeface="新宋体" pitchFamily="49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2005851559385895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p14="http://schemas.microsoft.com/office/powerpoint/2010/main" xmlns:p15="http://schemas.microsoft.com/office/powerpoint/2012/main" xmlns:a14="http://schemas.microsoft.com/office/drawing/2010/main" val="0"/>
              </a:ext>
            </a:extLst>
          </a:blip>
          <a:srcRect b="9052"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p14="http://schemas.microsoft.com/office/powerpoint/2010/main" xmlns:p15="http://schemas.microsoft.com/office/powerpoint/2012/main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p14="http://schemas.microsoft.com/office/powerpoint/2010/main" xmlns:p15="http://schemas.microsoft.com/office/powerpoint/2012/main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6300192" y="195486"/>
            <a:ext cx="2016125" cy="1188244"/>
          </a:xfrm>
          <a:prstGeom prst="irregularSeal1">
            <a:avLst/>
          </a:prstGeom>
          <a:solidFill>
            <a:srgbClr val="99FF66"/>
          </a:solidFill>
          <a:ln w="9525" cmpd="sng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="" xmlns:p14="http://schemas.microsoft.com/office/powerpoint/2010/main" xmlns:p15="http://schemas.microsoft.com/office/powerpoint/2012/main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FontTx/>
              <a:buNone/>
            </a:pPr>
            <a:r>
              <a:rPr lang="zh-CN" sz="2800" dirty="0">
                <a:solidFill>
                  <a:srgbClr val="0000FF"/>
                </a:solidFill>
                <a:ea typeface="隶书" pitchFamily="49" charset="-122"/>
              </a:rPr>
              <a:t>跳楼价</a:t>
            </a: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79512" y="0"/>
            <a:ext cx="2962275" cy="1450181"/>
          </a:xfrm>
          <a:prstGeom prst="irregularSeal2">
            <a:avLst/>
          </a:prstGeom>
          <a:solidFill>
            <a:schemeClr val="accent1"/>
          </a:solidFill>
          <a:ln w="9525" cmpd="sng">
            <a:solidFill>
              <a:srgbClr val="FF0000"/>
            </a:solidFill>
            <a:miter lim="800000"/>
          </a:ln>
          <a:effectLst/>
          <a:extLst>
            <a:ext uri="{AF507438-7753-43E0-B8FC-AC1667EBCBE1}">
              <a14:hiddenEffects xmlns="" xmlns:p14="http://schemas.microsoft.com/office/powerpoint/2010/main" xmlns:p15="http://schemas.microsoft.com/office/powerpoint/2012/main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FontTx/>
              <a:buNone/>
            </a:pPr>
            <a:r>
              <a:rPr lang="zh-CN" sz="2400" b="1" dirty="0">
                <a:solidFill>
                  <a:srgbClr val="CC0066"/>
                </a:solidFill>
                <a:ea typeface="方正舒体" pitchFamily="2" charset="-122"/>
              </a:rPr>
              <a:t>清仓处理</a:t>
            </a: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4572000" y="3867894"/>
            <a:ext cx="2736304" cy="1275606"/>
          </a:xfrm>
          <a:prstGeom prst="irregularSeal2">
            <a:avLst/>
          </a:prstGeom>
          <a:solidFill>
            <a:srgbClr val="CCFFCC"/>
          </a:solidFill>
          <a:ln w="9525" cmpd="sng">
            <a:solidFill>
              <a:srgbClr val="A50021"/>
            </a:solidFill>
            <a:miter lim="800000"/>
          </a:ln>
          <a:effectLst/>
          <a:extLst>
            <a:ext uri="{AF507438-7753-43E0-B8FC-AC1667EBCBE1}">
              <a14:hiddenEffects xmlns="" xmlns:p14="http://schemas.microsoft.com/office/powerpoint/2010/main" xmlns:p15="http://schemas.microsoft.com/office/powerpoint/2012/main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FontTx/>
              <a:buNone/>
            </a:pPr>
            <a:r>
              <a:rPr lang="zh-CN" altLang="en-US" sz="2000" b="1" dirty="0">
                <a:solidFill>
                  <a:srgbClr val="660066"/>
                </a:solidFill>
                <a:ea typeface="华文彩云" pitchFamily="2" charset="-122"/>
              </a:rPr>
              <a:t>满</a:t>
            </a:r>
            <a:r>
              <a:rPr lang="en-US" sz="2000" b="1" dirty="0">
                <a:solidFill>
                  <a:srgbClr val="660066"/>
                </a:solidFill>
                <a:ea typeface="华文彩云" pitchFamily="2" charset="-122"/>
              </a:rPr>
              <a:t>200</a:t>
            </a:r>
            <a:r>
              <a:rPr lang="zh-CN" altLang="en-US" sz="2000" b="1" dirty="0">
                <a:solidFill>
                  <a:srgbClr val="660066"/>
                </a:solidFill>
                <a:ea typeface="华文彩云" pitchFamily="2" charset="-122"/>
              </a:rPr>
              <a:t>返</a:t>
            </a:r>
            <a:r>
              <a:rPr lang="en-US" sz="2000" b="1" dirty="0">
                <a:solidFill>
                  <a:srgbClr val="660066"/>
                </a:solidFill>
                <a:ea typeface="华文彩云" pitchFamily="2" charset="-122"/>
              </a:rPr>
              <a:t>160</a:t>
            </a:r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0" y="3901678"/>
            <a:ext cx="3024188" cy="1241822"/>
          </a:xfrm>
          <a:prstGeom prst="irregularSeal2">
            <a:avLst/>
          </a:prstGeom>
          <a:solidFill>
            <a:srgbClr val="FFFF99"/>
          </a:solidFill>
          <a:ln w="9525" cmpd="sng">
            <a:solidFill>
              <a:srgbClr val="006600"/>
            </a:solidFill>
            <a:miter lim="800000"/>
          </a:ln>
          <a:effectLst/>
          <a:extLst>
            <a:ext uri="{AF507438-7753-43E0-B8FC-AC1667EBCBE1}">
              <a14:hiddenEffects xmlns="" xmlns:p14="http://schemas.microsoft.com/office/powerpoint/2010/main" xmlns:p15="http://schemas.microsoft.com/office/powerpoint/2012/main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FontTx/>
              <a:buNone/>
            </a:pPr>
            <a:r>
              <a:rPr lang="en-US" sz="3200" b="1" dirty="0">
                <a:solidFill>
                  <a:srgbClr val="A50021"/>
                </a:solidFill>
              </a:rPr>
              <a:t>5</a:t>
            </a:r>
            <a:r>
              <a:rPr lang="zh-CN" altLang="en-US" sz="3200" b="1" dirty="0">
                <a:solidFill>
                  <a:srgbClr val="A50021"/>
                </a:solidFill>
              </a:rPr>
              <a:t>折酬宾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23528" y="339502"/>
            <a:ext cx="7200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（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1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）某商品标价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500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元，打九折出售，售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新宋体" pitchFamily="49" charset="-122"/>
              <a:ea typeface="新宋体" pitchFamily="49" charset="-122"/>
              <a:cs typeface="宋体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     价为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______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元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.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新宋体" pitchFamily="49" charset="-122"/>
              <a:ea typeface="新宋体" pitchFamily="49" charset="-122"/>
              <a:cs typeface="宋体" pitchFamily="2" charset="-122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1619672" y="1635646"/>
          <a:ext cx="60960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  </a:t>
                      </a:r>
                      <a:r>
                        <a:rPr lang="en-US" altLang="zh-CN" sz="24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500</a:t>
                      </a:r>
                      <a:endParaRPr lang="zh-CN" altLang="en-US" sz="24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   </a:t>
                      </a:r>
                      <a:r>
                        <a:rPr lang="zh-CN" altLang="en-US" sz="2400" dirty="0" smtClean="0">
                          <a:solidFill>
                            <a:srgbClr val="FF0000"/>
                          </a:solidFill>
                        </a:rPr>
                        <a:t>九折</a:t>
                      </a:r>
                      <a:endParaRPr lang="zh-CN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       </a:t>
                      </a:r>
                      <a:r>
                        <a:rPr lang="zh-CN" altLang="en-US" sz="2400" dirty="0" smtClean="0">
                          <a:solidFill>
                            <a:srgbClr val="FF0000"/>
                          </a:solidFill>
                        </a:rPr>
                        <a:t>？</a:t>
                      </a:r>
                      <a:endParaRPr lang="zh-CN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7" name="组合 16"/>
          <p:cNvGrpSpPr/>
          <p:nvPr/>
        </p:nvGrpSpPr>
        <p:grpSpPr>
          <a:xfrm>
            <a:off x="539552" y="1563638"/>
            <a:ext cx="6768752" cy="533673"/>
            <a:chOff x="539552" y="1563638"/>
            <a:chExt cx="6768752" cy="533673"/>
          </a:xfrm>
        </p:grpSpPr>
        <p:sp>
          <p:nvSpPr>
            <p:cNvPr id="8" name="TextBox 7"/>
            <p:cNvSpPr txBox="1"/>
            <p:nvPr/>
          </p:nvSpPr>
          <p:spPr>
            <a:xfrm>
              <a:off x="539552" y="1563638"/>
              <a:ext cx="9361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>
                  <a:latin typeface="新宋体" pitchFamily="49" charset="-122"/>
                  <a:ea typeface="新宋体" pitchFamily="49" charset="-122"/>
                </a:rPr>
                <a:t>分析：</a:t>
              </a:r>
              <a:endParaRPr lang="zh-CN" altLang="en-US" sz="2800" b="1" dirty="0">
                <a:latin typeface="新宋体" pitchFamily="49" charset="-122"/>
                <a:ea typeface="新宋体" pitchFamily="49" charset="-122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79712" y="1635646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/>
                <a:t>标价</a:t>
              </a:r>
              <a:endParaRPr lang="zh-CN" altLang="en-US" sz="2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39952" y="1635646"/>
              <a:ext cx="11521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/>
                <a:t>折扣</a:t>
              </a:r>
              <a:endParaRPr lang="zh-CN" alt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228184" y="1635646"/>
              <a:ext cx="10801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/>
                <a:t>售价</a:t>
              </a:r>
              <a:endParaRPr lang="zh-CN" altLang="en-US" sz="2400" dirty="0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475656" y="3147814"/>
            <a:ext cx="6696744" cy="810672"/>
            <a:chOff x="1043608" y="3075806"/>
            <a:chExt cx="6696744" cy="810672"/>
          </a:xfrm>
        </p:grpSpPr>
        <p:sp>
          <p:nvSpPr>
            <p:cNvPr id="16" name="TextBox 15"/>
            <p:cNvSpPr txBox="1"/>
            <p:nvPr/>
          </p:nvSpPr>
          <p:spPr>
            <a:xfrm>
              <a:off x="1043608" y="3147814"/>
              <a:ext cx="669674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/>
                <a:t>（售价</a:t>
              </a:r>
              <a:r>
                <a:rPr lang="en-US" altLang="zh-CN" sz="2400" dirty="0" smtClean="0"/>
                <a:t>=</a:t>
              </a:r>
              <a:r>
                <a:rPr lang="zh-CN" altLang="en-US" sz="2400" dirty="0" smtClean="0"/>
                <a:t>标价 </a:t>
              </a:r>
              <a:r>
                <a:rPr lang="en-US" altLang="zh-CN" sz="2400" dirty="0" smtClean="0"/>
                <a:t>x      </a:t>
              </a:r>
              <a:r>
                <a:rPr lang="zh-CN" altLang="en-US" sz="2400" dirty="0" smtClean="0"/>
                <a:t>，其中，</a:t>
              </a:r>
              <a:r>
                <a:rPr lang="en-US" altLang="zh-CN" sz="2400" dirty="0" smtClean="0"/>
                <a:t>x</a:t>
              </a:r>
              <a:r>
                <a:rPr lang="zh-CN" altLang="en-US" sz="2400" dirty="0" smtClean="0"/>
                <a:t>为折扣数）</a:t>
              </a:r>
              <a:r>
                <a:rPr lang="en-US" altLang="zh-CN" sz="2400" dirty="0" smtClean="0"/>
                <a:t> </a:t>
              </a:r>
              <a:endParaRPr lang="zh-CN" altLang="zh-CN" sz="2400" dirty="0" smtClean="0"/>
            </a:p>
            <a:p>
              <a:r>
                <a:rPr lang="zh-CN" altLang="en-US" dirty="0" smtClean="0"/>
                <a:t> </a:t>
              </a:r>
              <a:endParaRPr lang="zh-CN" altLang="en-US" dirty="0"/>
            </a:p>
          </p:txBody>
        </p:sp>
        <p:pic>
          <p:nvPicPr>
            <p:cNvPr id="10" name="图片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03848" y="3075806"/>
              <a:ext cx="504056" cy="576064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555526"/>
            <a:ext cx="860444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Times New Roman" pitchFamily="18" charset="0"/>
              </a:rPr>
              <a:t>（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Times New Roman" pitchFamily="18" charset="0"/>
              </a:rPr>
              <a:t>2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Times New Roman" pitchFamily="18" charset="0"/>
              </a:rPr>
              <a:t>）某商品进价是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Times New Roman" pitchFamily="18" charset="0"/>
              </a:rPr>
              <a:t>150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Times New Roman" pitchFamily="18" charset="0"/>
              </a:rPr>
              <a:t>元，售价是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Times New Roman" pitchFamily="18" charset="0"/>
              </a:rPr>
              <a:t>180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Times New Roman" pitchFamily="18" charset="0"/>
              </a:rPr>
              <a:t>元，则利润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新宋体" pitchFamily="49" charset="-122"/>
              <a:ea typeface="新宋体" pitchFamily="49" charset="-122"/>
              <a:cs typeface="Times New Roman" pitchFamily="18" charset="0"/>
            </a:endParaRPr>
          </a:p>
          <a:p>
            <a:pPr marL="0" marR="0" lvl="0" indent="381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b="1" dirty="0" smtClean="0">
                <a:solidFill>
                  <a:srgbClr val="000000"/>
                </a:solidFill>
                <a:latin typeface="新宋体" pitchFamily="49" charset="-122"/>
                <a:ea typeface="新宋体" pitchFamily="49" charset="-122"/>
                <a:cs typeface="Times New Roman" pitchFamily="18" charset="0"/>
              </a:rPr>
              <a:t>     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Times New Roman" pitchFamily="18" charset="0"/>
              </a:rPr>
              <a:t>是</a:t>
            </a:r>
            <a:r>
              <a:rPr kumimoji="0" lang="zh-CN" altLang="en-US" sz="2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Times New Roman" pitchFamily="18" charset="0"/>
              </a:rPr>
              <a:t>       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Times New Roman" pitchFamily="18" charset="0"/>
              </a:rPr>
              <a:t>元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Times New Roman" pitchFamily="18" charset="0"/>
              </a:rPr>
              <a:t>.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Times New Roman" pitchFamily="18" charset="0"/>
              </a:rPr>
              <a:t>利润率是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Times New Roman" pitchFamily="18" charset="0"/>
              </a:rPr>
              <a:t>__________.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新宋体" pitchFamily="49" charset="-122"/>
              <a:ea typeface="新宋体" pitchFamily="49" charset="-122"/>
              <a:cs typeface="宋体" pitchFamily="2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763688" y="1851670"/>
          <a:ext cx="6336704" cy="889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584176"/>
                <a:gridCol w="1584176"/>
                <a:gridCol w="1584176"/>
              </a:tblGrid>
              <a:tr h="432048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zh-CN" sz="24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150</a:t>
                      </a:r>
                      <a:endParaRPr lang="zh-CN" altLang="en-US" sz="2400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 </a:t>
                      </a:r>
                      <a:r>
                        <a:rPr lang="en-US" altLang="zh-CN" sz="2400" dirty="0" smtClean="0">
                          <a:solidFill>
                            <a:srgbClr val="FF0000"/>
                          </a:solidFill>
                        </a:rPr>
                        <a:t>180</a:t>
                      </a:r>
                      <a:endParaRPr lang="zh-CN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    </a:t>
                      </a:r>
                      <a:r>
                        <a:rPr lang="zh-CN" altLang="en-US" sz="24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？</a:t>
                      </a:r>
                      <a:endParaRPr lang="zh-CN" altLang="en-US" sz="2400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     </a:t>
                      </a:r>
                      <a:r>
                        <a:rPr lang="zh-CN" altLang="en-US" sz="2400" dirty="0" smtClean="0">
                          <a:solidFill>
                            <a:srgbClr val="FF0000"/>
                          </a:solidFill>
                        </a:rPr>
                        <a:t>？</a:t>
                      </a:r>
                      <a:endParaRPr lang="zh-CN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9" name="组合 8"/>
          <p:cNvGrpSpPr/>
          <p:nvPr/>
        </p:nvGrpSpPr>
        <p:grpSpPr>
          <a:xfrm>
            <a:off x="2123728" y="1851670"/>
            <a:ext cx="5976664" cy="461665"/>
            <a:chOff x="2051720" y="1851670"/>
            <a:chExt cx="5976664" cy="461665"/>
          </a:xfrm>
        </p:grpSpPr>
        <p:sp>
          <p:nvSpPr>
            <p:cNvPr id="4" name="TextBox 3"/>
            <p:cNvSpPr txBox="1"/>
            <p:nvPr/>
          </p:nvSpPr>
          <p:spPr>
            <a:xfrm>
              <a:off x="2051720" y="1851670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/>
                <a:t>进价</a:t>
              </a:r>
              <a:endParaRPr lang="zh-CN" altLang="en-US" sz="24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707904" y="1851670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/>
                <a:t>售价</a:t>
              </a:r>
              <a:endParaRPr lang="zh-CN" altLang="en-US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292080" y="1851670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/>
                <a:t>利润</a:t>
              </a:r>
              <a:endParaRPr lang="zh-CN" altLang="en-US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804248" y="1851670"/>
              <a:ext cx="12241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/>
                <a:t>利润率</a:t>
              </a:r>
              <a:endParaRPr lang="zh-CN" altLang="en-US" sz="2400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95536" y="185167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新宋体" pitchFamily="49" charset="-122"/>
                <a:ea typeface="新宋体" pitchFamily="49" charset="-122"/>
              </a:rPr>
              <a:t>分析：</a:t>
            </a:r>
            <a:endParaRPr lang="zh-CN" altLang="en-US" sz="2800" b="1" dirty="0">
              <a:latin typeface="新宋体" pitchFamily="49" charset="-122"/>
              <a:ea typeface="新宋体" pitchFamily="49" charset="-122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835696" y="3939902"/>
            <a:ext cx="56886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000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利润率＝利润</a:t>
            </a:r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÷</a:t>
            </a: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进价</a:t>
            </a:r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×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Times New Roman" pitchFamily="18" charset="0"/>
              </a:rPr>
              <a:t>100%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新宋体" pitchFamily="49" charset="-122"/>
              <a:ea typeface="新宋体" pitchFamily="49" charset="-122"/>
              <a:cs typeface="宋体" pitchFamily="2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899592" y="3219822"/>
            <a:ext cx="6120680" cy="523220"/>
            <a:chOff x="899592" y="3219822"/>
            <a:chExt cx="6120680" cy="523220"/>
          </a:xfrm>
        </p:grpSpPr>
        <p:sp>
          <p:nvSpPr>
            <p:cNvPr id="2050" name="Rectangle 2"/>
            <p:cNvSpPr>
              <a:spLocks noChangeArrowheads="1"/>
            </p:cNvSpPr>
            <p:nvPr/>
          </p:nvSpPr>
          <p:spPr bwMode="auto">
            <a:xfrm>
              <a:off x="1619672" y="3219822"/>
              <a:ext cx="54006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8382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sz="2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新宋体" pitchFamily="49" charset="-122"/>
                  <a:ea typeface="新宋体" pitchFamily="49" charset="-122"/>
                  <a:cs typeface="宋体" pitchFamily="2" charset="-122"/>
                </a:rPr>
                <a:t>利润＝售价－进价</a:t>
              </a:r>
              <a:endPara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99592" y="3219822"/>
              <a:ext cx="12241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>
                  <a:latin typeface="新宋体" pitchFamily="49" charset="-122"/>
                  <a:ea typeface="新宋体" pitchFamily="49" charset="-122"/>
                </a:rPr>
                <a:t>关系：</a:t>
              </a:r>
              <a:endParaRPr lang="zh-CN" altLang="en-US" sz="2800" b="1" dirty="0">
                <a:latin typeface="新宋体" pitchFamily="49" charset="-122"/>
                <a:ea typeface="新宋体" pitchFamily="49" charset="-122"/>
              </a:endParaRP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  <p:bldP spid="8" grpId="0"/>
      <p:bldP spid="20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051720" y="1923678"/>
            <a:ext cx="48013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000" b="1" dirty="0" smtClean="0">
                <a:latin typeface="新宋体" pitchFamily="49" charset="-122"/>
                <a:ea typeface="新宋体" pitchFamily="49" charset="-122"/>
              </a:rPr>
              <a:t>变式训练</a:t>
            </a:r>
            <a:r>
              <a:rPr lang="en-US" altLang="zh-CN" sz="4000" b="1" dirty="0" smtClean="0">
                <a:latin typeface="新宋体" pitchFamily="49" charset="-122"/>
                <a:ea typeface="新宋体" pitchFamily="49" charset="-122"/>
              </a:rPr>
              <a:t>  </a:t>
            </a:r>
            <a:r>
              <a:rPr lang="zh-CN" altLang="zh-CN" sz="4000" b="1" dirty="0" smtClean="0">
                <a:latin typeface="新宋体" pitchFamily="49" charset="-122"/>
                <a:ea typeface="新宋体" pitchFamily="49" charset="-122"/>
              </a:rPr>
              <a:t>新课铺垫</a:t>
            </a:r>
            <a:endParaRPr lang="zh-CN" altLang="en-US" sz="4000" b="1" dirty="0">
              <a:latin typeface="新宋体" pitchFamily="49" charset="-122"/>
              <a:ea typeface="新宋体" pitchFamily="49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251520" y="771550"/>
            <a:ext cx="81369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变式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1: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某件商品进价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100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元，盈利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15%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，则它盈利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新宋体" pitchFamily="49" charset="-122"/>
              <a:ea typeface="新宋体" pitchFamily="49" charset="-122"/>
              <a:cs typeface="宋体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b="1" dirty="0" smtClean="0">
                <a:solidFill>
                  <a:srgbClr val="000000"/>
                </a:solidFill>
                <a:latin typeface="新宋体" pitchFamily="49" charset="-122"/>
                <a:ea typeface="新宋体" pitchFamily="49" charset="-122"/>
                <a:cs typeface="宋体" pitchFamily="2" charset="-122"/>
              </a:rPr>
              <a:t>      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了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____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元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.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它的售价为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____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元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.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新宋体" pitchFamily="49" charset="-122"/>
              <a:ea typeface="新宋体" pitchFamily="49" charset="-122"/>
              <a:cs typeface="宋体" pitchFamily="2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619672" y="1923678"/>
          <a:ext cx="6336704" cy="889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584176"/>
                <a:gridCol w="1584176"/>
                <a:gridCol w="1584176"/>
              </a:tblGrid>
              <a:tr h="432048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zh-CN" sz="24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100</a:t>
                      </a:r>
                      <a:endParaRPr lang="zh-CN" altLang="en-US" sz="2400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    </a:t>
                      </a:r>
                      <a:r>
                        <a:rPr lang="zh-CN" altLang="en-US" sz="2400" dirty="0" smtClean="0">
                          <a:solidFill>
                            <a:srgbClr val="FF0000"/>
                          </a:solidFill>
                        </a:rPr>
                        <a:t>？</a:t>
                      </a:r>
                      <a:endParaRPr lang="zh-CN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    </a:t>
                      </a:r>
                      <a:r>
                        <a:rPr lang="zh-CN" altLang="en-US" sz="24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？</a:t>
                      </a:r>
                      <a:endParaRPr lang="zh-CN" altLang="en-US" sz="2400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     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新宋体" pitchFamily="49" charset="-122"/>
                          <a:ea typeface="新宋体" pitchFamily="49" charset="-122"/>
                          <a:cs typeface="宋体" pitchFamily="2" charset="-122"/>
                        </a:rPr>
                        <a:t>15%</a:t>
                      </a:r>
                      <a:endParaRPr lang="zh-CN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1907704" y="1995686"/>
            <a:ext cx="5976664" cy="461665"/>
            <a:chOff x="2051720" y="1851670"/>
            <a:chExt cx="5976664" cy="461665"/>
          </a:xfrm>
        </p:grpSpPr>
        <p:sp>
          <p:nvSpPr>
            <p:cNvPr id="5" name="TextBox 4"/>
            <p:cNvSpPr txBox="1"/>
            <p:nvPr/>
          </p:nvSpPr>
          <p:spPr>
            <a:xfrm>
              <a:off x="2051720" y="1851670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/>
                <a:t>进价</a:t>
              </a:r>
              <a:endParaRPr lang="zh-CN" altLang="en-US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707904" y="1851670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/>
                <a:t>售价</a:t>
              </a:r>
              <a:endParaRPr lang="zh-CN" altLang="en-US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292080" y="1851670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/>
                <a:t>利润</a:t>
              </a:r>
              <a:endParaRPr lang="zh-CN" altLang="en-US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804248" y="1851670"/>
              <a:ext cx="12241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/>
                <a:t>利润率</a:t>
              </a:r>
              <a:endParaRPr lang="zh-CN" altLang="en-US" sz="24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611560" y="228371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3528" y="199568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分析：</a:t>
            </a:r>
            <a:endParaRPr lang="zh-CN" altLang="en-US" sz="2800" b="1" dirty="0"/>
          </a:p>
        </p:txBody>
      </p:sp>
      <p:grpSp>
        <p:nvGrpSpPr>
          <p:cNvPr id="11" name="组合 10"/>
          <p:cNvGrpSpPr/>
          <p:nvPr/>
        </p:nvGrpSpPr>
        <p:grpSpPr>
          <a:xfrm>
            <a:off x="683568" y="3003798"/>
            <a:ext cx="6120680" cy="523220"/>
            <a:chOff x="899592" y="3219822"/>
            <a:chExt cx="6120680" cy="523220"/>
          </a:xfrm>
        </p:grpSpPr>
        <p:sp>
          <p:nvSpPr>
            <p:cNvPr id="12" name="Rectangle 2"/>
            <p:cNvSpPr>
              <a:spLocks noChangeArrowheads="1"/>
            </p:cNvSpPr>
            <p:nvPr/>
          </p:nvSpPr>
          <p:spPr bwMode="auto">
            <a:xfrm>
              <a:off x="1619672" y="3219822"/>
              <a:ext cx="54006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8382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sz="2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新宋体" pitchFamily="49" charset="-122"/>
                  <a:ea typeface="新宋体" pitchFamily="49" charset="-122"/>
                  <a:cs typeface="宋体" pitchFamily="2" charset="-122"/>
                </a:rPr>
                <a:t>利润＝售价－进价</a:t>
              </a:r>
              <a:endPara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99592" y="3219822"/>
              <a:ext cx="12241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>
                  <a:latin typeface="新宋体" pitchFamily="49" charset="-122"/>
                  <a:ea typeface="新宋体" pitchFamily="49" charset="-122"/>
                </a:rPr>
                <a:t>关系：</a:t>
              </a:r>
              <a:endParaRPr lang="zh-CN" altLang="en-US" sz="2800" b="1" dirty="0">
                <a:latin typeface="新宋体" pitchFamily="49" charset="-122"/>
                <a:ea typeface="新宋体" pitchFamily="49" charset="-122"/>
              </a:endParaRPr>
            </a:p>
          </p:txBody>
        </p:sp>
      </p:grp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1619672" y="3507854"/>
            <a:ext cx="56886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000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利润率＝利润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÷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进价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×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Times New Roman" pitchFamily="18" charset="0"/>
              </a:rPr>
              <a:t>100%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新宋体" pitchFamily="49" charset="-122"/>
              <a:ea typeface="新宋体" pitchFamily="49" charset="-122"/>
              <a:cs typeface="宋体" pitchFamily="2" charset="-122"/>
            </a:endParaRPr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2267744" y="4011910"/>
            <a:ext cx="53285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2800" b="1" dirty="0" smtClean="0">
                <a:latin typeface="新宋体" pitchFamily="49" charset="-122"/>
                <a:ea typeface="新宋体" pitchFamily="49" charset="-122"/>
                <a:cs typeface="宋体" pitchFamily="2" charset="-122"/>
              </a:rPr>
              <a:t>售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价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=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进价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Arial" pitchFamily="34" charset="0"/>
              </a:rPr>
              <a:t>×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Arial" pitchFamily="34" charset="0"/>
              </a:rPr>
              <a:t>（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Arial" pitchFamily="34" charset="0"/>
              </a:rPr>
              <a:t>1+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Arial" pitchFamily="34" charset="0"/>
              </a:rPr>
              <a:t>利润率）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新宋体" pitchFamily="49" charset="-122"/>
              <a:ea typeface="新宋体" pitchFamily="49" charset="-122"/>
              <a:cs typeface="宋体" pitchFamily="2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3" grpId="0"/>
      <p:bldP spid="10" grpId="0"/>
      <p:bldP spid="17" grpId="0"/>
      <p:bldP spid="491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536" y="411510"/>
            <a:ext cx="7128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b="1" dirty="0" smtClean="0">
                <a:latin typeface="新宋体" pitchFamily="49" charset="-122"/>
                <a:ea typeface="新宋体" pitchFamily="49" charset="-122"/>
              </a:rPr>
              <a:t>变式</a:t>
            </a:r>
            <a:r>
              <a:rPr lang="en-US" altLang="zh-CN" sz="2800" b="1" dirty="0" smtClean="0">
                <a:latin typeface="新宋体" pitchFamily="49" charset="-122"/>
                <a:ea typeface="新宋体" pitchFamily="49" charset="-122"/>
              </a:rPr>
              <a:t>2:</a:t>
            </a:r>
            <a:r>
              <a:rPr lang="zh-CN" altLang="zh-CN" sz="2800" b="1" dirty="0" smtClean="0">
                <a:latin typeface="新宋体" pitchFamily="49" charset="-122"/>
                <a:ea typeface="新宋体" pitchFamily="49" charset="-122"/>
              </a:rPr>
              <a:t>某件商品进价</a:t>
            </a:r>
            <a:r>
              <a:rPr lang="en-US" altLang="zh-CN" sz="2800" b="1" dirty="0" smtClean="0">
                <a:latin typeface="新宋体" pitchFamily="49" charset="-122"/>
                <a:ea typeface="新宋体" pitchFamily="49" charset="-122"/>
              </a:rPr>
              <a:t>100</a:t>
            </a:r>
            <a:r>
              <a:rPr lang="zh-CN" altLang="zh-CN" sz="2800" b="1" dirty="0" smtClean="0">
                <a:latin typeface="新宋体" pitchFamily="49" charset="-122"/>
                <a:ea typeface="新宋体" pitchFamily="49" charset="-122"/>
              </a:rPr>
              <a:t>元，亏损</a:t>
            </a:r>
            <a:r>
              <a:rPr lang="en-US" altLang="zh-CN" sz="2800" b="1" dirty="0" smtClean="0">
                <a:latin typeface="新宋体" pitchFamily="49" charset="-122"/>
                <a:ea typeface="新宋体" pitchFamily="49" charset="-122"/>
              </a:rPr>
              <a:t>15%</a:t>
            </a:r>
            <a:r>
              <a:rPr lang="zh-CN" altLang="zh-CN" sz="2800" b="1" dirty="0" smtClean="0">
                <a:latin typeface="新宋体" pitchFamily="49" charset="-122"/>
                <a:ea typeface="新宋体" pitchFamily="49" charset="-122"/>
              </a:rPr>
              <a:t>，则它</a:t>
            </a:r>
            <a:endParaRPr lang="en-US" altLang="zh-CN" sz="2800" b="1" dirty="0" smtClean="0">
              <a:latin typeface="新宋体" pitchFamily="49" charset="-122"/>
              <a:ea typeface="新宋体" pitchFamily="49" charset="-122"/>
            </a:endParaRPr>
          </a:p>
          <a:p>
            <a:r>
              <a:rPr lang="en-US" altLang="zh-CN" sz="2800" b="1" dirty="0" smtClean="0">
                <a:latin typeface="新宋体" pitchFamily="49" charset="-122"/>
                <a:ea typeface="新宋体" pitchFamily="49" charset="-122"/>
              </a:rPr>
              <a:t>      </a:t>
            </a:r>
            <a:r>
              <a:rPr lang="zh-CN" altLang="zh-CN" sz="2800" b="1" dirty="0" smtClean="0">
                <a:latin typeface="新宋体" pitchFamily="49" charset="-122"/>
                <a:ea typeface="新宋体" pitchFamily="49" charset="-122"/>
              </a:rPr>
              <a:t>亏损了</a:t>
            </a:r>
            <a:r>
              <a:rPr lang="en-US" altLang="zh-CN" sz="2800" b="1" dirty="0" smtClean="0">
                <a:latin typeface="新宋体" pitchFamily="49" charset="-122"/>
                <a:ea typeface="新宋体" pitchFamily="49" charset="-122"/>
              </a:rPr>
              <a:t>____</a:t>
            </a:r>
            <a:r>
              <a:rPr lang="zh-CN" altLang="zh-CN" sz="2800" b="1" dirty="0" smtClean="0">
                <a:latin typeface="新宋体" pitchFamily="49" charset="-122"/>
                <a:ea typeface="新宋体" pitchFamily="49" charset="-122"/>
              </a:rPr>
              <a:t>元</a:t>
            </a:r>
            <a:r>
              <a:rPr lang="en-US" altLang="zh-CN" sz="2800" b="1" dirty="0" smtClean="0">
                <a:latin typeface="新宋体" pitchFamily="49" charset="-122"/>
                <a:ea typeface="新宋体" pitchFamily="49" charset="-122"/>
              </a:rPr>
              <a:t>.</a:t>
            </a:r>
            <a:r>
              <a:rPr lang="zh-CN" altLang="zh-CN" sz="2800" b="1" dirty="0" smtClean="0">
                <a:latin typeface="新宋体" pitchFamily="49" charset="-122"/>
                <a:ea typeface="新宋体" pitchFamily="49" charset="-122"/>
              </a:rPr>
              <a:t>它的售价为</a:t>
            </a:r>
            <a:r>
              <a:rPr lang="en-US" altLang="zh-CN" sz="2800" b="1" dirty="0" smtClean="0">
                <a:latin typeface="新宋体" pitchFamily="49" charset="-122"/>
                <a:ea typeface="新宋体" pitchFamily="49" charset="-122"/>
              </a:rPr>
              <a:t>____</a:t>
            </a:r>
            <a:r>
              <a:rPr lang="zh-CN" altLang="zh-CN" sz="2800" b="1" dirty="0" smtClean="0">
                <a:latin typeface="新宋体" pitchFamily="49" charset="-122"/>
                <a:ea typeface="新宋体" pitchFamily="49" charset="-122"/>
              </a:rPr>
              <a:t>元</a:t>
            </a:r>
            <a:r>
              <a:rPr lang="en-US" altLang="zh-CN" sz="2800" b="1" dirty="0" smtClean="0">
                <a:latin typeface="新宋体" pitchFamily="49" charset="-122"/>
                <a:ea typeface="新宋体" pitchFamily="49" charset="-122"/>
              </a:rPr>
              <a:t>.</a:t>
            </a:r>
            <a:endParaRPr lang="zh-CN" altLang="en-US" sz="2800" b="1" dirty="0">
              <a:latin typeface="新宋体" pitchFamily="49" charset="-122"/>
              <a:ea typeface="新宋体" pitchFamily="49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619672" y="1563638"/>
          <a:ext cx="6336704" cy="889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584176"/>
                <a:gridCol w="1584176"/>
                <a:gridCol w="1584176"/>
              </a:tblGrid>
              <a:tr h="432048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US" altLang="zh-CN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lang="en-US" altLang="zh-CN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zh-CN" sz="240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100</a:t>
                      </a:r>
                      <a:endParaRPr lang="zh-CN" altLang="en-US" sz="2400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    </a:t>
                      </a:r>
                      <a:r>
                        <a:rPr lang="zh-CN" altLang="en-US" sz="2400" dirty="0" smtClean="0">
                          <a:solidFill>
                            <a:srgbClr val="FF0000"/>
                          </a:solidFill>
                        </a:rPr>
                        <a:t>？</a:t>
                      </a:r>
                      <a:endParaRPr lang="zh-CN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    </a:t>
                      </a:r>
                      <a:r>
                        <a:rPr lang="zh-CN" altLang="en-US" sz="24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？</a:t>
                      </a:r>
                      <a:endParaRPr lang="zh-CN" altLang="en-US" sz="2400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     </a:t>
                      </a:r>
                      <a:r>
                        <a:rPr lang="en-US" altLang="zh-CN" sz="24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新宋体" pitchFamily="49" charset="-122"/>
                          <a:ea typeface="新宋体" pitchFamily="49" charset="-122"/>
                          <a:cs typeface="宋体" pitchFamily="2" charset="-122"/>
                        </a:rPr>
                        <a:t>15%</a:t>
                      </a:r>
                      <a:endParaRPr lang="zh-CN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1907704" y="1563638"/>
            <a:ext cx="5976664" cy="461665"/>
            <a:chOff x="2051720" y="1851670"/>
            <a:chExt cx="5976664" cy="461665"/>
          </a:xfrm>
        </p:grpSpPr>
        <p:sp>
          <p:nvSpPr>
            <p:cNvPr id="5" name="TextBox 4"/>
            <p:cNvSpPr txBox="1"/>
            <p:nvPr/>
          </p:nvSpPr>
          <p:spPr>
            <a:xfrm>
              <a:off x="2051720" y="1851670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/>
                <a:t>进价</a:t>
              </a:r>
              <a:endParaRPr lang="zh-CN" altLang="en-US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707904" y="1851670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/>
                <a:t>售价</a:t>
              </a:r>
              <a:endParaRPr lang="zh-CN" altLang="en-US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292080" y="1851670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/>
                <a:t>利润</a:t>
              </a:r>
              <a:endParaRPr lang="zh-CN" altLang="en-US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804248" y="1851670"/>
              <a:ext cx="12241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/>
                <a:t>利润率</a:t>
              </a:r>
              <a:endParaRPr lang="zh-CN" altLang="en-US" sz="24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95536" y="156363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分析：</a:t>
            </a:r>
            <a:endParaRPr lang="zh-CN" altLang="en-US" sz="2800" b="1" dirty="0"/>
          </a:p>
        </p:txBody>
      </p:sp>
      <p:grpSp>
        <p:nvGrpSpPr>
          <p:cNvPr id="10" name="组合 9"/>
          <p:cNvGrpSpPr/>
          <p:nvPr/>
        </p:nvGrpSpPr>
        <p:grpSpPr>
          <a:xfrm>
            <a:off x="971600" y="2859782"/>
            <a:ext cx="6120680" cy="523220"/>
            <a:chOff x="899592" y="3219822"/>
            <a:chExt cx="6120680" cy="523220"/>
          </a:xfrm>
        </p:grpSpPr>
        <p:sp>
          <p:nvSpPr>
            <p:cNvPr id="11" name="Rectangle 2"/>
            <p:cNvSpPr>
              <a:spLocks noChangeArrowheads="1"/>
            </p:cNvSpPr>
            <p:nvPr/>
          </p:nvSpPr>
          <p:spPr bwMode="auto">
            <a:xfrm>
              <a:off x="1619672" y="3219822"/>
              <a:ext cx="54006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8382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sz="2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新宋体" pitchFamily="49" charset="-122"/>
                  <a:ea typeface="新宋体" pitchFamily="49" charset="-122"/>
                  <a:cs typeface="宋体" pitchFamily="2" charset="-122"/>
                </a:rPr>
                <a:t>利润＝售价－进价</a:t>
              </a:r>
              <a:endPara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99592" y="3219822"/>
              <a:ext cx="12241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>
                  <a:latin typeface="新宋体" pitchFamily="49" charset="-122"/>
                  <a:ea typeface="新宋体" pitchFamily="49" charset="-122"/>
                </a:rPr>
                <a:t>关系：</a:t>
              </a:r>
              <a:endParaRPr lang="zh-CN" altLang="en-US" sz="2800" b="1" dirty="0">
                <a:latin typeface="新宋体" pitchFamily="49" charset="-122"/>
                <a:ea typeface="新宋体" pitchFamily="49" charset="-122"/>
              </a:endParaRPr>
            </a:p>
          </p:txBody>
        </p:sp>
      </p:grp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907704" y="3363838"/>
            <a:ext cx="56886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000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利润率＝利润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÷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进价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×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Times New Roman" pitchFamily="18" charset="0"/>
              </a:rPr>
              <a:t>100%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新宋体" pitchFamily="49" charset="-122"/>
              <a:ea typeface="新宋体" pitchFamily="49" charset="-122"/>
              <a:cs typeface="宋体" pitchFamily="2" charset="-122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2555776" y="3867894"/>
            <a:ext cx="53285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2800" b="1" dirty="0" smtClean="0">
                <a:latin typeface="新宋体" pitchFamily="49" charset="-122"/>
                <a:ea typeface="新宋体" pitchFamily="49" charset="-122"/>
                <a:cs typeface="宋体" pitchFamily="2" charset="-122"/>
              </a:rPr>
              <a:t>售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价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=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进价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Arial" pitchFamily="34" charset="0"/>
              </a:rPr>
              <a:t>×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Arial" pitchFamily="34" charset="0"/>
              </a:rPr>
              <a:t>（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Arial" pitchFamily="34" charset="0"/>
              </a:rPr>
              <a:t>1-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Arial" pitchFamily="34" charset="0"/>
              </a:rPr>
              <a:t>利润率）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新宋体" pitchFamily="49" charset="-122"/>
              <a:ea typeface="新宋体" pitchFamily="49" charset="-122"/>
              <a:cs typeface="宋体" pitchFamily="2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619672" y="2139702"/>
          <a:ext cx="5616625" cy="1645920"/>
        </p:xfrm>
        <a:graphic>
          <a:graphicData uri="http://schemas.openxmlformats.org/drawingml/2006/table">
            <a:tbl>
              <a:tblPr/>
              <a:tblGrid>
                <a:gridCol w="1797016"/>
                <a:gridCol w="1020169"/>
                <a:gridCol w="1520746"/>
                <a:gridCol w="1278694"/>
              </a:tblGrid>
              <a:tr h="4800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en-US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zh-CN" sz="2400" b="1" kern="100" dirty="0">
                          <a:latin typeface="Times New Roman"/>
                          <a:ea typeface="宋体"/>
                        </a:rPr>
                        <a:t>进价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zh-CN" sz="2400" b="1" kern="100" dirty="0">
                          <a:latin typeface="Times New Roman"/>
                          <a:ea typeface="宋体"/>
                        </a:rPr>
                        <a:t>利</a:t>
                      </a:r>
                      <a:r>
                        <a:rPr lang="zh-CN" sz="2400" b="1" kern="100" dirty="0" smtClean="0">
                          <a:latin typeface="Times New Roman"/>
                          <a:ea typeface="宋体"/>
                        </a:rPr>
                        <a:t>润</a:t>
                      </a:r>
                      <a:r>
                        <a:rPr lang="zh-CN" altLang="en-US" sz="2400" b="1" kern="100" dirty="0" smtClean="0">
                          <a:latin typeface="Times New Roman"/>
                          <a:ea typeface="宋体"/>
                        </a:rPr>
                        <a:t>率</a:t>
                      </a:r>
                      <a:endParaRPr lang="zh-CN" sz="2400" b="1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zh-CN" sz="2400" b="1" kern="100" dirty="0">
                          <a:latin typeface="Times New Roman"/>
                          <a:ea typeface="宋体"/>
                        </a:rPr>
                        <a:t>售价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zh-CN" sz="2400" b="1" kern="100" dirty="0">
                          <a:latin typeface="宋体" pitchFamily="2" charset="-122"/>
                          <a:ea typeface="宋体" pitchFamily="2" charset="-122"/>
                        </a:rPr>
                        <a:t>盈利的衣服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kern="100" dirty="0">
                          <a:latin typeface="宋体" pitchFamily="2" charset="-122"/>
                          <a:ea typeface="宋体" pitchFamily="2" charset="-122"/>
                        </a:rPr>
                        <a:t>x</a:t>
                      </a:r>
                      <a:endParaRPr lang="zh-CN" sz="2400" b="1" kern="100" dirty="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kern="100" dirty="0">
                          <a:latin typeface="宋体" pitchFamily="2" charset="-122"/>
                          <a:ea typeface="宋体" pitchFamily="2" charset="-122"/>
                        </a:rPr>
                        <a:t>25% </a:t>
                      </a:r>
                      <a:endParaRPr lang="zh-CN" sz="2400" b="1" kern="100" dirty="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kern="100" dirty="0">
                          <a:latin typeface="宋体" pitchFamily="2" charset="-122"/>
                          <a:ea typeface="宋体" pitchFamily="2" charset="-122"/>
                        </a:rPr>
                        <a:t>60</a:t>
                      </a:r>
                      <a:endParaRPr lang="zh-CN" sz="2400" b="1" kern="100" dirty="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zh-CN" sz="2400" b="1" kern="100" dirty="0">
                          <a:latin typeface="宋体" pitchFamily="2" charset="-122"/>
                          <a:ea typeface="宋体" pitchFamily="2" charset="-122"/>
                        </a:rPr>
                        <a:t>亏损的衣服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kern="100" dirty="0">
                          <a:latin typeface="宋体" pitchFamily="2" charset="-122"/>
                          <a:ea typeface="宋体" pitchFamily="2" charset="-122"/>
                        </a:rPr>
                        <a:t>y</a:t>
                      </a:r>
                      <a:endParaRPr lang="zh-CN" sz="2400" b="1" kern="100" dirty="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kern="100" dirty="0">
                          <a:latin typeface="宋体" pitchFamily="2" charset="-122"/>
                          <a:ea typeface="宋体" pitchFamily="2" charset="-122"/>
                        </a:rPr>
                        <a:t>-25% </a:t>
                      </a:r>
                      <a:endParaRPr lang="zh-CN" sz="2400" b="1" kern="100" dirty="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kern="100" dirty="0">
                          <a:latin typeface="宋体" pitchFamily="2" charset="-122"/>
                          <a:ea typeface="宋体" pitchFamily="2" charset="-122"/>
                        </a:rPr>
                        <a:t>60</a:t>
                      </a:r>
                      <a:endParaRPr lang="zh-CN" sz="2400" b="1" kern="100" dirty="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79512" y="267494"/>
            <a:ext cx="799288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变式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3: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一商店在某一时间以每件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60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元的价格卖出两件衣服，其中一件盈利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25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％，另一件亏损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25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rPr>
              <a:t>％，卖这两件衣服总的是盈利还是亏损，或者不盈不亏？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新宋体" pitchFamily="49" charset="-122"/>
              <a:ea typeface="新宋体" pitchFamily="49" charset="-122"/>
              <a:cs typeface="宋体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213970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分析：</a:t>
            </a:r>
            <a:endParaRPr lang="zh-CN" altLang="en-US" sz="2800" b="1" dirty="0"/>
          </a:p>
        </p:txBody>
      </p:sp>
      <p:grpSp>
        <p:nvGrpSpPr>
          <p:cNvPr id="10" name="组合 9"/>
          <p:cNvGrpSpPr/>
          <p:nvPr/>
        </p:nvGrpSpPr>
        <p:grpSpPr>
          <a:xfrm>
            <a:off x="1475656" y="3867894"/>
            <a:ext cx="6624736" cy="1027276"/>
            <a:chOff x="1475656" y="3867894"/>
            <a:chExt cx="6624736" cy="1027276"/>
          </a:xfrm>
        </p:grpSpPr>
        <p:grpSp>
          <p:nvGrpSpPr>
            <p:cNvPr id="8" name="组合 7"/>
            <p:cNvGrpSpPr/>
            <p:nvPr/>
          </p:nvGrpSpPr>
          <p:grpSpPr>
            <a:xfrm>
              <a:off x="1475656" y="3867894"/>
              <a:ext cx="6624736" cy="954107"/>
              <a:chOff x="1403648" y="3867894"/>
              <a:chExt cx="6624736" cy="954107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1403648" y="3939902"/>
                <a:ext cx="11521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b="1" dirty="0" smtClean="0"/>
                  <a:t>关系：</a:t>
                </a:r>
                <a:endParaRPr lang="zh-CN" altLang="en-US" sz="2800" b="1" dirty="0"/>
              </a:p>
            </p:txBody>
          </p:sp>
          <p:sp>
            <p:nvSpPr>
              <p:cNvPr id="7" name="Rectangle 2"/>
              <p:cNvSpPr>
                <a:spLocks noChangeArrowheads="1"/>
              </p:cNvSpPr>
              <p:nvPr/>
            </p:nvSpPr>
            <p:spPr bwMode="auto">
              <a:xfrm>
                <a:off x="2699792" y="3867894"/>
                <a:ext cx="5328592" cy="9541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zh-CN" altLang="en-US" sz="2800" b="1" dirty="0" smtClean="0">
                    <a:latin typeface="新宋体" pitchFamily="49" charset="-122"/>
                    <a:ea typeface="新宋体" pitchFamily="49" charset="-122"/>
                    <a:cs typeface="宋体" pitchFamily="2" charset="-122"/>
                  </a:rPr>
                  <a:t>售</a:t>
                </a:r>
                <a:r>
                  <a:rPr kumimoji="0" lang="zh-CN" sz="2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新宋体" pitchFamily="49" charset="-122"/>
                    <a:ea typeface="新宋体" pitchFamily="49" charset="-122"/>
                    <a:cs typeface="宋体" pitchFamily="2" charset="-122"/>
                  </a:rPr>
                  <a:t>价</a:t>
                </a:r>
                <a:r>
                  <a:rPr kumimoji="0" lang="en-US" altLang="zh-CN" sz="2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新宋体" pitchFamily="49" charset="-122"/>
                    <a:ea typeface="新宋体" pitchFamily="49" charset="-122"/>
                    <a:cs typeface="宋体" pitchFamily="2" charset="-122"/>
                  </a:rPr>
                  <a:t>=</a:t>
                </a:r>
                <a:r>
                  <a:rPr kumimoji="0" lang="zh-CN" altLang="en-US" sz="2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新宋体" pitchFamily="49" charset="-122"/>
                    <a:ea typeface="新宋体" pitchFamily="49" charset="-122"/>
                    <a:cs typeface="宋体" pitchFamily="2" charset="-122"/>
                  </a:rPr>
                  <a:t>进价</a:t>
                </a:r>
                <a:r>
                  <a:rPr kumimoji="0" lang="en-US" altLang="zh-CN" sz="2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新宋体" pitchFamily="49" charset="-122"/>
                    <a:ea typeface="新宋体" pitchFamily="49" charset="-122"/>
                    <a:cs typeface="Arial" pitchFamily="34" charset="0"/>
                  </a:rPr>
                  <a:t>×</a:t>
                </a:r>
                <a:r>
                  <a:rPr kumimoji="0" lang="zh-CN" altLang="en-US" sz="2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新宋体" pitchFamily="49" charset="-122"/>
                    <a:ea typeface="新宋体" pitchFamily="49" charset="-122"/>
                    <a:cs typeface="Arial" pitchFamily="34" charset="0"/>
                  </a:rPr>
                  <a:t>（</a:t>
                </a:r>
                <a:r>
                  <a:rPr kumimoji="0" lang="en-US" altLang="zh-CN" sz="2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新宋体" pitchFamily="49" charset="-122"/>
                    <a:ea typeface="新宋体" pitchFamily="49" charset="-122"/>
                    <a:cs typeface="Arial" pitchFamily="34" charset="0"/>
                  </a:rPr>
                  <a:t>1+</a:t>
                </a:r>
                <a:r>
                  <a:rPr kumimoji="0" lang="zh-CN" altLang="en-US" sz="2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新宋体" pitchFamily="49" charset="-122"/>
                    <a:ea typeface="新宋体" pitchFamily="49" charset="-122"/>
                    <a:cs typeface="Arial" pitchFamily="34" charset="0"/>
                  </a:rPr>
                  <a:t>利润率）</a:t>
                </a:r>
                <a:endParaRPr kumimoji="0" lang="en-US" altLang="zh-CN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宋体" pitchFamily="49" charset="-122"/>
                  <a:ea typeface="新宋体" pitchFamily="49" charset="-122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宋体" pitchFamily="49" charset="-122"/>
                  <a:ea typeface="新宋体" pitchFamily="49" charset="-122"/>
                  <a:cs typeface="宋体" pitchFamily="2" charset="-122"/>
                </a:endParaRPr>
              </a:p>
            </p:txBody>
          </p:sp>
        </p:grpSp>
        <p:sp>
          <p:nvSpPr>
            <p:cNvPr id="9" name="Rectangle 2"/>
            <p:cNvSpPr>
              <a:spLocks noChangeArrowheads="1"/>
            </p:cNvSpPr>
            <p:nvPr/>
          </p:nvSpPr>
          <p:spPr bwMode="auto">
            <a:xfrm>
              <a:off x="2771800" y="4371950"/>
              <a:ext cx="532859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zh-CN" altLang="en-US" sz="2800" b="1" dirty="0" smtClean="0">
                  <a:latin typeface="新宋体" pitchFamily="49" charset="-122"/>
                  <a:ea typeface="新宋体" pitchFamily="49" charset="-122"/>
                  <a:cs typeface="宋体" pitchFamily="2" charset="-122"/>
                </a:rPr>
                <a:t>售</a:t>
              </a:r>
              <a:r>
                <a:rPr kumimoji="0" lang="zh-CN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宋体" pitchFamily="49" charset="-122"/>
                  <a:ea typeface="新宋体" pitchFamily="49" charset="-122"/>
                  <a:cs typeface="宋体" pitchFamily="2" charset="-122"/>
                </a:rPr>
                <a:t>价</a:t>
              </a:r>
              <a:r>
                <a:rPr kumimoji="0" lang="en-US" altLang="zh-CN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宋体" pitchFamily="49" charset="-122"/>
                  <a:ea typeface="新宋体" pitchFamily="49" charset="-122"/>
                  <a:cs typeface="宋体" pitchFamily="2" charset="-122"/>
                </a:rPr>
                <a:t>=</a:t>
              </a:r>
              <a:r>
                <a:rPr kumimoji="0" lang="zh-CN" alt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宋体" pitchFamily="49" charset="-122"/>
                  <a:ea typeface="新宋体" pitchFamily="49" charset="-122"/>
                  <a:cs typeface="宋体" pitchFamily="2" charset="-122"/>
                </a:rPr>
                <a:t>进价</a:t>
              </a:r>
              <a:r>
                <a:rPr kumimoji="0" lang="en-US" altLang="zh-CN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宋体" pitchFamily="49" charset="-122"/>
                  <a:ea typeface="新宋体" pitchFamily="49" charset="-122"/>
                  <a:cs typeface="Arial" pitchFamily="34" charset="0"/>
                </a:rPr>
                <a:t>×</a:t>
              </a:r>
              <a:r>
                <a:rPr kumimoji="0" lang="zh-CN" alt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宋体" pitchFamily="49" charset="-122"/>
                  <a:ea typeface="新宋体" pitchFamily="49" charset="-122"/>
                  <a:cs typeface="Arial" pitchFamily="34" charset="0"/>
                </a:rPr>
                <a:t>（</a:t>
              </a:r>
              <a:r>
                <a:rPr kumimoji="0" lang="en-US" altLang="zh-CN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宋体" pitchFamily="49" charset="-122"/>
                  <a:ea typeface="新宋体" pitchFamily="49" charset="-122"/>
                  <a:cs typeface="Arial" pitchFamily="34" charset="0"/>
                </a:rPr>
                <a:t>1-</a:t>
              </a:r>
              <a:r>
                <a:rPr kumimoji="0" lang="zh-CN" alt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新宋体" pitchFamily="49" charset="-122"/>
                  <a:ea typeface="新宋体" pitchFamily="49" charset="-122"/>
                  <a:cs typeface="Arial" pitchFamily="34" charset="0"/>
                </a:rPr>
                <a:t>利润率）</a:t>
              </a:r>
              <a:endPara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宋体" pitchFamily="2" charset="-122"/>
              </a:endParaRP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17.06.20"/>
  <p:tag name="AS_TITLE" val="Aspose.Slides for Java"/>
  <p:tag name="AS_VERSION" val="17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Arial"/>
        <a:cs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Arial"/>
        <a:cs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Tx/>
          <a:buFont typeface="Wingdings" pitchFamily="2" charset="2"/>
          <a:buChar char="l"/>
          <a:tabLst/>
          <a:defRPr kumimoji="0" lang="zh-CN" sz="2400" b="1" i="0" u="none" strike="noStrike" cap="none" normalizeH="0" baseline="0" smtClean="0">
            <a:ln>
              <a:noFill/>
            </a:ln>
            <a:solidFill>
              <a:srgbClr val="6600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Tx/>
          <a:buFont typeface="Wingdings" pitchFamily="2" charset="2"/>
          <a:buChar char="l"/>
          <a:tabLst/>
          <a:defRPr kumimoji="0" lang="zh-CN" sz="2400" b="1" i="0" u="none" strike="noStrike" cap="none" normalizeH="0" baseline="0" smtClean="0">
            <a:ln>
              <a:noFill/>
            </a:ln>
            <a:solidFill>
              <a:srgbClr val="6600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1359</TotalTime>
  <Words>720</Words>
  <Application>Microsoft Office PowerPoint</Application>
  <PresentationFormat>全屏显示(16:9)</PresentationFormat>
  <Paragraphs>110</Paragraphs>
  <Slides>15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17" baseType="lpstr">
      <vt:lpstr>聚合</vt:lpstr>
      <vt:lpstr>Watermark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</vt:vector>
  </TitlesOfParts>
  <Company>学科网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rbm.xkw.com</dc:creator>
  <cp:lastModifiedBy>Administrator</cp:lastModifiedBy>
  <cp:revision>169</cp:revision>
  <cp:lastPrinted>2020-11-03T15:35:38Z</cp:lastPrinted>
  <dcterms:created xsi:type="dcterms:W3CDTF">2020-11-03T15:35:38Z</dcterms:created>
  <dcterms:modified xsi:type="dcterms:W3CDTF">2020-11-24T14:15:25Z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