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37" r:id="rId2"/>
  </p:sldMasterIdLst>
  <p:notesMasterIdLst>
    <p:notesMasterId r:id="rId18"/>
  </p:notesMasterIdLst>
  <p:sldIdLst>
    <p:sldId id="280" r:id="rId3"/>
    <p:sldId id="318" r:id="rId4"/>
    <p:sldId id="317" r:id="rId5"/>
    <p:sldId id="286" r:id="rId6"/>
    <p:sldId id="312" r:id="rId7"/>
    <p:sldId id="319" r:id="rId8"/>
    <p:sldId id="314" r:id="rId9"/>
    <p:sldId id="313" r:id="rId10"/>
    <p:sldId id="315" r:id="rId11"/>
    <p:sldId id="291" r:id="rId12"/>
    <p:sldId id="320" r:id="rId13"/>
    <p:sldId id="316" r:id="rId14"/>
    <p:sldId id="321" r:id="rId15"/>
    <p:sldId id="305" r:id="rId16"/>
    <p:sldId id="298" r:id="rId17"/>
  </p:sldIdLst>
  <p:sldSz cx="9144000" cy="5143500" type="screen16x9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16EE16"/>
    <a:srgbClr val="FEFE1A"/>
    <a:srgbClr val="DBFDDC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3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2E06F-E144-4835-BA18-26620AF23302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D461D-4873-4F3C-995B-B8C5B5DA11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0654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D461D-4873-4F3C-995B-B8C5B5DA11D7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3498056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组合 19"/>
          <p:cNvGrpSpPr/>
          <p:nvPr/>
        </p:nvGrpSpPr>
        <p:grpSpPr>
          <a:xfrm>
            <a:off x="-3175" y="3714750"/>
            <a:ext cx="9147175" cy="1433513"/>
            <a:chOff x="-3765" y="4832896"/>
            <a:chExt cx="9147765" cy="2032192"/>
          </a:xfrm>
        </p:grpSpPr>
        <p:sp>
          <p:nvSpPr>
            <p:cNvPr id="6" name="任意多边形 5"/>
            <p:cNvSpPr/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任意多边形 6"/>
            <p:cNvSpPr/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任意多边形 7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p14="http://schemas.microsoft.com/office/powerpoint/2010/main" xmlns:p15="http://schemas.microsoft.com/office/powerpoint/2012/main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8464" y="0"/>
            <a:ext cx="366553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p14="http://schemas.microsoft.com/office/powerpoint/2010/main" xmlns:p15="http://schemas.microsoft.com/office/powerpoint/2012/main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p14="http://schemas.microsoft.com/office/powerpoint/2010/main" xmlns:p15="http://schemas.microsoft.com/office/powerpoint/2012/main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2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30A05CE6-1A19-4850-BF1E-EA1CC0B5CF3A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13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4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2A9705A3-0C2B-494F-A6C1-278A312CA0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5="http://schemas.microsoft.com/office/powerpoint/2012/main" xmlns:p14="http://schemas.microsoft.com/office/powerpoint/2010/main" val="1009834228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05CE6-1A19-4850-BF1E-EA1CC0B5CF3A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705A3-0C2B-494F-A6C1-278A312CA0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5="http://schemas.microsoft.com/office/powerpoint/2012/main" xmlns:p14="http://schemas.microsoft.com/office/powerpoint/2010/main" val="3538301989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05CE6-1A19-4850-BF1E-EA1CC0B5CF3A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705A3-0C2B-494F-A6C1-278A312CA0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5="http://schemas.microsoft.com/office/powerpoint/2012/main" xmlns:p14="http://schemas.microsoft.com/office/powerpoint/2010/main" val="4270285104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F8F10-A11A-4931-89DA-3A16C74B5D26}" type="datetime1">
              <a:rPr lang="zh-CN" altLang="en-US">
                <a:solidFill>
                  <a:srgbClr val="000000"/>
                </a:solidFill>
              </a:rPr>
              <a:pPr/>
              <a:t>2020/11/24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该资料由书利华教育网【www.ShuLiHua.net】为您整理提供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6AE51-4316-440C-B84D-73236F5F07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05EF5-C6E5-4186-9800-58349D1CF94B}" type="datetime1">
              <a:rPr lang="zh-CN" altLang="en-US">
                <a:solidFill>
                  <a:srgbClr val="000000"/>
                </a:solidFill>
              </a:rPr>
              <a:pPr/>
              <a:t>2020/11/24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该资料由书利华教育网【www.ShuLiHua.net】为您整理提供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85D70-D82C-43BC-BBAC-F3DDEEF136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25258-A026-4D3D-8788-1F8FA68E7A8C}" type="datetime1">
              <a:rPr lang="zh-CN" altLang="en-US">
                <a:solidFill>
                  <a:srgbClr val="000000"/>
                </a:solidFill>
              </a:rPr>
              <a:pPr/>
              <a:t>2020/11/24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该资料由书利华教育网【www.ShuLiHua.net】为您整理提供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211B1-4267-42F9-8D16-F892F2AF3D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AF4FF-CCAF-4EA2-802F-805F154F7E87}" type="datetime1">
              <a:rPr lang="zh-CN" altLang="en-US">
                <a:solidFill>
                  <a:srgbClr val="000000"/>
                </a:solidFill>
              </a:rPr>
              <a:pPr/>
              <a:t>2020/11/24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该资料由书利华教育网【www.ShuLiHua.net】为您整理提供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997FF-7FA7-4EF7-9448-478E5F5726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2678F0-4C4A-486A-BED1-A9B0E6A18A33}" type="datetime1">
              <a:rPr lang="zh-CN" altLang="en-US">
                <a:solidFill>
                  <a:srgbClr val="000000"/>
                </a:solidFill>
              </a:rPr>
              <a:pPr/>
              <a:t>2020/11/24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该资料由书利华教育网【www.ShuLiHua.net】为您整理提供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73287-E136-4BAD-AF8C-0F76A530D5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EABDA-1CF0-45C4-8F8E-D682B417AF43}" type="datetime1">
              <a:rPr lang="zh-CN" altLang="en-US">
                <a:solidFill>
                  <a:srgbClr val="000000"/>
                </a:solidFill>
              </a:rPr>
              <a:pPr/>
              <a:t>2020/11/24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该资料由书利华教育网【www.ShuLiHua.net】为您整理提供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E2229-1A0F-4924-B372-B962FEDBC0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FA1E28-A005-4869-B74C-AD5768C4235B}" type="datetime1">
              <a:rPr lang="zh-CN" altLang="en-US">
                <a:solidFill>
                  <a:srgbClr val="000000"/>
                </a:solidFill>
              </a:rPr>
              <a:pPr/>
              <a:t>2020/11/24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该资料由书利华教育网【www.ShuLiHua.net】为您整理提供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9C07F-2037-4908-B4CE-56272F55EA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CDA262-7263-40F2-BC24-7F0108469776}" type="datetime1">
              <a:rPr lang="zh-CN" altLang="en-US">
                <a:solidFill>
                  <a:srgbClr val="000000"/>
                </a:solidFill>
              </a:rPr>
              <a:pPr/>
              <a:t>2020/11/24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该资料由书利华教育网【www.ShuLiHua.net】为您整理提供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9D696-20EF-431E-92B4-DB3C13287E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05CE6-1A19-4850-BF1E-EA1CC0B5CF3A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705A3-0C2B-494F-A6C1-278A312CA0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5="http://schemas.microsoft.com/office/powerpoint/2012/main" xmlns:p14="http://schemas.microsoft.com/office/powerpoint/2010/main" val="2758052997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3FEC47-4C29-469F-9876-BE0F0C72C78E}" type="datetime1">
              <a:rPr lang="zh-CN" altLang="en-US">
                <a:solidFill>
                  <a:srgbClr val="000000"/>
                </a:solidFill>
              </a:rPr>
              <a:pPr/>
              <a:t>2020/11/24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该资料由书利华教育网【www.ShuLiHua.net】为您整理提供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B15C8-2660-469F-AC7A-CDE57B9ABF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B7BFC5-8AE7-4B05-8EEF-3C5433FB633A}" type="datetime1">
              <a:rPr lang="zh-CN" altLang="en-US">
                <a:solidFill>
                  <a:srgbClr val="000000"/>
                </a:solidFill>
              </a:rPr>
              <a:pPr/>
              <a:t>2020/11/24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该资料由书利华教育网【www.ShuLiHua.net】为您整理提供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4F656-B057-4654-AB97-8A78128311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9221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9221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72BE-1D2B-4B61-A131-2ABF8786457F}" type="datetime1">
              <a:rPr lang="zh-CN" altLang="en-US">
                <a:solidFill>
                  <a:srgbClr val="000000"/>
                </a:solidFill>
              </a:rPr>
              <a:pPr/>
              <a:t>2020/11/24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该资料由书利华教育网【www.ShuLiHua.net】为您整理提供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E0F92-00EF-4274-9A66-0905A074F3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2253854"/>
            <a:ext cx="182562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燕尾形 4"/>
          <p:cNvSpPr/>
          <p:nvPr/>
        </p:nvSpPr>
        <p:spPr>
          <a:xfrm>
            <a:off x="3449638" y="2253854"/>
            <a:ext cx="18415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05CE6-1A19-4850-BF1E-EA1CC0B5CF3A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705A3-0C2B-494F-A6C1-278A312CA0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5="http://schemas.microsoft.com/office/powerpoint/2012/main" xmlns:p14="http://schemas.microsoft.com/office/powerpoint/2010/main" val="2985423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05CE6-1A19-4850-BF1E-EA1CC0B5CF3A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705A3-0C2B-494F-A6C1-278A312CA0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5="http://schemas.microsoft.com/office/powerpoint/2012/main" xmlns:p14="http://schemas.microsoft.com/office/powerpoint/2010/main" val="2591241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ct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05CE6-1A19-4850-BF1E-EA1CC0B5CF3A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705A3-0C2B-494F-A6C1-278A312CA0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5="http://schemas.microsoft.com/office/powerpoint/2012/main" xmlns:p14="http://schemas.microsoft.com/office/powerpoint/2010/main" val="1868596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05CE6-1A19-4850-BF1E-EA1CC0B5CF3A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705A3-0C2B-494F-A6C1-278A312CA0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5="http://schemas.microsoft.com/office/powerpoint/2012/main" xmlns:p14="http://schemas.microsoft.com/office/powerpoint/2010/main" val="81057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05CE6-1A19-4850-BF1E-EA1CC0B5CF3A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705A3-0C2B-494F-A6C1-278A312CA0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5="http://schemas.microsoft.com/office/powerpoint/2012/main" xmlns:p14="http://schemas.microsoft.com/office/powerpoint/2010/main" val="1530826155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05CE6-1A19-4850-BF1E-EA1CC0B5CF3A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705A3-0C2B-494F-A6C1-278A312CA0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5="http://schemas.microsoft.com/office/powerpoint/2012/main" xmlns:p14="http://schemas.microsoft.com/office/powerpoint/2010/main" val="422880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 bwMode="auto">
          <a:xfrm>
            <a:off x="500063" y="4458891"/>
            <a:ext cx="4940300" cy="690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任意多边形 5"/>
          <p:cNvSpPr/>
          <p:nvPr/>
        </p:nvSpPr>
        <p:spPr bwMode="auto">
          <a:xfrm>
            <a:off x="485775" y="4454128"/>
            <a:ext cx="3690938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直角三角形 6"/>
          <p:cNvSpPr/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6" y="3740944"/>
            <a:ext cx="182563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燕尾形 9"/>
          <p:cNvSpPr/>
          <p:nvPr/>
        </p:nvSpPr>
        <p:spPr>
          <a:xfrm>
            <a:off x="8477251" y="3740944"/>
            <a:ext cx="182563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30A05CE6-1A19-4850-BF1E-EA1CC0B5CF3A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2A9705A3-0C2B-494F-A6C1-278A312CA0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5="http://schemas.microsoft.com/office/powerpoint/2012/main" xmlns:p14="http://schemas.microsoft.com/office/powerpoint/2010/main" val="390588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 bwMode="auto">
          <a:xfrm>
            <a:off x="500063" y="4458891"/>
            <a:ext cx="4940300" cy="690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任意多边形 11"/>
          <p:cNvSpPr/>
          <p:nvPr/>
        </p:nvSpPr>
        <p:spPr bwMode="auto">
          <a:xfrm>
            <a:off x="485775" y="4454128"/>
            <a:ext cx="3690938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直角三角形 13"/>
          <p:cNvSpPr/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1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110853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p14="http://schemas.microsoft.com/office/powerpoint/2010/main" xmlns:p15="http://schemas.microsoft.com/office/powerpoint/2012/main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p14="http://schemas.microsoft.com/office/powerpoint/2010/main" xmlns:p15="http://schemas.microsoft.com/office/powerpoint/2012/main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4806554"/>
            <a:ext cx="1919288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</a:lstStyle>
          <a:p>
            <a:fld id="{30A05CE6-1A19-4850-BF1E-EA1CC0B5CF3A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4806554"/>
            <a:ext cx="2351087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4806554"/>
            <a:ext cx="366712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</a:lstStyle>
          <a:p>
            <a:fld id="{2A9705A3-0C2B-494F-A6C1-278A312CA0F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5133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p14="http://schemas.microsoft.com/office/powerpoint/2010/main" xmlns:p15="http://schemas.microsoft.com/office/powerpoint/2012/main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5238" y="0"/>
            <a:ext cx="1524000" cy="98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p14="http://schemas.microsoft.com/office/powerpoint/2010/main" xmlns:p15="http://schemas.microsoft.com/office/powerpoint/2012/main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p14="http://schemas.microsoft.com/office/powerpoint/2010/main" xmlns:p15="http://schemas.microsoft.com/office/powerpoint/2012/main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p14="http://schemas.microsoft.com/office/powerpoint/2010/main" xmlns:p15="http://schemas.microsoft.com/office/powerpoint/2012/main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0" y="4318398"/>
            <a:ext cx="1524000" cy="82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p14="http://schemas.microsoft.com/office/powerpoint/2010/main" xmlns:p15="http://schemas.microsoft.com/office/powerpoint/2012/main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p14="http://schemas.microsoft.com/office/powerpoint/2010/main" xmlns:p15="http://schemas.microsoft.com/office/powerpoint/2012/main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8077200" y="4629150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en-US" altLang="zh-CN" sz="2400">
                <a:solidFill>
                  <a:srgbClr val="CC0066"/>
                </a:solidFill>
                <a:latin typeface="Times"/>
              </a:rPr>
              <a:t>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med"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9pPr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Tx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4" y="228600"/>
            <a:ext cx="7615237" cy="829866"/>
            <a:chOff x="0" y="0"/>
            <a:chExt cx="4797" cy="697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 flipH="1">
              <a:off x="2392" y="0"/>
              <a:ext cx="696" cy="69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endParaRPr lang="zh-CN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 flipH="1">
              <a:off x="4102" y="0"/>
              <a:ext cx="695" cy="69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endParaRPr lang="zh-CN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 flipH="1">
              <a:off x="0" y="1"/>
              <a:ext cx="695" cy="69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endParaRPr lang="zh-CN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 flipH="1">
              <a:off x="3309" y="0"/>
              <a:ext cx="695" cy="696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endParaRPr lang="zh-CN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 flipH="1">
              <a:off x="811" y="0"/>
              <a:ext cx="695" cy="696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endParaRPr lang="zh-CN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 typeface="Wingdings" pitchFamily="2" charset="2"/>
              <a:buNone/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Aft>
                <a:spcPct val="0"/>
              </a:spcAft>
            </a:pPr>
            <a:fld id="{E8836A85-9DF9-48D3-99F6-203C6054818B}" type="datetime1">
              <a:rPr lang="zh-CN" altLang="en-U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2020/11/24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 typeface="Wingdings" pitchFamily="2" charset="2"/>
              <a:buNone/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该资料由书利华教育网【www.ShuLiHua.net】为您整理提供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 typeface="Wingdings" pitchFamily="2" charset="2"/>
              <a:buNone/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Aft>
                <a:spcPct val="0"/>
              </a:spcAft>
            </a:pPr>
            <a:fld id="{75A98236-6D35-45DE-95EB-D0BE84FE15AF}" type="slidenum">
              <a:rPr lang="en-U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med">
    <p:random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23528" y="1221600"/>
            <a:ext cx="799288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 smtClean="0">
                <a:latin typeface="新宋体" pitchFamily="49" charset="-122"/>
                <a:ea typeface="新宋体" pitchFamily="49" charset="-122"/>
              </a:rPr>
              <a:t>3.4  </a:t>
            </a:r>
            <a:r>
              <a:rPr lang="zh-CN" altLang="zh-CN" sz="4400" b="1" dirty="0" smtClean="0">
                <a:latin typeface="新宋体" pitchFamily="49" charset="-122"/>
                <a:ea typeface="新宋体" pitchFamily="49" charset="-122"/>
              </a:rPr>
              <a:t>实际问题与一元一次方程</a:t>
            </a:r>
            <a:endParaRPr lang="en-US" altLang="zh-CN" sz="4400" b="1" dirty="0" smtClean="0">
              <a:latin typeface="新宋体" pitchFamily="49" charset="-122"/>
              <a:ea typeface="新宋体" pitchFamily="49" charset="-122"/>
            </a:endParaRPr>
          </a:p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          </a:t>
            </a:r>
            <a:endParaRPr lang="en-US" altLang="zh-CN" sz="36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             </a:t>
            </a:r>
            <a:r>
              <a:rPr lang="en-US" altLang="zh-CN" sz="3600" b="1" dirty="0" smtClean="0">
                <a:latin typeface="新宋体" pitchFamily="49" charset="-122"/>
                <a:ea typeface="新宋体" pitchFamily="49" charset="-122"/>
              </a:rPr>
              <a:t> </a:t>
            </a:r>
            <a:r>
              <a:rPr lang="zh-CN" altLang="en-US" sz="4000" b="1" dirty="0" smtClean="0">
                <a:latin typeface="新宋体" pitchFamily="49" charset="-122"/>
                <a:ea typeface="新宋体" pitchFamily="49" charset="-122"/>
              </a:rPr>
              <a:t>销售中的盈亏问题</a:t>
            </a:r>
            <a:endParaRPr lang="en-US" altLang="zh-CN" sz="4000" b="1" dirty="0" smtClean="0">
              <a:latin typeface="新宋体" pitchFamily="49" charset="-122"/>
              <a:ea typeface="新宋体" pitchFamily="49" charset="-122"/>
            </a:endParaRPr>
          </a:p>
          <a:p>
            <a:endParaRPr lang="en-US" altLang="zh-CN" sz="36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36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                               </a:t>
            </a:r>
            <a:r>
              <a:rPr lang="zh-CN" altLang="en-US" sz="4000" b="1" dirty="0" smtClean="0">
                <a:latin typeface="新宋体" pitchFamily="49" charset="-122"/>
                <a:ea typeface="新宋体" pitchFamily="49" charset="-122"/>
              </a:rPr>
              <a:t>张智艳</a:t>
            </a:r>
            <a:endParaRPr lang="zh-CN" altLang="en-US" sz="4000" b="1" dirty="0">
              <a:latin typeface="新宋体" pitchFamily="49" charset="-122"/>
              <a:ea typeface="新宋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843558"/>
            <a:ext cx="3347864" cy="320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云形标注 2"/>
          <p:cNvSpPr/>
          <p:nvPr/>
        </p:nvSpPr>
        <p:spPr>
          <a:xfrm>
            <a:off x="3635896" y="1059582"/>
            <a:ext cx="5040560" cy="1782198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4000" b="1" dirty="0" smtClean="0">
                <a:solidFill>
                  <a:schemeClr val="tx1"/>
                </a:solidFill>
                <a:latin typeface="新宋体" pitchFamily="49" charset="-122"/>
                <a:ea typeface="新宋体" pitchFamily="49" charset="-122"/>
              </a:rPr>
              <a:t>同学们，你们猜对了吗？</a:t>
            </a:r>
            <a:endParaRPr lang="zh-CN" altLang="en-US" sz="4000" b="1" dirty="0">
              <a:solidFill>
                <a:schemeClr val="tx1"/>
              </a:solidFill>
              <a:latin typeface="新宋体" pitchFamily="49" charset="-122"/>
              <a:ea typeface="新宋体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95736" y="1851670"/>
            <a:ext cx="48013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b="1" dirty="0" smtClean="0">
                <a:latin typeface="新宋体" pitchFamily="49" charset="-122"/>
                <a:ea typeface="新宋体" pitchFamily="49" charset="-122"/>
              </a:rPr>
              <a:t>深化知识</a:t>
            </a:r>
            <a:r>
              <a:rPr lang="en-US" altLang="zh-CN" sz="4000" b="1" dirty="0" smtClean="0">
                <a:latin typeface="新宋体" pitchFamily="49" charset="-122"/>
                <a:ea typeface="新宋体" pitchFamily="49" charset="-122"/>
              </a:rPr>
              <a:t>  </a:t>
            </a:r>
            <a:r>
              <a:rPr lang="zh-CN" altLang="zh-CN" sz="4000" b="1" dirty="0" smtClean="0">
                <a:latin typeface="新宋体" pitchFamily="49" charset="-122"/>
                <a:ea typeface="新宋体" pitchFamily="49" charset="-122"/>
              </a:rPr>
              <a:t>巩固提高</a:t>
            </a:r>
            <a:endParaRPr lang="zh-CN" altLang="en-US" sz="4000" b="1" dirty="0">
              <a:latin typeface="新宋体" pitchFamily="49" charset="-122"/>
              <a:ea typeface="新宋体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55526"/>
            <a:ext cx="9144000" cy="388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(1)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某食品进价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5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元，出售后可获利润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2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元，则利润率 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  为</a:t>
            </a:r>
            <a:r>
              <a:rPr kumimoji="0" lang="zh-CN" alt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     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.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(2)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某种商品的售价是每件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900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元，为了适应市场竞争，商品按售价的九折降价并让利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40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元销售，仍可获利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40%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，则进价为</a:t>
            </a:r>
            <a:r>
              <a:rPr kumimoji="0" lang="zh-CN" alt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       </a:t>
            </a:r>
            <a:r>
              <a:rPr lang="en-US" altLang="zh-CN" sz="24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. 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(3)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某商品的进价是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1000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元，售价是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1500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元，由于销售情况不好，商店决定降价出售，但又要保证利润率不低于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5%,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那么商店最多可打</a:t>
            </a:r>
            <a:r>
              <a:rPr kumimoji="0" lang="zh-CN" alt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    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折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.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1779662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课堂小结</a:t>
            </a:r>
            <a:endParaRPr lang="zh-CN" altLang="en-US" sz="40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矩形 717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3425" y="1222772"/>
            <a:ext cx="56896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2400">
              <a:latin typeface="Times New Roman" pitchFamily="18" charset="0"/>
              <a:ea typeface="黑体" pitchFamily="49" charset="-122"/>
            </a:endParaRPr>
          </a:p>
          <a:p>
            <a:endParaRPr lang="en-US" altLang="zh-CN" sz="2400">
              <a:latin typeface="Times New Roman" pitchFamily="18" charset="0"/>
              <a:ea typeface="黑体" pitchFamily="49" charset="-122"/>
            </a:endParaRPr>
          </a:p>
          <a:p>
            <a:endParaRPr lang="en-US" altLang="zh-CN" sz="2400">
              <a:solidFill>
                <a:srgbClr val="FFCC00"/>
              </a:solidFill>
              <a:latin typeface="Times New Roman" pitchFamily="18" charset="0"/>
              <a:ea typeface="黑体" pitchFamily="49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907704" y="907089"/>
            <a:ext cx="5688632" cy="800565"/>
            <a:chOff x="2474913" y="1269999"/>
            <a:chExt cx="6119812" cy="1067420"/>
          </a:xfrm>
        </p:grpSpPr>
        <p:grpSp>
          <p:nvGrpSpPr>
            <p:cNvPr id="29" name="组合 28"/>
            <p:cNvGrpSpPr/>
            <p:nvPr/>
          </p:nvGrpSpPr>
          <p:grpSpPr>
            <a:xfrm>
              <a:off x="2474913" y="1269999"/>
              <a:ext cx="6119812" cy="1067420"/>
              <a:chOff x="2474913" y="1269999"/>
              <a:chExt cx="6119812" cy="1067420"/>
            </a:xfrm>
          </p:grpSpPr>
          <p:sp>
            <p:nvSpPr>
              <p:cNvPr id="143" name="流程图: 可选过程 717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474913" y="1269999"/>
                <a:ext cx="6119812" cy="1067420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BEBEB9"/>
                  </a:gs>
                  <a:gs pos="80000">
                    <a:srgbClr val="F8F8F1"/>
                  </a:gs>
                  <a:gs pos="100000">
                    <a:srgbClr val="F9F9F2"/>
                  </a:gs>
                </a:gsLst>
                <a:lin ang="16200000"/>
              </a:gradFill>
              <a:ln w="19050" algn="ctr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buSzTx/>
                </a:pPr>
                <a:r>
                  <a:rPr lang="en-US" altLang="zh-CN" sz="2400">
                    <a:solidFill>
                      <a:srgbClr val="FFFFD9"/>
                    </a:solidFill>
                    <a:latin typeface="Times New Roman" pitchFamily="18" charset="0"/>
                    <a:ea typeface="黑体" pitchFamily="49" charset="-122"/>
                    <a:sym typeface="Wingdings" pitchFamily="2" charset="2"/>
                  </a:rPr>
                  <a:t>   </a:t>
                </a:r>
                <a:endParaRPr lang="en-US" altLang="zh-CN" sz="2400">
                  <a:solidFill>
                    <a:srgbClr val="FFFFD9"/>
                  </a:solidFill>
                  <a:latin typeface="Times New Roman" pitchFamily="18" charset="0"/>
                  <a:ea typeface="黑体" pitchFamily="49" charset="-122"/>
                </a:endParaRPr>
              </a:p>
            </p:txBody>
          </p:sp>
          <p:sp>
            <p:nvSpPr>
              <p:cNvPr id="19464" name="文本框 7172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843065" y="1473323"/>
                <a:ext cx="4081463" cy="697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dirty="0">
                    <a:solidFill>
                      <a:srgbClr val="FF0000"/>
                    </a:solidFill>
                    <a:latin typeface="Times New Roman" pitchFamily="18" charset="0"/>
                    <a:ea typeface="黑体" pitchFamily="49" charset="-122"/>
                  </a:rPr>
                  <a:t>= </a:t>
                </a:r>
                <a:r>
                  <a:rPr lang="zh-CN" altLang="en-US" sz="2800" dirty="0" smtClean="0">
                    <a:solidFill>
                      <a:srgbClr val="FF0000"/>
                    </a:solidFill>
                    <a:latin typeface="Times New Roman" pitchFamily="18" charset="0"/>
                    <a:ea typeface="黑体" pitchFamily="49" charset="-122"/>
                  </a:rPr>
                  <a:t>售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Times New Roman" pitchFamily="18" charset="0"/>
                    <a:ea typeface="黑体" pitchFamily="49" charset="-122"/>
                  </a:rPr>
                  <a:t>价</a:t>
                </a:r>
                <a:r>
                  <a:rPr lang="zh-CN" altLang="en-US" sz="2800" dirty="0" smtClean="0">
                    <a:solidFill>
                      <a:srgbClr val="FF0000"/>
                    </a:solidFill>
                    <a:latin typeface="Times New Roman" pitchFamily="18" charset="0"/>
                    <a:ea typeface="黑体" pitchFamily="49" charset="-122"/>
                  </a:rPr>
                  <a:t>－进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Times New Roman" pitchFamily="18" charset="0"/>
                    <a:ea typeface="黑体" pitchFamily="49" charset="-122"/>
                  </a:rPr>
                  <a:t>价</a:t>
                </a:r>
              </a:p>
            </p:txBody>
          </p:sp>
        </p:grpSp>
        <p:sp>
          <p:nvSpPr>
            <p:cNvPr id="19466" name="矩形 717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050977" y="1473323"/>
              <a:ext cx="2232025" cy="697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</a:rPr>
                <a:t>利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</a:rPr>
                <a:t>润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907704" y="1923679"/>
            <a:ext cx="5760640" cy="1224136"/>
            <a:chOff x="2546921" y="2340993"/>
            <a:chExt cx="6119812" cy="1561722"/>
          </a:xfrm>
        </p:grpSpPr>
        <p:sp>
          <p:nvSpPr>
            <p:cNvPr id="140" name="流程图: 可选过程 7169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46921" y="2340993"/>
              <a:ext cx="6119812" cy="1560173"/>
            </a:xfrm>
            <a:prstGeom prst="flowChartAlternateProcess">
              <a:avLst/>
            </a:prstGeom>
            <a:gradFill rotWithShape="1">
              <a:gsLst>
                <a:gs pos="0">
                  <a:srgbClr val="BEBEB9"/>
                </a:gs>
                <a:gs pos="80000">
                  <a:srgbClr val="F8F8F1"/>
                </a:gs>
                <a:gs pos="100000">
                  <a:srgbClr val="F9F9F2"/>
                </a:gs>
              </a:gsLst>
              <a:lin ang="16200000"/>
            </a:gradFill>
            <a:ln w="19050" algn="ctr">
              <a:solidFill>
                <a:srgbClr val="0070C0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buSzTx/>
              </a:pPr>
              <a:r>
                <a:rPr lang="en-US" altLang="zh-CN" sz="2400">
                  <a:solidFill>
                    <a:srgbClr val="FFFFD9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   </a:t>
              </a:r>
              <a:endParaRPr lang="en-US" altLang="zh-CN" sz="2400">
                <a:solidFill>
                  <a:srgbClr val="FFFFD9"/>
                </a:solidFill>
                <a:latin typeface="Times New Roman" pitchFamily="18" charset="0"/>
                <a:ea typeface="黑体" pitchFamily="49" charset="-122"/>
              </a:endParaRPr>
            </a:p>
          </p:txBody>
        </p:sp>
        <p:sp>
          <p:nvSpPr>
            <p:cNvPr id="19460" name="矩形 717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508399" y="2533013"/>
              <a:ext cx="2041525" cy="697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dirty="0" smtClean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</a:rPr>
                <a:t>利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</a:rPr>
                <a:t>润</a:t>
              </a:r>
            </a:p>
          </p:txBody>
        </p:sp>
        <p:sp>
          <p:nvSpPr>
            <p:cNvPr id="19461" name="文本框 717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17676" y="2917055"/>
              <a:ext cx="1970088" cy="697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/>
              <a:r>
                <a:rPr lang="zh-CN" altLang="en-US" sz="2800" dirty="0" smtClean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</a:rPr>
                <a:t>利润率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</a:rPr>
                <a:t>=</a:t>
              </a:r>
              <a:endParaRPr lang="en-US" altLang="zh-CN" sz="2800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endParaRPr>
            </a:p>
          </p:txBody>
        </p:sp>
        <p:sp>
          <p:nvSpPr>
            <p:cNvPr id="19468" name="文本框 717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08399" y="3205087"/>
              <a:ext cx="1743076" cy="697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 smtClean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</a:rPr>
                <a:t>进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</a:rPr>
                <a:t>价</a:t>
              </a:r>
            </a:p>
          </p:txBody>
        </p:sp>
        <p:sp>
          <p:nvSpPr>
            <p:cNvPr id="19469" name="矩形 717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449909" y="2892188"/>
              <a:ext cx="1833679" cy="667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buSzTx/>
              </a:pPr>
              <a:r>
                <a:rPr lang="en-US" altLang="zh-CN" sz="28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×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100%</a:t>
              </a:r>
              <a:endParaRPr lang="en-US" altLang="zh-CN" sz="2800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endParaRPr>
            </a:p>
          </p:txBody>
        </p:sp>
        <p:cxnSp>
          <p:nvCxnSpPr>
            <p:cNvPr id="26639" name="直接连接符 7180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586858" y="3205087"/>
              <a:ext cx="974303" cy="7443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17433" name="流程图: 可选过程 719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7544" y="915566"/>
            <a:ext cx="1079500" cy="3509963"/>
          </a:xfrm>
          <a:prstGeom prst="flowChartAlternateProcess">
            <a:avLst/>
          </a:prstGeom>
          <a:gradFill rotWithShape="1">
            <a:gsLst>
              <a:gs pos="0">
                <a:srgbClr val="BEBEB9"/>
              </a:gs>
              <a:gs pos="80000">
                <a:srgbClr val="F8F8F1"/>
              </a:gs>
              <a:gs pos="100000">
                <a:srgbClr val="F9F9F2"/>
              </a:gs>
            </a:gsLst>
            <a:lin ang="16200000"/>
          </a:gradFill>
          <a:ln w="19050" algn="ctr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600" dirty="0">
                <a:latin typeface="Times New Roman" pitchFamily="18" charset="0"/>
                <a:ea typeface="黑体" pitchFamily="49" charset="-122"/>
              </a:rPr>
              <a:t>销</a:t>
            </a:r>
          </a:p>
          <a:p>
            <a:pPr algn="ctr"/>
            <a:r>
              <a:rPr lang="zh-CN" altLang="en-US" sz="3600" dirty="0">
                <a:latin typeface="Times New Roman" pitchFamily="18" charset="0"/>
                <a:ea typeface="黑体" pitchFamily="49" charset="-122"/>
              </a:rPr>
              <a:t>售</a:t>
            </a:r>
          </a:p>
          <a:p>
            <a:pPr algn="ctr"/>
            <a:r>
              <a:rPr lang="zh-CN" altLang="en-US" sz="3600" dirty="0">
                <a:latin typeface="Times New Roman" pitchFamily="18" charset="0"/>
                <a:ea typeface="黑体" pitchFamily="49" charset="-122"/>
              </a:rPr>
              <a:t>中</a:t>
            </a:r>
          </a:p>
          <a:p>
            <a:pPr algn="ctr"/>
            <a:r>
              <a:rPr lang="zh-CN" altLang="en-US" sz="3600" dirty="0">
                <a:latin typeface="Times New Roman" pitchFamily="18" charset="0"/>
                <a:ea typeface="黑体" pitchFamily="49" charset="-122"/>
              </a:rPr>
              <a:t>的</a:t>
            </a:r>
          </a:p>
          <a:p>
            <a:pPr algn="ctr"/>
            <a:r>
              <a:rPr lang="zh-CN" altLang="en-US" sz="3600" dirty="0">
                <a:latin typeface="Times New Roman" pitchFamily="18" charset="0"/>
                <a:ea typeface="黑体" pitchFamily="49" charset="-122"/>
              </a:rPr>
              <a:t>盈</a:t>
            </a:r>
          </a:p>
          <a:p>
            <a:pPr algn="ctr"/>
            <a:r>
              <a:rPr lang="zh-CN" altLang="en-US" sz="3600" dirty="0">
                <a:latin typeface="Times New Roman" pitchFamily="18" charset="0"/>
                <a:ea typeface="黑体" pitchFamily="49" charset="-122"/>
              </a:rPr>
              <a:t>亏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1835696" y="3291830"/>
            <a:ext cx="5616624" cy="1222922"/>
            <a:chOff x="1835696" y="3291830"/>
            <a:chExt cx="5616624" cy="1222922"/>
          </a:xfrm>
        </p:grpSpPr>
        <p:sp>
          <p:nvSpPr>
            <p:cNvPr id="28" name="流程图: 可选过程 7169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35696" y="3291830"/>
              <a:ext cx="5616624" cy="1222922"/>
            </a:xfrm>
            <a:prstGeom prst="flowChartAlternateProcess">
              <a:avLst/>
            </a:prstGeom>
            <a:gradFill rotWithShape="1">
              <a:gsLst>
                <a:gs pos="0">
                  <a:srgbClr val="BEBEB9"/>
                </a:gs>
                <a:gs pos="80000">
                  <a:srgbClr val="F8F8F1"/>
                </a:gs>
                <a:gs pos="100000">
                  <a:srgbClr val="F9F9F2"/>
                </a:gs>
              </a:gsLst>
              <a:lin ang="16200000"/>
            </a:gradFill>
            <a:ln w="19050" algn="ctr">
              <a:solidFill>
                <a:srgbClr val="0070C0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buSzTx/>
              </a:pPr>
              <a:r>
                <a:rPr lang="en-US" altLang="zh-CN" sz="2400">
                  <a:solidFill>
                    <a:srgbClr val="FFFFD9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   </a:t>
              </a:r>
              <a:endParaRPr lang="en-US" altLang="zh-CN" sz="2400">
                <a:solidFill>
                  <a:srgbClr val="FFFFD9"/>
                </a:solidFill>
                <a:latin typeface="Times New Roman" pitchFamily="18" charset="0"/>
                <a:ea typeface="黑体" pitchFamily="49" charset="-122"/>
              </a:endParaRPr>
            </a:p>
          </p:txBody>
        </p:sp>
        <p:sp>
          <p:nvSpPr>
            <p:cNvPr id="25" name="Rectangle 2"/>
            <p:cNvSpPr>
              <a:spLocks noChangeArrowheads="1"/>
            </p:cNvSpPr>
            <p:nvPr/>
          </p:nvSpPr>
          <p:spPr bwMode="auto">
            <a:xfrm>
              <a:off x="2411760" y="3363838"/>
              <a:ext cx="4536504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en-US" sz="2800" b="1" dirty="0" smtClean="0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售</a:t>
              </a:r>
              <a:r>
                <a:rPr kumimoji="0" lang="zh-CN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价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=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进价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新宋体" pitchFamily="49" charset="-122"/>
                  <a:ea typeface="新宋体" pitchFamily="49" charset="-122"/>
                  <a:cs typeface="Arial" pitchFamily="34" charset="0"/>
                </a:rPr>
                <a:t>×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新宋体" pitchFamily="49" charset="-122"/>
                  <a:ea typeface="新宋体" pitchFamily="49" charset="-122"/>
                  <a:cs typeface="Arial" pitchFamily="34" charset="0"/>
                </a:rPr>
                <a:t>（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新宋体" pitchFamily="49" charset="-122"/>
                  <a:ea typeface="新宋体" pitchFamily="49" charset="-122"/>
                  <a:cs typeface="Arial" pitchFamily="34" charset="0"/>
                </a:rPr>
                <a:t>1+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新宋体" pitchFamily="49" charset="-122"/>
                  <a:ea typeface="新宋体" pitchFamily="49" charset="-122"/>
                  <a:cs typeface="Arial" pitchFamily="34" charset="0"/>
                </a:rPr>
                <a:t>利润率）</a:t>
              </a:r>
              <a:endPara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新宋体" pitchFamily="49" charset="-122"/>
                <a:ea typeface="新宋体" pitchFamily="49" charset="-122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 smtClean="0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售</a:t>
              </a:r>
              <a:r>
                <a:rPr lang="zh-CN" altLang="zh-CN" sz="2800" b="1" dirty="0" smtClean="0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价</a:t>
              </a:r>
              <a:r>
                <a:rPr lang="en-US" altLang="zh-CN" sz="2800" b="1" dirty="0" smtClean="0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=</a:t>
              </a:r>
              <a:r>
                <a:rPr lang="zh-CN" altLang="en-US" sz="2800" b="1" dirty="0" smtClean="0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进价</a:t>
              </a:r>
              <a:r>
                <a:rPr lang="en-US" altLang="zh-CN" sz="2800" b="1" dirty="0" smtClean="0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  <a:cs typeface="Arial" pitchFamily="34" charset="0"/>
                </a:rPr>
                <a:t>×</a:t>
              </a:r>
              <a:r>
                <a:rPr lang="zh-CN" altLang="en-US" sz="2800" b="1" dirty="0" smtClean="0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  <a:cs typeface="Arial" pitchFamily="34" charset="0"/>
                </a:rPr>
                <a:t>（</a:t>
              </a:r>
              <a:r>
                <a:rPr lang="en-US" altLang="zh-CN" sz="2800" b="1" dirty="0" smtClean="0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  <a:cs typeface="Arial" pitchFamily="34" charset="0"/>
                </a:rPr>
                <a:t>1-</a:t>
              </a:r>
              <a:r>
                <a:rPr lang="zh-CN" altLang="en-US" sz="2800" b="1" dirty="0" smtClean="0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  <a:cs typeface="Arial" pitchFamily="34" charset="0"/>
                </a:rPr>
                <a:t>利润率）</a:t>
              </a:r>
              <a:endParaRPr lang="en-US" altLang="zh-CN" sz="2800" b="1" dirty="0" smtClean="0">
                <a:solidFill>
                  <a:srgbClr val="FF0000"/>
                </a:solidFill>
                <a:latin typeface="新宋体" pitchFamily="49" charset="-122"/>
                <a:ea typeface="新宋体" pitchFamily="49" charset="-122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07705" y="1653648"/>
            <a:ext cx="6364242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楷体" pitchFamily="49" charset="-122"/>
                <a:ea typeface="楷体" pitchFamily="49" charset="-122"/>
              </a:rPr>
              <a:t>谢谢指导！</a:t>
            </a:r>
            <a:endParaRPr lang="zh-CN" altLang="en-U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067694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新宋体" pitchFamily="49" charset="-122"/>
                <a:ea typeface="新宋体" pitchFamily="49" charset="-122"/>
              </a:rPr>
              <a:t> </a:t>
            </a:r>
            <a:r>
              <a:rPr lang="zh-CN" altLang="zh-CN" sz="4000" b="1" dirty="0" smtClean="0">
                <a:latin typeface="新宋体" pitchFamily="49" charset="-122"/>
                <a:ea typeface="新宋体" pitchFamily="49" charset="-122"/>
              </a:rPr>
              <a:t>创设情境</a:t>
            </a:r>
            <a:r>
              <a:rPr lang="en-US" altLang="zh-CN" sz="4000" b="1" dirty="0" smtClean="0">
                <a:latin typeface="新宋体" pitchFamily="49" charset="-122"/>
                <a:ea typeface="新宋体" pitchFamily="49" charset="-122"/>
              </a:rPr>
              <a:t>    </a:t>
            </a:r>
            <a:r>
              <a:rPr lang="zh-CN" altLang="en-US" sz="4000" b="1" dirty="0" smtClean="0">
                <a:latin typeface="新宋体" pitchFamily="49" charset="-122"/>
                <a:ea typeface="新宋体" pitchFamily="49" charset="-122"/>
              </a:rPr>
              <a:t>巩固旧知</a:t>
            </a:r>
            <a:endParaRPr lang="zh-CN" altLang="en-US" sz="4000" b="1" dirty="0">
              <a:latin typeface="新宋体" pitchFamily="49" charset="-122"/>
              <a:ea typeface="新宋体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00585155938589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p14="http://schemas.microsoft.com/office/powerpoint/2010/main" xmlns:p15="http://schemas.microsoft.com/office/powerpoint/2012/main" xmlns:a14="http://schemas.microsoft.com/office/drawing/2010/main" val="0"/>
              </a:ext>
            </a:extLst>
          </a:blip>
          <a:srcRect b="9052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p14="http://schemas.microsoft.com/office/powerpoint/2010/main" xmlns:p15="http://schemas.microsoft.com/office/powerpoint/2012/main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p14="http://schemas.microsoft.com/office/powerpoint/2010/main" xmlns:p15="http://schemas.microsoft.com/office/powerpoint/2012/main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6300192" y="195486"/>
            <a:ext cx="2016125" cy="1188244"/>
          </a:xfrm>
          <a:prstGeom prst="irregularSeal1">
            <a:avLst/>
          </a:prstGeom>
          <a:solidFill>
            <a:srgbClr val="99FF66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="" xmlns:p14="http://schemas.microsoft.com/office/powerpoint/2010/main" xmlns:p15="http://schemas.microsoft.com/office/powerpoint/2012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zh-CN" sz="2800" dirty="0">
                <a:solidFill>
                  <a:srgbClr val="0000FF"/>
                </a:solidFill>
                <a:ea typeface="隶书" pitchFamily="49" charset="-122"/>
              </a:rPr>
              <a:t>跳楼价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79512" y="0"/>
            <a:ext cx="2962275" cy="1450181"/>
          </a:xfrm>
          <a:prstGeom prst="irregularSeal2">
            <a:avLst/>
          </a:prstGeom>
          <a:solidFill>
            <a:schemeClr val="accent1"/>
          </a:solidFill>
          <a:ln w="9525" cmpd="sng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="" xmlns:p14="http://schemas.microsoft.com/office/powerpoint/2010/main" xmlns:p15="http://schemas.microsoft.com/office/powerpoint/2012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zh-CN" sz="2400" b="1" dirty="0">
                <a:solidFill>
                  <a:srgbClr val="CC0066"/>
                </a:solidFill>
                <a:ea typeface="方正舒体" pitchFamily="2" charset="-122"/>
              </a:rPr>
              <a:t>清仓处理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4572000" y="3867894"/>
            <a:ext cx="2736304" cy="1275606"/>
          </a:xfrm>
          <a:prstGeom prst="irregularSeal2">
            <a:avLst/>
          </a:prstGeom>
          <a:solidFill>
            <a:srgbClr val="CCFFCC"/>
          </a:solidFill>
          <a:ln w="9525" cmpd="sng">
            <a:solidFill>
              <a:srgbClr val="A50021"/>
            </a:solidFill>
            <a:miter lim="800000"/>
          </a:ln>
          <a:effectLst/>
          <a:extLst>
            <a:ext uri="{AF507438-7753-43E0-B8FC-AC1667EBCBE1}">
              <a14:hiddenEffects xmlns="" xmlns:p14="http://schemas.microsoft.com/office/powerpoint/2010/main" xmlns:p15="http://schemas.microsoft.com/office/powerpoint/2012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zh-CN" altLang="en-US" sz="2000" b="1" dirty="0">
                <a:solidFill>
                  <a:srgbClr val="660066"/>
                </a:solidFill>
                <a:ea typeface="华文彩云" pitchFamily="2" charset="-122"/>
              </a:rPr>
              <a:t>满</a:t>
            </a:r>
            <a:r>
              <a:rPr lang="en-US" sz="2000" b="1" dirty="0">
                <a:solidFill>
                  <a:srgbClr val="660066"/>
                </a:solidFill>
                <a:ea typeface="华文彩云" pitchFamily="2" charset="-122"/>
              </a:rPr>
              <a:t>200</a:t>
            </a:r>
            <a:r>
              <a:rPr lang="zh-CN" altLang="en-US" sz="2000" b="1" dirty="0">
                <a:solidFill>
                  <a:srgbClr val="660066"/>
                </a:solidFill>
                <a:ea typeface="华文彩云" pitchFamily="2" charset="-122"/>
              </a:rPr>
              <a:t>返</a:t>
            </a:r>
            <a:r>
              <a:rPr lang="en-US" sz="2000" b="1" dirty="0">
                <a:solidFill>
                  <a:srgbClr val="660066"/>
                </a:solidFill>
                <a:ea typeface="华文彩云" pitchFamily="2" charset="-122"/>
              </a:rPr>
              <a:t>160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0" y="3901678"/>
            <a:ext cx="3024188" cy="1241822"/>
          </a:xfrm>
          <a:prstGeom prst="irregularSeal2">
            <a:avLst/>
          </a:prstGeom>
          <a:solidFill>
            <a:srgbClr val="FFFF99"/>
          </a:solidFill>
          <a:ln w="9525" cmpd="sng">
            <a:solidFill>
              <a:srgbClr val="006600"/>
            </a:solidFill>
            <a:miter lim="800000"/>
          </a:ln>
          <a:effectLst/>
          <a:extLst>
            <a:ext uri="{AF507438-7753-43E0-B8FC-AC1667EBCBE1}">
              <a14:hiddenEffects xmlns="" xmlns:p14="http://schemas.microsoft.com/office/powerpoint/2010/main" xmlns:p15="http://schemas.microsoft.com/office/powerpoint/2012/main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sz="3200" b="1" dirty="0">
                <a:solidFill>
                  <a:srgbClr val="A50021"/>
                </a:solidFill>
              </a:rPr>
              <a:t>5</a:t>
            </a:r>
            <a:r>
              <a:rPr lang="zh-CN" altLang="en-US" sz="3200" b="1" dirty="0">
                <a:solidFill>
                  <a:srgbClr val="A50021"/>
                </a:solidFill>
              </a:rPr>
              <a:t>折酬宾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339502"/>
            <a:ext cx="7200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1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）某商品标价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500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元，打九折出售，售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新宋体" pitchFamily="49" charset="-122"/>
              <a:ea typeface="新宋体" pitchFamily="49" charset="-122"/>
              <a:cs typeface="宋体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     价为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______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元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.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宋体" pitchFamily="49" charset="-122"/>
              <a:ea typeface="新宋体" pitchFamily="49" charset="-122"/>
              <a:cs typeface="宋体" pitchFamily="2" charset="-12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619672" y="1635646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</a:t>
                      </a: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500</a:t>
                      </a:r>
                      <a:endParaRPr lang="zh-CN" altLang="en-US" sz="24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 </a:t>
                      </a:r>
                      <a:r>
                        <a:rPr lang="zh-CN" altLang="en-US" sz="2400" dirty="0" smtClean="0">
                          <a:solidFill>
                            <a:srgbClr val="FF0000"/>
                          </a:solidFill>
                        </a:rPr>
                        <a:t>九折</a:t>
                      </a:r>
                      <a:endParaRPr lang="zh-CN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     </a:t>
                      </a:r>
                      <a:r>
                        <a:rPr lang="zh-CN" altLang="en-US" sz="2400" dirty="0" smtClean="0">
                          <a:solidFill>
                            <a:srgbClr val="FF0000"/>
                          </a:solidFill>
                        </a:rPr>
                        <a:t>？</a:t>
                      </a:r>
                      <a:endParaRPr lang="zh-CN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539552" y="1563638"/>
            <a:ext cx="6768752" cy="533673"/>
            <a:chOff x="539552" y="1563638"/>
            <a:chExt cx="6768752" cy="533673"/>
          </a:xfrm>
        </p:grpSpPr>
        <p:sp>
          <p:nvSpPr>
            <p:cNvPr id="8" name="TextBox 7"/>
            <p:cNvSpPr txBox="1"/>
            <p:nvPr/>
          </p:nvSpPr>
          <p:spPr>
            <a:xfrm>
              <a:off x="539552" y="1563638"/>
              <a:ext cx="9361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latin typeface="新宋体" pitchFamily="49" charset="-122"/>
                  <a:ea typeface="新宋体" pitchFamily="49" charset="-122"/>
                </a:rPr>
                <a:t>分析：</a:t>
              </a:r>
              <a:endParaRPr lang="zh-CN" altLang="en-US" sz="2800" b="1" dirty="0">
                <a:latin typeface="新宋体" pitchFamily="49" charset="-122"/>
                <a:ea typeface="新宋体" pitchFamily="49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79712" y="1635646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标价</a:t>
              </a:r>
              <a:endParaRPr lang="zh-CN" alt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39952" y="1635646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折扣</a:t>
              </a:r>
              <a:endParaRPr lang="zh-CN" alt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28184" y="1635646"/>
              <a:ext cx="1080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售价</a:t>
              </a:r>
              <a:endParaRPr lang="zh-CN" altLang="en-US" sz="2400" dirty="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475656" y="3147814"/>
            <a:ext cx="6696744" cy="810672"/>
            <a:chOff x="1043608" y="3075806"/>
            <a:chExt cx="6696744" cy="810672"/>
          </a:xfrm>
        </p:grpSpPr>
        <p:sp>
          <p:nvSpPr>
            <p:cNvPr id="16" name="TextBox 15"/>
            <p:cNvSpPr txBox="1"/>
            <p:nvPr/>
          </p:nvSpPr>
          <p:spPr>
            <a:xfrm>
              <a:off x="1043608" y="3147814"/>
              <a:ext cx="66967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（售价</a:t>
              </a:r>
              <a:r>
                <a:rPr lang="en-US" altLang="zh-CN" sz="2400" dirty="0" smtClean="0"/>
                <a:t>=</a:t>
              </a:r>
              <a:r>
                <a:rPr lang="zh-CN" altLang="en-US" sz="2400" dirty="0" smtClean="0"/>
                <a:t>标价 </a:t>
              </a:r>
              <a:r>
                <a:rPr lang="en-US" altLang="zh-CN" sz="2400" dirty="0" smtClean="0"/>
                <a:t>x      </a:t>
              </a:r>
              <a:r>
                <a:rPr lang="zh-CN" altLang="en-US" sz="2400" dirty="0" smtClean="0"/>
                <a:t>，其中，</a:t>
              </a:r>
              <a:r>
                <a:rPr lang="en-US" altLang="zh-CN" sz="2400" dirty="0" smtClean="0"/>
                <a:t>x</a:t>
              </a:r>
              <a:r>
                <a:rPr lang="zh-CN" altLang="en-US" sz="2400" dirty="0" smtClean="0"/>
                <a:t>为折扣数）</a:t>
              </a:r>
              <a:r>
                <a:rPr lang="en-US" altLang="zh-CN" sz="2400" dirty="0" smtClean="0"/>
                <a:t> </a:t>
              </a:r>
              <a:endParaRPr lang="zh-CN" altLang="zh-CN" sz="2400" dirty="0" smtClean="0"/>
            </a:p>
            <a:p>
              <a:r>
                <a:rPr lang="zh-CN" altLang="en-US" dirty="0" smtClean="0"/>
                <a:t> </a:t>
              </a:r>
              <a:endParaRPr lang="zh-CN" altLang="en-US" dirty="0"/>
            </a:p>
          </p:txBody>
        </p:sp>
        <p:pic>
          <p:nvPicPr>
            <p:cNvPr id="10" name="图片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03848" y="3075806"/>
              <a:ext cx="504056" cy="576064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55526"/>
            <a:ext cx="86044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2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）某商品进价是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150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元，售价是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180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元，则利润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新宋体" pitchFamily="49" charset="-122"/>
              <a:ea typeface="新宋体" pitchFamily="49" charset="-122"/>
              <a:cs typeface="Times New Roman" pitchFamily="18" charset="0"/>
            </a:endParaRPr>
          </a:p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b="1" dirty="0" smtClean="0">
                <a:solidFill>
                  <a:srgbClr val="000000"/>
                </a:solidFill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  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是</a:t>
            </a:r>
            <a:r>
              <a:rPr kumimoji="0" lang="zh-CN" altLang="en-US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    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元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.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利润率是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__________.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宋体" pitchFamily="49" charset="-122"/>
              <a:ea typeface="新宋体" pitchFamily="49" charset="-122"/>
              <a:cs typeface="宋体" pitchFamily="2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763688" y="1851670"/>
          <a:ext cx="6336704" cy="889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  <a:gridCol w="1584176"/>
                <a:gridCol w="1584176"/>
              </a:tblGrid>
              <a:tr h="43204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150</a:t>
                      </a:r>
                      <a:endParaRPr lang="zh-CN" altLang="en-US" sz="24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 </a:t>
                      </a: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180</a:t>
                      </a:r>
                      <a:endParaRPr lang="zh-CN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    </a:t>
                      </a:r>
                      <a:r>
                        <a:rPr lang="zh-CN" altLang="en-US" sz="24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？</a:t>
                      </a:r>
                      <a:endParaRPr lang="zh-CN" altLang="en-US" sz="24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     </a:t>
                      </a:r>
                      <a:r>
                        <a:rPr lang="zh-CN" altLang="en-US" sz="2400" dirty="0" smtClean="0">
                          <a:solidFill>
                            <a:srgbClr val="FF0000"/>
                          </a:solidFill>
                        </a:rPr>
                        <a:t>？</a:t>
                      </a:r>
                      <a:endParaRPr lang="zh-CN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9" name="组合 8"/>
          <p:cNvGrpSpPr/>
          <p:nvPr/>
        </p:nvGrpSpPr>
        <p:grpSpPr>
          <a:xfrm>
            <a:off x="2123728" y="1851670"/>
            <a:ext cx="5976664" cy="461665"/>
            <a:chOff x="2051720" y="1851670"/>
            <a:chExt cx="5976664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2051720" y="185167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进价</a:t>
              </a:r>
              <a:endParaRPr lang="zh-CN" alt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07904" y="1851670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售价</a:t>
              </a:r>
              <a:endParaRPr lang="zh-CN" alt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92080" y="1851670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利润</a:t>
              </a:r>
              <a:endParaRPr lang="zh-CN" alt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04248" y="1851670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利润率</a:t>
              </a:r>
              <a:endParaRPr lang="zh-CN" altLang="en-US" sz="24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95536" y="185167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新宋体" pitchFamily="49" charset="-122"/>
                <a:ea typeface="新宋体" pitchFamily="49" charset="-122"/>
              </a:rPr>
              <a:t>分析：</a:t>
            </a:r>
            <a:endParaRPr lang="zh-CN" altLang="en-US" sz="2800" b="1" dirty="0">
              <a:latin typeface="新宋体" pitchFamily="49" charset="-122"/>
              <a:ea typeface="新宋体" pitchFamily="49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835696" y="3939902"/>
            <a:ext cx="56886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00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利润率＝利润</a:t>
            </a: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÷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进价</a:t>
            </a: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×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100%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宋体" pitchFamily="49" charset="-122"/>
              <a:ea typeface="新宋体" pitchFamily="49" charset="-122"/>
              <a:cs typeface="宋体" pitchFamily="2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899592" y="3219822"/>
            <a:ext cx="6120680" cy="523220"/>
            <a:chOff x="899592" y="3219822"/>
            <a:chExt cx="6120680" cy="523220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619672" y="3219822"/>
              <a:ext cx="5400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8382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利润＝售价－进价</a:t>
              </a:r>
              <a:endPara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9592" y="3219822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latin typeface="新宋体" pitchFamily="49" charset="-122"/>
                  <a:ea typeface="新宋体" pitchFamily="49" charset="-122"/>
                </a:rPr>
                <a:t>关系：</a:t>
              </a:r>
              <a:endParaRPr lang="zh-CN" altLang="en-US" sz="2800" b="1" dirty="0">
                <a:latin typeface="新宋体" pitchFamily="49" charset="-122"/>
                <a:ea typeface="新宋体" pitchFamily="49" charset="-122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8" grpId="0"/>
      <p:bldP spid="20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51720" y="1923678"/>
            <a:ext cx="48013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b="1" dirty="0" smtClean="0">
                <a:latin typeface="新宋体" pitchFamily="49" charset="-122"/>
                <a:ea typeface="新宋体" pitchFamily="49" charset="-122"/>
              </a:rPr>
              <a:t>变式训练</a:t>
            </a:r>
            <a:r>
              <a:rPr lang="en-US" altLang="zh-CN" sz="4000" b="1" dirty="0" smtClean="0">
                <a:latin typeface="新宋体" pitchFamily="49" charset="-122"/>
                <a:ea typeface="新宋体" pitchFamily="49" charset="-122"/>
              </a:rPr>
              <a:t>  </a:t>
            </a:r>
            <a:r>
              <a:rPr lang="zh-CN" altLang="zh-CN" sz="4000" b="1" dirty="0" smtClean="0">
                <a:latin typeface="新宋体" pitchFamily="49" charset="-122"/>
                <a:ea typeface="新宋体" pitchFamily="49" charset="-122"/>
              </a:rPr>
              <a:t>新课铺垫</a:t>
            </a:r>
            <a:endParaRPr lang="zh-CN" altLang="en-US" sz="4000" b="1" dirty="0">
              <a:latin typeface="新宋体" pitchFamily="49" charset="-122"/>
              <a:ea typeface="新宋体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51520" y="771550"/>
            <a:ext cx="81369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变式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1: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某件商品进价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100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元，盈利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15%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，则它盈利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新宋体" pitchFamily="49" charset="-122"/>
              <a:ea typeface="新宋体" pitchFamily="49" charset="-122"/>
              <a:cs typeface="宋体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b="1" dirty="0" smtClean="0">
                <a:solidFill>
                  <a:srgbClr val="000000"/>
                </a:solidFill>
                <a:latin typeface="新宋体" pitchFamily="49" charset="-122"/>
                <a:ea typeface="新宋体" pitchFamily="49" charset="-122"/>
                <a:cs typeface="宋体" pitchFamily="2" charset="-122"/>
              </a:rPr>
              <a:t>   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了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____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元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.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它的售价为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____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元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.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宋体" pitchFamily="49" charset="-122"/>
              <a:ea typeface="新宋体" pitchFamily="49" charset="-122"/>
              <a:cs typeface="宋体" pitchFamily="2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619672" y="1923678"/>
          <a:ext cx="6336704" cy="889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  <a:gridCol w="1584176"/>
                <a:gridCol w="1584176"/>
              </a:tblGrid>
              <a:tr h="43204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100</a:t>
                      </a:r>
                      <a:endParaRPr lang="zh-CN" altLang="en-US" sz="24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    </a:t>
                      </a:r>
                      <a:r>
                        <a:rPr lang="zh-CN" altLang="en-US" sz="2400" dirty="0" smtClean="0">
                          <a:solidFill>
                            <a:srgbClr val="FF0000"/>
                          </a:solidFill>
                        </a:rPr>
                        <a:t>？</a:t>
                      </a:r>
                      <a:endParaRPr lang="zh-CN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    </a:t>
                      </a:r>
                      <a:r>
                        <a:rPr lang="zh-CN" altLang="en-US" sz="24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？</a:t>
                      </a:r>
                      <a:endParaRPr lang="zh-CN" altLang="en-US" sz="24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    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宋体" pitchFamily="49" charset="-122"/>
                          <a:ea typeface="新宋体" pitchFamily="49" charset="-122"/>
                          <a:cs typeface="宋体" pitchFamily="2" charset="-122"/>
                        </a:rPr>
                        <a:t>15%</a:t>
                      </a:r>
                      <a:endParaRPr lang="zh-CN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907704" y="1995686"/>
            <a:ext cx="5976664" cy="461665"/>
            <a:chOff x="2051720" y="1851670"/>
            <a:chExt cx="5976664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2051720" y="185167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进价</a:t>
              </a:r>
              <a:endParaRPr lang="zh-CN" alt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07904" y="1851670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售价</a:t>
              </a:r>
              <a:endParaRPr lang="zh-CN" alt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92080" y="1851670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利润</a:t>
              </a:r>
              <a:endParaRPr lang="zh-CN" alt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04248" y="1851670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利润率</a:t>
              </a:r>
              <a:endParaRPr lang="zh-CN" altLang="en-US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11560" y="228371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199568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分析：</a:t>
            </a:r>
            <a:endParaRPr lang="zh-CN" altLang="en-US" sz="2800" b="1" dirty="0"/>
          </a:p>
        </p:txBody>
      </p:sp>
      <p:grpSp>
        <p:nvGrpSpPr>
          <p:cNvPr id="11" name="组合 10"/>
          <p:cNvGrpSpPr/>
          <p:nvPr/>
        </p:nvGrpSpPr>
        <p:grpSpPr>
          <a:xfrm>
            <a:off x="683568" y="3003798"/>
            <a:ext cx="6120680" cy="523220"/>
            <a:chOff x="899592" y="3219822"/>
            <a:chExt cx="6120680" cy="523220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1619672" y="3219822"/>
              <a:ext cx="5400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8382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利润＝售价－进价</a:t>
              </a:r>
              <a:endPara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9592" y="3219822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latin typeface="新宋体" pitchFamily="49" charset="-122"/>
                  <a:ea typeface="新宋体" pitchFamily="49" charset="-122"/>
                </a:rPr>
                <a:t>关系：</a:t>
              </a:r>
              <a:endParaRPr lang="zh-CN" altLang="en-US" sz="2800" b="1" dirty="0">
                <a:latin typeface="新宋体" pitchFamily="49" charset="-122"/>
                <a:ea typeface="新宋体" pitchFamily="49" charset="-122"/>
              </a:endParaRPr>
            </a:p>
          </p:txBody>
        </p:sp>
      </p:grp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619672" y="3507854"/>
            <a:ext cx="56886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00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利润率＝利润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÷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进价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×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100%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宋体" pitchFamily="49" charset="-122"/>
              <a:ea typeface="新宋体" pitchFamily="49" charset="-122"/>
              <a:cs typeface="宋体" pitchFamily="2" charset="-122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267744" y="4011910"/>
            <a:ext cx="5328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800" b="1" dirty="0" smtClean="0">
                <a:latin typeface="新宋体" pitchFamily="49" charset="-122"/>
                <a:ea typeface="新宋体" pitchFamily="49" charset="-122"/>
                <a:cs typeface="宋体" pitchFamily="2" charset="-122"/>
              </a:rPr>
              <a:t>售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价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=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进价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Arial" pitchFamily="34" charset="0"/>
              </a:rPr>
              <a:t>×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Arial" pitchFamily="34" charset="0"/>
              </a:rPr>
              <a:t>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Arial" pitchFamily="34" charset="0"/>
              </a:rPr>
              <a:t>1+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Arial" pitchFamily="34" charset="0"/>
              </a:rPr>
              <a:t>利润率）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宋体" pitchFamily="49" charset="-122"/>
              <a:ea typeface="新宋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/>
      <p:bldP spid="10" grpId="0"/>
      <p:bldP spid="17" grpId="0"/>
      <p:bldP spid="491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411510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 smtClean="0">
                <a:latin typeface="新宋体" pitchFamily="49" charset="-122"/>
                <a:ea typeface="新宋体" pitchFamily="49" charset="-122"/>
              </a:rPr>
              <a:t>变式</a:t>
            </a:r>
            <a:r>
              <a:rPr lang="en-US" altLang="zh-CN" sz="2800" b="1" dirty="0" smtClean="0">
                <a:latin typeface="新宋体" pitchFamily="49" charset="-122"/>
                <a:ea typeface="新宋体" pitchFamily="49" charset="-122"/>
              </a:rPr>
              <a:t>2:</a:t>
            </a:r>
            <a:r>
              <a:rPr lang="zh-CN" altLang="zh-CN" sz="2800" b="1" dirty="0" smtClean="0">
                <a:latin typeface="新宋体" pitchFamily="49" charset="-122"/>
                <a:ea typeface="新宋体" pitchFamily="49" charset="-122"/>
              </a:rPr>
              <a:t>某件商品进价</a:t>
            </a:r>
            <a:r>
              <a:rPr lang="en-US" altLang="zh-CN" sz="2800" b="1" dirty="0" smtClean="0">
                <a:latin typeface="新宋体" pitchFamily="49" charset="-122"/>
                <a:ea typeface="新宋体" pitchFamily="49" charset="-122"/>
              </a:rPr>
              <a:t>100</a:t>
            </a:r>
            <a:r>
              <a:rPr lang="zh-CN" altLang="zh-CN" sz="2800" b="1" dirty="0" smtClean="0">
                <a:latin typeface="新宋体" pitchFamily="49" charset="-122"/>
                <a:ea typeface="新宋体" pitchFamily="49" charset="-122"/>
              </a:rPr>
              <a:t>元，亏损</a:t>
            </a:r>
            <a:r>
              <a:rPr lang="en-US" altLang="zh-CN" sz="2800" b="1" dirty="0" smtClean="0">
                <a:latin typeface="新宋体" pitchFamily="49" charset="-122"/>
                <a:ea typeface="新宋体" pitchFamily="49" charset="-122"/>
              </a:rPr>
              <a:t>15%</a:t>
            </a:r>
            <a:r>
              <a:rPr lang="zh-CN" altLang="zh-CN" sz="2800" b="1" dirty="0" smtClean="0">
                <a:latin typeface="新宋体" pitchFamily="49" charset="-122"/>
                <a:ea typeface="新宋体" pitchFamily="49" charset="-122"/>
              </a:rPr>
              <a:t>，则它</a:t>
            </a:r>
            <a:endParaRPr lang="en-US" altLang="zh-CN" sz="2800" b="1" dirty="0" smtClean="0">
              <a:latin typeface="新宋体" pitchFamily="49" charset="-122"/>
              <a:ea typeface="新宋体" pitchFamily="49" charset="-122"/>
            </a:endParaRPr>
          </a:p>
          <a:p>
            <a:r>
              <a:rPr lang="en-US" altLang="zh-CN" sz="2800" b="1" dirty="0" smtClean="0">
                <a:latin typeface="新宋体" pitchFamily="49" charset="-122"/>
                <a:ea typeface="新宋体" pitchFamily="49" charset="-122"/>
              </a:rPr>
              <a:t>      </a:t>
            </a:r>
            <a:r>
              <a:rPr lang="zh-CN" altLang="zh-CN" sz="2800" b="1" dirty="0" smtClean="0">
                <a:latin typeface="新宋体" pitchFamily="49" charset="-122"/>
                <a:ea typeface="新宋体" pitchFamily="49" charset="-122"/>
              </a:rPr>
              <a:t>亏损了</a:t>
            </a:r>
            <a:r>
              <a:rPr lang="en-US" altLang="zh-CN" sz="2800" b="1" dirty="0" smtClean="0">
                <a:latin typeface="新宋体" pitchFamily="49" charset="-122"/>
                <a:ea typeface="新宋体" pitchFamily="49" charset="-122"/>
              </a:rPr>
              <a:t>____</a:t>
            </a:r>
            <a:r>
              <a:rPr lang="zh-CN" altLang="zh-CN" sz="2800" b="1" dirty="0" smtClean="0">
                <a:latin typeface="新宋体" pitchFamily="49" charset="-122"/>
                <a:ea typeface="新宋体" pitchFamily="49" charset="-122"/>
              </a:rPr>
              <a:t>元</a:t>
            </a:r>
            <a:r>
              <a:rPr lang="en-US" altLang="zh-CN" sz="2800" b="1" dirty="0" smtClean="0">
                <a:latin typeface="新宋体" pitchFamily="49" charset="-122"/>
                <a:ea typeface="新宋体" pitchFamily="49" charset="-122"/>
              </a:rPr>
              <a:t>.</a:t>
            </a:r>
            <a:r>
              <a:rPr lang="zh-CN" altLang="zh-CN" sz="2800" b="1" dirty="0" smtClean="0">
                <a:latin typeface="新宋体" pitchFamily="49" charset="-122"/>
                <a:ea typeface="新宋体" pitchFamily="49" charset="-122"/>
              </a:rPr>
              <a:t>它的售价为</a:t>
            </a:r>
            <a:r>
              <a:rPr lang="en-US" altLang="zh-CN" sz="2800" b="1" dirty="0" smtClean="0">
                <a:latin typeface="新宋体" pitchFamily="49" charset="-122"/>
                <a:ea typeface="新宋体" pitchFamily="49" charset="-122"/>
              </a:rPr>
              <a:t>____</a:t>
            </a:r>
            <a:r>
              <a:rPr lang="zh-CN" altLang="zh-CN" sz="2800" b="1" dirty="0" smtClean="0">
                <a:latin typeface="新宋体" pitchFamily="49" charset="-122"/>
                <a:ea typeface="新宋体" pitchFamily="49" charset="-122"/>
              </a:rPr>
              <a:t>元</a:t>
            </a:r>
            <a:r>
              <a:rPr lang="en-US" altLang="zh-CN" sz="2800" b="1" dirty="0" smtClean="0">
                <a:latin typeface="新宋体" pitchFamily="49" charset="-122"/>
                <a:ea typeface="新宋体" pitchFamily="49" charset="-122"/>
              </a:rPr>
              <a:t>.</a:t>
            </a:r>
            <a:endParaRPr lang="zh-CN" altLang="en-US" sz="2800" b="1" dirty="0">
              <a:latin typeface="新宋体" pitchFamily="49" charset="-122"/>
              <a:ea typeface="新宋体" pitchFamily="49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619672" y="1563638"/>
          <a:ext cx="6336704" cy="889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  <a:gridCol w="1584176"/>
                <a:gridCol w="1584176"/>
              </a:tblGrid>
              <a:tr h="43204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altLang="zh-CN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altLang="zh-CN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CN" sz="240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100</a:t>
                      </a:r>
                      <a:endParaRPr lang="zh-CN" altLang="en-US" sz="24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    </a:t>
                      </a:r>
                      <a:r>
                        <a:rPr lang="zh-CN" altLang="en-US" sz="2400" dirty="0" smtClean="0">
                          <a:solidFill>
                            <a:srgbClr val="FF0000"/>
                          </a:solidFill>
                        </a:rPr>
                        <a:t>？</a:t>
                      </a:r>
                      <a:endParaRPr lang="zh-CN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    </a:t>
                      </a:r>
                      <a:r>
                        <a:rPr lang="zh-CN" altLang="en-US" sz="24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？</a:t>
                      </a:r>
                      <a:endParaRPr lang="zh-CN" altLang="en-US" sz="24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     </a:t>
                      </a: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宋体" pitchFamily="49" charset="-122"/>
                          <a:ea typeface="新宋体" pitchFamily="49" charset="-122"/>
                          <a:cs typeface="宋体" pitchFamily="2" charset="-122"/>
                        </a:rPr>
                        <a:t>15%</a:t>
                      </a:r>
                      <a:endParaRPr lang="zh-CN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907704" y="1563638"/>
            <a:ext cx="5976664" cy="461665"/>
            <a:chOff x="2051720" y="1851670"/>
            <a:chExt cx="5976664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2051720" y="185167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进价</a:t>
              </a:r>
              <a:endParaRPr lang="zh-CN" alt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07904" y="1851670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售价</a:t>
              </a:r>
              <a:endParaRPr lang="zh-CN" alt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92080" y="1851670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利润</a:t>
              </a:r>
              <a:endParaRPr lang="zh-CN" alt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04248" y="1851670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/>
                <a:t>利润率</a:t>
              </a:r>
              <a:endParaRPr lang="zh-CN" altLang="en-US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95536" y="156363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分析：</a:t>
            </a:r>
            <a:endParaRPr lang="zh-CN" altLang="en-US" sz="2800" b="1" dirty="0"/>
          </a:p>
        </p:txBody>
      </p:sp>
      <p:grpSp>
        <p:nvGrpSpPr>
          <p:cNvPr id="10" name="组合 9"/>
          <p:cNvGrpSpPr/>
          <p:nvPr/>
        </p:nvGrpSpPr>
        <p:grpSpPr>
          <a:xfrm>
            <a:off x="971600" y="2859782"/>
            <a:ext cx="6120680" cy="523220"/>
            <a:chOff x="899592" y="3219822"/>
            <a:chExt cx="6120680" cy="523220"/>
          </a:xfrm>
        </p:grpSpPr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1619672" y="3219822"/>
              <a:ext cx="5400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8382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利润＝售价－进价</a:t>
              </a:r>
              <a:endPara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9592" y="3219822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latin typeface="新宋体" pitchFamily="49" charset="-122"/>
                  <a:ea typeface="新宋体" pitchFamily="49" charset="-122"/>
                </a:rPr>
                <a:t>关系：</a:t>
              </a:r>
              <a:endParaRPr lang="zh-CN" altLang="en-US" sz="2800" b="1" dirty="0">
                <a:latin typeface="新宋体" pitchFamily="49" charset="-122"/>
                <a:ea typeface="新宋体" pitchFamily="49" charset="-122"/>
              </a:endParaRPr>
            </a:p>
          </p:txBody>
        </p:sp>
      </p:grp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907704" y="3363838"/>
            <a:ext cx="56886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00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利润率＝利润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÷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进价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×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100%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宋体" pitchFamily="49" charset="-122"/>
              <a:ea typeface="新宋体" pitchFamily="49" charset="-122"/>
              <a:cs typeface="宋体" pitchFamily="2" charset="-12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555776" y="3867894"/>
            <a:ext cx="5328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800" b="1" dirty="0" smtClean="0">
                <a:latin typeface="新宋体" pitchFamily="49" charset="-122"/>
                <a:ea typeface="新宋体" pitchFamily="49" charset="-122"/>
                <a:cs typeface="宋体" pitchFamily="2" charset="-122"/>
              </a:rPr>
              <a:t>售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价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=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进价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Arial" pitchFamily="34" charset="0"/>
              </a:rPr>
              <a:t>×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Arial" pitchFamily="34" charset="0"/>
              </a:rPr>
              <a:t>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Arial" pitchFamily="34" charset="0"/>
              </a:rPr>
              <a:t>1-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Arial" pitchFamily="34" charset="0"/>
              </a:rPr>
              <a:t>利润率）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宋体" pitchFamily="49" charset="-122"/>
              <a:ea typeface="新宋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619672" y="2139702"/>
          <a:ext cx="5616625" cy="1645920"/>
        </p:xfrm>
        <a:graphic>
          <a:graphicData uri="http://schemas.openxmlformats.org/drawingml/2006/table">
            <a:tbl>
              <a:tblPr/>
              <a:tblGrid>
                <a:gridCol w="1797016"/>
                <a:gridCol w="1020169"/>
                <a:gridCol w="1520746"/>
                <a:gridCol w="1278694"/>
              </a:tblGrid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US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sz="2400" b="1" kern="100" dirty="0">
                          <a:latin typeface="Times New Roman"/>
                          <a:ea typeface="宋体"/>
                        </a:rPr>
                        <a:t>进价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sz="2400" b="1" kern="100" dirty="0">
                          <a:latin typeface="Times New Roman"/>
                          <a:ea typeface="宋体"/>
                        </a:rPr>
                        <a:t>利</a:t>
                      </a:r>
                      <a:r>
                        <a:rPr lang="zh-CN" sz="2400" b="1" kern="100" dirty="0" smtClean="0">
                          <a:latin typeface="Times New Roman"/>
                          <a:ea typeface="宋体"/>
                        </a:rPr>
                        <a:t>润</a:t>
                      </a:r>
                      <a:r>
                        <a:rPr lang="zh-CN" altLang="en-US" sz="2400" b="1" kern="100" dirty="0" smtClean="0">
                          <a:latin typeface="Times New Roman"/>
                          <a:ea typeface="宋体"/>
                        </a:rPr>
                        <a:t>率</a:t>
                      </a:r>
                      <a:endParaRPr lang="zh-CN" sz="2400" b="1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sz="2400" b="1" kern="100" dirty="0">
                          <a:latin typeface="Times New Roman"/>
                          <a:ea typeface="宋体"/>
                        </a:rPr>
                        <a:t>售价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sz="2400" b="1" kern="100" dirty="0">
                          <a:latin typeface="宋体" pitchFamily="2" charset="-122"/>
                          <a:ea typeface="宋体" pitchFamily="2" charset="-122"/>
                        </a:rPr>
                        <a:t>盈利的衣服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00" dirty="0">
                          <a:latin typeface="宋体" pitchFamily="2" charset="-122"/>
                          <a:ea typeface="宋体" pitchFamily="2" charset="-122"/>
                        </a:rPr>
                        <a:t>x</a:t>
                      </a:r>
                      <a:endParaRPr lang="zh-CN" sz="2400" b="1" kern="1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00" dirty="0">
                          <a:latin typeface="宋体" pitchFamily="2" charset="-122"/>
                          <a:ea typeface="宋体" pitchFamily="2" charset="-122"/>
                        </a:rPr>
                        <a:t>25% </a:t>
                      </a:r>
                      <a:endParaRPr lang="zh-CN" sz="2400" b="1" kern="1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00" dirty="0">
                          <a:latin typeface="宋体" pitchFamily="2" charset="-122"/>
                          <a:ea typeface="宋体" pitchFamily="2" charset="-122"/>
                        </a:rPr>
                        <a:t>60</a:t>
                      </a:r>
                      <a:endParaRPr lang="zh-CN" sz="2400" b="1" kern="1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sz="2400" b="1" kern="100" dirty="0">
                          <a:latin typeface="宋体" pitchFamily="2" charset="-122"/>
                          <a:ea typeface="宋体" pitchFamily="2" charset="-122"/>
                        </a:rPr>
                        <a:t>亏损的衣服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00" dirty="0">
                          <a:latin typeface="宋体" pitchFamily="2" charset="-122"/>
                          <a:ea typeface="宋体" pitchFamily="2" charset="-122"/>
                        </a:rPr>
                        <a:t>y</a:t>
                      </a:r>
                      <a:endParaRPr lang="zh-CN" sz="2400" b="1" kern="1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00" dirty="0">
                          <a:latin typeface="宋体" pitchFamily="2" charset="-122"/>
                          <a:ea typeface="宋体" pitchFamily="2" charset="-122"/>
                        </a:rPr>
                        <a:t>-25% </a:t>
                      </a:r>
                      <a:endParaRPr lang="zh-CN" sz="2400" b="1" kern="1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00" dirty="0">
                          <a:latin typeface="宋体" pitchFamily="2" charset="-122"/>
                          <a:ea typeface="宋体" pitchFamily="2" charset="-122"/>
                        </a:rPr>
                        <a:t>60</a:t>
                      </a:r>
                      <a:endParaRPr lang="zh-CN" sz="2400" b="1" kern="1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9512" y="267494"/>
            <a:ext cx="79928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变式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3: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一商店在某一时间以每件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60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元的价格卖出两件衣服，其中一件盈利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25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％，另一件亏损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25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rPr>
              <a:t>％，卖这两件衣服总的是盈利还是亏损，或者不盈不亏？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宋体" pitchFamily="49" charset="-122"/>
              <a:ea typeface="新宋体" pitchFamily="49" charset="-122"/>
              <a:cs typeface="宋体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13970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分析：</a:t>
            </a:r>
            <a:endParaRPr lang="zh-CN" altLang="en-US" sz="2800" b="1" dirty="0"/>
          </a:p>
        </p:txBody>
      </p:sp>
      <p:grpSp>
        <p:nvGrpSpPr>
          <p:cNvPr id="10" name="组合 9"/>
          <p:cNvGrpSpPr/>
          <p:nvPr/>
        </p:nvGrpSpPr>
        <p:grpSpPr>
          <a:xfrm>
            <a:off x="1475656" y="3867894"/>
            <a:ext cx="6624736" cy="1027276"/>
            <a:chOff x="1475656" y="3867894"/>
            <a:chExt cx="6624736" cy="1027276"/>
          </a:xfrm>
        </p:grpSpPr>
        <p:grpSp>
          <p:nvGrpSpPr>
            <p:cNvPr id="8" name="组合 7"/>
            <p:cNvGrpSpPr/>
            <p:nvPr/>
          </p:nvGrpSpPr>
          <p:grpSpPr>
            <a:xfrm>
              <a:off x="1475656" y="3867894"/>
              <a:ext cx="6624736" cy="954107"/>
              <a:chOff x="1403648" y="3867894"/>
              <a:chExt cx="6624736" cy="95410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403648" y="3939902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 smtClean="0"/>
                  <a:t>关系：</a:t>
                </a:r>
                <a:endParaRPr lang="zh-CN" altLang="en-US" sz="2800" b="1" dirty="0"/>
              </a:p>
            </p:txBody>
          </p:sp>
          <p:sp>
            <p:nvSpPr>
              <p:cNvPr id="7" name="Rectangle 2"/>
              <p:cNvSpPr>
                <a:spLocks noChangeArrowheads="1"/>
              </p:cNvSpPr>
              <p:nvPr/>
            </p:nvSpPr>
            <p:spPr bwMode="auto">
              <a:xfrm>
                <a:off x="2699792" y="3867894"/>
                <a:ext cx="5328592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zh-CN" altLang="en-US" sz="2800" b="1" dirty="0" smtClean="0">
                    <a:latin typeface="新宋体" pitchFamily="49" charset="-122"/>
                    <a:ea typeface="新宋体" pitchFamily="49" charset="-122"/>
                    <a:cs typeface="宋体" pitchFamily="2" charset="-122"/>
                  </a:rPr>
                  <a:t>售</a:t>
                </a:r>
                <a:r>
                  <a:rPr kumimoji="0" lang="zh-CN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新宋体" pitchFamily="49" charset="-122"/>
                    <a:ea typeface="新宋体" pitchFamily="49" charset="-122"/>
                    <a:cs typeface="宋体" pitchFamily="2" charset="-122"/>
                  </a:rPr>
                  <a:t>价</a:t>
                </a:r>
                <a:r>
                  <a:rPr kumimoji="0" lang="en-US" altLang="zh-CN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新宋体" pitchFamily="49" charset="-122"/>
                    <a:ea typeface="新宋体" pitchFamily="49" charset="-122"/>
                    <a:cs typeface="宋体" pitchFamily="2" charset="-122"/>
                  </a:rPr>
                  <a:t>=</a:t>
                </a:r>
                <a:r>
                  <a:rPr kumimoji="0" lang="zh-CN" alt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新宋体" pitchFamily="49" charset="-122"/>
                    <a:ea typeface="新宋体" pitchFamily="49" charset="-122"/>
                    <a:cs typeface="宋体" pitchFamily="2" charset="-122"/>
                  </a:rPr>
                  <a:t>进价</a:t>
                </a:r>
                <a:r>
                  <a:rPr kumimoji="0" lang="en-US" altLang="zh-CN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新宋体" pitchFamily="49" charset="-122"/>
                    <a:ea typeface="新宋体" pitchFamily="49" charset="-122"/>
                    <a:cs typeface="Arial" pitchFamily="34" charset="0"/>
                  </a:rPr>
                  <a:t>×</a:t>
                </a:r>
                <a:r>
                  <a:rPr kumimoji="0" lang="zh-CN" alt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新宋体" pitchFamily="49" charset="-122"/>
                    <a:ea typeface="新宋体" pitchFamily="49" charset="-122"/>
                    <a:cs typeface="Arial" pitchFamily="34" charset="0"/>
                  </a:rPr>
                  <a:t>（</a:t>
                </a:r>
                <a:r>
                  <a:rPr kumimoji="0" lang="en-US" altLang="zh-CN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新宋体" pitchFamily="49" charset="-122"/>
                    <a:ea typeface="新宋体" pitchFamily="49" charset="-122"/>
                    <a:cs typeface="Arial" pitchFamily="34" charset="0"/>
                  </a:rPr>
                  <a:t>1+</a:t>
                </a:r>
                <a:r>
                  <a:rPr kumimoji="0" lang="zh-CN" alt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新宋体" pitchFamily="49" charset="-122"/>
                    <a:ea typeface="新宋体" pitchFamily="49" charset="-122"/>
                    <a:cs typeface="Arial" pitchFamily="34" charset="0"/>
                  </a:rPr>
                  <a:t>利润率）</a:t>
                </a:r>
                <a:endPara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新宋体" pitchFamily="49" charset="-122"/>
                  <a:ea typeface="新宋体" pitchFamily="49" charset="-122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新宋体" pitchFamily="49" charset="-122"/>
                  <a:ea typeface="新宋体" pitchFamily="49" charset="-122"/>
                  <a:cs typeface="宋体" pitchFamily="2" charset="-122"/>
                </a:endParaRPr>
              </a:p>
            </p:txBody>
          </p:sp>
        </p:grpSp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2771800" y="4371950"/>
              <a:ext cx="532859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en-US" sz="2800" b="1" dirty="0" smtClean="0"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售</a:t>
              </a:r>
              <a:r>
                <a:rPr kumimoji="0" 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价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=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新宋体" pitchFamily="49" charset="-122"/>
                  <a:ea typeface="新宋体" pitchFamily="49" charset="-122"/>
                  <a:cs typeface="宋体" pitchFamily="2" charset="-122"/>
                </a:rPr>
                <a:t>进价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新宋体" pitchFamily="49" charset="-122"/>
                  <a:ea typeface="新宋体" pitchFamily="49" charset="-122"/>
                  <a:cs typeface="Arial" pitchFamily="34" charset="0"/>
                </a:rPr>
                <a:t>×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新宋体" pitchFamily="49" charset="-122"/>
                  <a:ea typeface="新宋体" pitchFamily="49" charset="-122"/>
                  <a:cs typeface="Arial" pitchFamily="34" charset="0"/>
                </a:rPr>
                <a:t>（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新宋体" pitchFamily="49" charset="-122"/>
                  <a:ea typeface="新宋体" pitchFamily="49" charset="-122"/>
                  <a:cs typeface="Arial" pitchFamily="34" charset="0"/>
                </a:rPr>
                <a:t>1-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新宋体" pitchFamily="49" charset="-122"/>
                  <a:ea typeface="新宋体" pitchFamily="49" charset="-122"/>
                  <a:cs typeface="Arial" pitchFamily="34" charset="0"/>
                </a:rPr>
                <a:t>利润率）</a:t>
              </a:r>
              <a:endPara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宋体" pitchFamily="49" charset="-122"/>
                <a:ea typeface="新宋体" pitchFamily="49" charset="-122"/>
                <a:cs typeface="宋体" pitchFamily="2" charset="-122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Arial"/>
        <a:cs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Arial"/>
        <a:cs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 typeface="Wingdings" pitchFamily="2" charset="2"/>
          <a:buChar char="l"/>
          <a:tabLst/>
          <a:defRPr kumimoji="0" lang="zh-CN" sz="2400" b="1" i="0" u="none" strike="noStrike" cap="none" normalizeH="0" baseline="0" smtClean="0">
            <a:ln>
              <a:noFill/>
            </a:ln>
            <a:solidFill>
              <a:srgbClr val="66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 typeface="Wingdings" pitchFamily="2" charset="2"/>
          <a:buChar char="l"/>
          <a:tabLst/>
          <a:defRPr kumimoji="0" lang="zh-CN" sz="2400" b="1" i="0" u="none" strike="noStrike" cap="none" normalizeH="0" baseline="0" smtClean="0">
            <a:ln>
              <a:noFill/>
            </a:ln>
            <a:solidFill>
              <a:srgbClr val="66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720</Words>
  <Application>Microsoft Office PowerPoint</Application>
  <PresentationFormat>全屏显示(16:9)</PresentationFormat>
  <Paragraphs>110</Paragraphs>
  <Slides>15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聚合</vt:lpstr>
      <vt:lpstr>Watermark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Company>学科网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rbm.xkw.com</dc:creator>
  <cp:lastModifiedBy>Administrator</cp:lastModifiedBy>
  <cp:revision>169</cp:revision>
  <cp:lastPrinted>2020-11-03T15:35:38Z</cp:lastPrinted>
  <dcterms:created xsi:type="dcterms:W3CDTF">2020-11-03T15:35:38Z</dcterms:created>
  <dcterms:modified xsi:type="dcterms:W3CDTF">2020-11-24T14:15:25Z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