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</p:sldMasterIdLst>
  <p:notesMasterIdLst>
    <p:notesMasterId r:id="rId22"/>
  </p:notesMasterIdLst>
  <p:handoutMasterIdLst>
    <p:handoutMasterId r:id="rId35"/>
  </p:handoutMasterIdLst>
  <p:sldIdLst>
    <p:sldId id="313" r:id="rId15"/>
    <p:sldId id="379" r:id="rId16"/>
    <p:sldId id="346" r:id="rId17"/>
    <p:sldId id="381" r:id="rId18"/>
    <p:sldId id="380" r:id="rId19"/>
    <p:sldId id="562" r:id="rId20"/>
    <p:sldId id="480" r:id="rId21"/>
    <p:sldId id="540" r:id="rId23"/>
    <p:sldId id="518" r:id="rId24"/>
    <p:sldId id="541" r:id="rId25"/>
    <p:sldId id="519" r:id="rId26"/>
    <p:sldId id="532" r:id="rId27"/>
    <p:sldId id="474" r:id="rId28"/>
    <p:sldId id="411" r:id="rId29"/>
    <p:sldId id="422" r:id="rId30"/>
    <p:sldId id="484" r:id="rId31"/>
    <p:sldId id="554" r:id="rId32"/>
    <p:sldId id="560" r:id="rId33"/>
    <p:sldId id="555" r:id="rId34"/>
  </p:sldIdLst>
  <p:sldSz cx="9144000" cy="6858000" type="screen4x3"/>
  <p:notesSz cx="6761480" cy="99428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D4E"/>
    <a:srgbClr val="53C93D"/>
    <a:srgbClr val="FF33FF"/>
    <a:srgbClr val="FF0000"/>
    <a:srgbClr val="F7F7D1"/>
    <a:srgbClr val="0000FF"/>
    <a:srgbClr val="FFDDFF"/>
    <a:srgbClr val="FFE7FF"/>
    <a:srgbClr val="FF66FF"/>
    <a:srgbClr val="FF5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92"/>
    <p:restoredTop sz="94660"/>
  </p:normalViewPr>
  <p:slideViewPr>
    <p:cSldViewPr showGuides="1">
      <p:cViewPr varScale="1">
        <p:scale>
          <a:sx n="88" d="100"/>
          <a:sy n="88" d="100"/>
        </p:scale>
        <p:origin x="876" y="96"/>
      </p:cViewPr>
      <p:guideLst>
        <p:guide orient="horz" pos="205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19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 smtClean="0"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smtClean="0"/>
            </a:lvl1pPr>
          </a:lstStyle>
          <a:p>
            <a:pPr fontAlgn="base">
              <a:defRPr/>
            </a:pPr>
            <a:fld id="{A0D619EE-5C42-4CC1-97C3-70DD11432971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 smtClean="0"/>
            </a:lvl1pPr>
          </a:lstStyle>
          <a:p>
            <a:pPr fontAlgn="base">
              <a:defRPr/>
            </a:pPr>
            <a:endParaRPr lang="en-US" altLang="zh-CN" strike="noStrike" noProof="1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smtClean="0"/>
            </a:lvl1pPr>
          </a:lstStyle>
          <a:p>
            <a:pPr fontAlgn="base">
              <a:defRPr/>
            </a:pPr>
            <a:fld id="{C971D16E-C8FD-4C87-8FD1-195DE58F1C8C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fontAlgn="base">
              <a:defRPr/>
            </a:pPr>
            <a:endParaRPr lang="en-US" altLang="x-none" strike="noStrike" noProof="1"/>
          </a:p>
        </p:txBody>
      </p:sp>
      <p:sp>
        <p:nvSpPr>
          <p:cNvPr id="18436" name="幻灯片图像占位符 205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8437" name="文本占位符 2052"/>
          <p:cNvSpPr>
            <a:spLocks noGrp="1" noRot="1"/>
          </p:cNvSpPr>
          <p:nvPr>
            <p:ph type="body" sz="quarter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fontAlgn="base">
              <a:defRPr/>
            </a:pPr>
            <a:endParaRPr lang="en-US" altLang="x-none" strike="noStrike" noProof="1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Times New Roman" panose="02020603050405020304" pitchFamily="18" charset="0"/>
              </a:defRPr>
            </a:lvl1pPr>
          </a:lstStyle>
          <a:p>
            <a:pPr fontAlgn="base">
              <a:defRPr/>
            </a:pPr>
            <a:fld id="{46BEA93C-A1BB-413D-9E92-98BB91535F0D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26626" name="文本占位符 2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46082" name="文本占位符 2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28674" name="文本占位符 2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30722" name="文本占位符 2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32770" name="文本占位符 2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34818" name="文本占位符 2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37890" name="文本占位符 2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39938" name="文本占位符 2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41986" name="文本占位符 2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44034" name="文本占位符 2"/>
          <p:cNvSpPr>
            <a:spLocks noGrp="1" noRot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16113"/>
            <a:ext cx="7772400" cy="1470025"/>
          </a:xfrm>
        </p:spPr>
        <p:txBody>
          <a:bodyPr/>
          <a:lstStyle>
            <a:lvl1pPr>
              <a:defRPr sz="440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  <a:endParaRPr lang="zh-CN" strike="noStrik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4113" y="3860800"/>
            <a:ext cx="6400800" cy="792163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  <a:endParaRPr lang="zh-CN" strike="noStrik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3D0E44A8-A67F-4E5B-8C30-378373463EEC}" type="datetime10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997BE63E-16D3-438F-87E2-F7124242A68B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fld id="{40465CBE-2096-4106-A5A7-F81AA30BEEF5}" type="datetime10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729454CB-AF33-48F9-9A2C-EA84E92D993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56769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56769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fld id="{40465CBE-2096-4106-A5A7-F81AA30BEEF5}" type="datetime10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729454CB-AF33-48F9-9A2C-EA84E92D993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8"/>
          <p:cNvSpPr txBox="1"/>
          <p:nvPr userDrawn="1"/>
        </p:nvSpPr>
        <p:spPr>
          <a:xfrm>
            <a:off x="7885113" y="5373688"/>
            <a:ext cx="827087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vl="0">
              <a:spcBef>
                <a:spcPct val="50000"/>
              </a:spcBef>
              <a:buFont typeface="Arial" panose="020B0604020202020204" pitchFamily="34" charset="0"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8479B4B9-8012-4460-8F86-0984E4E9730A}" type="datetime10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A0001C29-4FFE-464B-9F15-FC1CEDA9FAEB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fld id="{40465CBE-2096-4106-A5A7-F81AA30BEEF5}" type="datetime10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729454CB-AF33-48F9-9A2C-EA84E92D993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52596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fld id="{40465CBE-2096-4106-A5A7-F81AA30BEEF5}" type="datetime10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729454CB-AF33-48F9-9A2C-EA84E92D993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fld id="{40465CBE-2096-4106-A5A7-F81AA30BEEF5}" type="datetime10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729454CB-AF33-48F9-9A2C-EA84E92D993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fld id="{40465CBE-2096-4106-A5A7-F81AA30BEEF5}" type="datetime10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729454CB-AF33-48F9-9A2C-EA84E92D993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endParaRPr 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fontAlgn="base">
              <a:defRPr/>
            </a:pPr>
            <a:fld id="{C4685A19-911D-45FB-A7B8-83B431B6FAFC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fld id="{40465CBE-2096-4106-A5A7-F81AA30BEEF5}" type="datetime10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729454CB-AF33-48F9-9A2C-EA84E92D993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fld id="{40465CBE-2096-4106-A5A7-F81AA30BEEF5}" type="datetime10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729454CB-AF33-48F9-9A2C-EA84E92D993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0058" y="2674938"/>
            <a:ext cx="3630342" cy="34512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52930" cy="5788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3" Type="http://schemas.openxmlformats.org/officeDocument/2006/relationships/theme" Target="../theme/theme1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3" Type="http://schemas.openxmlformats.org/officeDocument/2006/relationships/theme" Target="../theme/theme12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684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 indent="-285750"/>
            <a:r>
              <a:rPr lang="zh-CN" altLang="zh-CN"/>
              <a:t>第二级</a:t>
            </a:r>
            <a:endParaRPr lang="zh-CN" altLang="zh-CN"/>
          </a:p>
          <a:p>
            <a:pPr lvl="2" indent="-228600"/>
            <a:r>
              <a:rPr lang="zh-CN" altLang="zh-CN"/>
              <a:t>第三级</a:t>
            </a:r>
            <a:endParaRPr lang="zh-CN" altLang="zh-CN"/>
          </a:p>
          <a:p>
            <a:pPr lvl="3" indent="-228600"/>
            <a:r>
              <a:rPr lang="zh-CN" altLang="zh-CN"/>
              <a:t>第四级</a:t>
            </a:r>
            <a:endParaRPr lang="zh-CN" altLang="zh-CN"/>
          </a:p>
          <a:p>
            <a:pPr lvl="4" indent="-228600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 fontAlgn="base">
              <a:defRPr/>
            </a:pPr>
            <a:fld id="{40465CBE-2096-4106-A5A7-F81AA30BEEF5}" type="datetime10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smtClean="0"/>
            </a:lvl1pPr>
          </a:lstStyle>
          <a:p>
            <a:pPr fontAlgn="base">
              <a:defRPr/>
            </a:pPr>
            <a:fld id="{729454CB-AF33-48F9-9A2C-EA84E92D993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  <p:sp>
        <p:nvSpPr>
          <p:cNvPr id="1031" name="文本框 6"/>
          <p:cNvSpPr txBox="1"/>
          <p:nvPr userDrawn="1"/>
        </p:nvSpPr>
        <p:spPr>
          <a:xfrm>
            <a:off x="8353425" y="6491288"/>
            <a:ext cx="790575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lvl="0">
              <a:spcBef>
                <a:spcPct val="50000"/>
              </a:spcBef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46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1270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2294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3318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2054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3078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4102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5126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6150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7174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8198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000">
                <a:solidFill>
                  <a:schemeClr val="tx2"/>
                </a:solidFill>
                <a:latin typeface="Candara" panose="020E0502030303020204" charset="0"/>
                <a:ea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ndara" panose="020E0502030303020204" charset="0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000">
                <a:solidFill>
                  <a:schemeClr val="tx2"/>
                </a:solidFill>
                <a:latin typeface="Candara" panose="020E050203030302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ndara" panose="020E0502030303020204" charset="0"/>
                <a:ea typeface="华文楷体" panose="02010600040101010101" charset="-122"/>
                <a:cs typeface="Candara" panose="020E0502030303020204" charset="0"/>
                <a:sym typeface="Candara" panose="020E0502030303020204" charset="0"/>
              </a:rPr>
            </a:fld>
            <a:endParaRPr lang="zh-CN" altLang="en-US" strike="noStrike" noProof="1" dirty="0">
              <a:ea typeface="华文楷体" panose="02010600040101010101" charset="-122"/>
              <a:cs typeface="Candara" panose="020E0502030303020204" charset="0"/>
              <a:sym typeface="Candara" panose="020E0502030303020204" charset="0"/>
            </a:endParaRPr>
          </a:p>
        </p:txBody>
      </p:sp>
      <p:sp>
        <p:nvSpPr>
          <p:cNvPr id="9222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71780"/>
            <a:r>
              <a:rPr lang="zh-CN" altLang="en-US"/>
              <a:t>第二级</a:t>
            </a:r>
            <a:endParaRPr lang="zh-CN" altLang="en-US"/>
          </a:p>
          <a:p>
            <a:pPr lvl="2" indent="-22733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7330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rgbClr val="FFFFFF"/>
          </a:solidFill>
          <a:latin typeface="+mj-lt"/>
          <a:ea typeface="+mj-ea"/>
          <a:cs typeface="+mj-cs"/>
          <a:sym typeface="华文新魏" panose="02010800040101010101" pitchFamily="2" charset="-122"/>
        </a:defRPr>
      </a:lvl1pPr>
    </p:titleStyle>
    <p:bodyStyle>
      <a:lvl1pPr marL="273050" lvl="0" indent="-2730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576580" lvl="1" indent="-2717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2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855980" lvl="2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1430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20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462405" lvl="4" indent="-22733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2" charset="2"/>
        <a:buChar char=""/>
        <a:defRPr sz="1600" kern="1200">
          <a:solidFill>
            <a:schemeClr val="tx2"/>
          </a:solidFill>
          <a:latin typeface="Candara" panose="020E0502030303020204" charset="0"/>
          <a:ea typeface="华文楷体" panose="02010600040101010101" charset="-122"/>
          <a:cs typeface="+mn-cs"/>
          <a:sym typeface="华文楷体" panose="02010600040101010101" charset="-122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  <a:sym typeface="华文楷体" panose="02010600040101010101" charset="-122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华文楷体" panose="02010600040101010101" charset="-122"/>
          <a:cs typeface="+mn-cs"/>
          <a:sym typeface="华文楷体" panose="02010600040101010101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0.xml"/><Relationship Id="rId5" Type="http://schemas.openxmlformats.org/officeDocument/2006/relationships/image" Target="../media/image6.png"/><Relationship Id="rId4" Type="http://schemas.openxmlformats.org/officeDocument/2006/relationships/slide" Target="slide13.xml"/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3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8.xml"/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1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4.xml"/><Relationship Id="rId4" Type="http://schemas.openxmlformats.org/officeDocument/2006/relationships/image" Target="../media/image6.png"/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8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9.xml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5123"/>
          <p:cNvSpPr txBox="1"/>
          <p:nvPr/>
        </p:nvSpPr>
        <p:spPr>
          <a:xfrm>
            <a:off x="3492500" y="4797425"/>
            <a:ext cx="3811588" cy="6445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授课教师：杨燕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8" name="文本框 1"/>
          <p:cNvSpPr txBox="1"/>
          <p:nvPr/>
        </p:nvSpPr>
        <p:spPr>
          <a:xfrm>
            <a:off x="180975" y="2403475"/>
            <a:ext cx="8629650" cy="92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平行线与</a:t>
            </a:r>
            <a:r>
              <a:rPr lang="en-US" altLang="zh-CN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拐点</a:t>
            </a:r>
            <a:r>
              <a:rPr lang="en-US" altLang="zh-CN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9" name="矩形 15"/>
          <p:cNvSpPr/>
          <p:nvPr/>
        </p:nvSpPr>
        <p:spPr>
          <a:xfrm>
            <a:off x="2957513" y="115888"/>
            <a:ext cx="2014537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专题学习</a:t>
            </a:r>
            <a:endParaRPr lang="en-US" altLang="zh-CN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矩形 15"/>
          <p:cNvSpPr/>
          <p:nvPr/>
        </p:nvSpPr>
        <p:spPr>
          <a:xfrm>
            <a:off x="1890713" y="542925"/>
            <a:ext cx="2014537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例题展示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31746" name="文本框 3"/>
          <p:cNvSpPr txBox="1"/>
          <p:nvPr/>
        </p:nvSpPr>
        <p:spPr>
          <a:xfrm>
            <a:off x="331788" y="1187450"/>
            <a:ext cx="8812212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3355" indent="-173355">
              <a:lnSpc>
                <a:spcPct val="150000"/>
              </a:lnSpc>
            </a:pP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例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2.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如图，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已知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1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∥</a:t>
            </a:r>
            <a:r>
              <a: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，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1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=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=30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o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，∠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=40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o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，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  <a:p>
            <a:pPr marL="173355" indent="-173355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      ∠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B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1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=50</a:t>
            </a:r>
            <a:r>
              <a:rPr lang="en-US" altLang="zh-CN" sz="2800" b="1" baseline="30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o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， 则∠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B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=</a:t>
            </a:r>
            <a:r>
              <a:rPr lang="en-US" altLang="zh-CN" sz="2800" b="1" u="sng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   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.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96263" y="6069013"/>
            <a:ext cx="8382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矩形 8"/>
          <p:cNvSpPr/>
          <p:nvPr/>
        </p:nvSpPr>
        <p:spPr>
          <a:xfrm>
            <a:off x="8105775" y="5330825"/>
            <a:ext cx="928688" cy="128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文本框 3"/>
          <p:cNvSpPr txBox="1"/>
          <p:nvPr/>
        </p:nvSpPr>
        <p:spPr>
          <a:xfrm>
            <a:off x="4079875" y="1903413"/>
            <a:ext cx="777875" cy="6080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3355" indent="-173355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50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o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pic>
        <p:nvPicPr>
          <p:cNvPr id="31750" name="图片 10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338" y="2649538"/>
            <a:ext cx="4137025" cy="29146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9" name="直接连接符 18"/>
          <p:cNvCxnSpPr/>
          <p:nvPr/>
        </p:nvCxnSpPr>
        <p:spPr>
          <a:xfrm>
            <a:off x="3082925" y="3763963"/>
            <a:ext cx="3205163" cy="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3154363" y="4152900"/>
            <a:ext cx="3467100" cy="26988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092450" y="4584700"/>
            <a:ext cx="3457575" cy="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251575" y="3532188"/>
            <a:ext cx="52070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20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21463" y="3971925"/>
            <a:ext cx="519112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20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57950" y="4386263"/>
            <a:ext cx="519113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endParaRPr lang="en-US" altLang="zh-CN" sz="20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弧形 9"/>
          <p:cNvSpPr/>
          <p:nvPr/>
        </p:nvSpPr>
        <p:spPr>
          <a:xfrm rot="11220000">
            <a:off x="5607050" y="3111500"/>
            <a:ext cx="215900" cy="257175"/>
          </a:xfrm>
          <a:prstGeom prst="arc">
            <a:avLst/>
          </a:prstGeom>
          <a:ln w="508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1" name="弧形 10"/>
          <p:cNvSpPr/>
          <p:nvPr/>
        </p:nvSpPr>
        <p:spPr>
          <a:xfrm rot="900000">
            <a:off x="5159375" y="3603625"/>
            <a:ext cx="215900" cy="257175"/>
          </a:xfrm>
          <a:prstGeom prst="arc">
            <a:avLst/>
          </a:prstGeom>
          <a:ln w="508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弧形 11"/>
          <p:cNvSpPr/>
          <p:nvPr/>
        </p:nvSpPr>
        <p:spPr>
          <a:xfrm rot="13260000">
            <a:off x="5607050" y="3922713"/>
            <a:ext cx="215900" cy="258763"/>
          </a:xfrm>
          <a:prstGeom prst="arc">
            <a:avLst/>
          </a:prstGeom>
          <a:ln w="50800" cmpd="sng">
            <a:solidFill>
              <a:srgbClr val="FF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" name="弧形 12"/>
          <p:cNvSpPr/>
          <p:nvPr/>
        </p:nvSpPr>
        <p:spPr>
          <a:xfrm rot="3540000">
            <a:off x="5275263" y="3692525"/>
            <a:ext cx="215900" cy="257175"/>
          </a:xfrm>
          <a:prstGeom prst="arc">
            <a:avLst/>
          </a:prstGeom>
          <a:ln w="50800" cmpd="sng">
            <a:solidFill>
              <a:srgbClr val="FF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4" name="弧形 13"/>
          <p:cNvSpPr/>
          <p:nvPr/>
        </p:nvSpPr>
        <p:spPr>
          <a:xfrm rot="2040000">
            <a:off x="5245100" y="4414838"/>
            <a:ext cx="217488" cy="242888"/>
          </a:xfrm>
          <a:prstGeom prst="arc">
            <a:avLst/>
          </a:prstGeom>
          <a:ln w="50800" cmpd="sng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" name="弧形 14"/>
          <p:cNvSpPr/>
          <p:nvPr/>
        </p:nvSpPr>
        <p:spPr>
          <a:xfrm rot="12360000">
            <a:off x="5614988" y="4075113"/>
            <a:ext cx="219075" cy="261938"/>
          </a:xfrm>
          <a:prstGeom prst="arc">
            <a:avLst/>
          </a:prstGeom>
          <a:ln w="50800" cmpd="sng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6" name="弧形 15"/>
          <p:cNvSpPr/>
          <p:nvPr/>
        </p:nvSpPr>
        <p:spPr>
          <a:xfrm rot="3780000">
            <a:off x="5176838" y="4492625"/>
            <a:ext cx="223838" cy="242888"/>
          </a:xfrm>
          <a:prstGeom prst="arc">
            <a:avLst/>
          </a:prstGeom>
          <a:ln w="50800" cmpd="sng">
            <a:solidFill>
              <a:srgbClr val="F8DD4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7" name="弧形 16"/>
          <p:cNvSpPr/>
          <p:nvPr/>
        </p:nvSpPr>
        <p:spPr>
          <a:xfrm rot="13860000">
            <a:off x="5616575" y="4868863"/>
            <a:ext cx="234950" cy="282575"/>
          </a:xfrm>
          <a:prstGeom prst="arc">
            <a:avLst/>
          </a:prstGeom>
          <a:ln w="50800" cmpd="sng">
            <a:solidFill>
              <a:srgbClr val="F8DD4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8" name="文本框 17"/>
          <p:cNvSpPr txBox="1"/>
          <p:nvPr/>
        </p:nvSpPr>
        <p:spPr>
          <a:xfrm>
            <a:off x="5403850" y="3457575"/>
            <a:ext cx="306388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1400" b="1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11800" y="3733800"/>
            <a:ext cx="304800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solidFill>
                  <a:srgbClr val="FF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1400" b="1">
              <a:solidFill>
                <a:srgbClr val="FF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86375" y="3913188"/>
            <a:ext cx="306388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solidFill>
                  <a:srgbClr val="FF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1400" b="1">
              <a:solidFill>
                <a:srgbClr val="FF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86375" y="4152900"/>
            <a:ext cx="306388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1400" b="1">
                <a:solidFill>
                  <a:srgbClr val="92D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1400" b="1">
              <a:solidFill>
                <a:srgbClr val="92D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48300" y="4370388"/>
            <a:ext cx="304800" cy="2619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80000"/>
              </a:lnSpc>
            </a:pPr>
            <a:r>
              <a:rPr lang="en-US" altLang="zh-CN" sz="1400" b="1">
                <a:solidFill>
                  <a:srgbClr val="92D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1400" b="1">
              <a:solidFill>
                <a:srgbClr val="92D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03850" y="4567238"/>
            <a:ext cx="306388" cy="2619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80000"/>
              </a:lnSpc>
            </a:pPr>
            <a:r>
              <a:rPr lang="en-US" altLang="zh-CN" sz="1400" b="1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en-US" altLang="zh-CN" sz="1400" b="1">
              <a:solidFill>
                <a:srgbClr val="FFC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10" grpId="0" bldLvl="0" animBg="1"/>
      <p:bldP spid="11" grpId="0" bldLvl="0" animBg="1"/>
      <p:bldP spid="13" grpId="0" bldLvl="0" animBg="1"/>
      <p:bldP spid="12" grpId="0" bldLvl="0" animBg="1"/>
      <p:bldP spid="15" grpId="0" bldLvl="0" animBg="1"/>
      <p:bldP spid="14" grpId="0" bldLvl="0" animBg="1"/>
      <p:bldP spid="16" grpId="0" bldLvl="0" animBg="1"/>
      <p:bldP spid="17" grpId="0" bldLvl="0" animBg="1"/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矩形 15"/>
          <p:cNvSpPr/>
          <p:nvPr/>
        </p:nvSpPr>
        <p:spPr>
          <a:xfrm>
            <a:off x="1890713" y="542925"/>
            <a:ext cx="2930525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四、延伸训练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18463" y="5051425"/>
            <a:ext cx="838200" cy="146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33795" name="图片 2" descr="88831e389b7d729666da935a66b499f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0788" y="407988"/>
            <a:ext cx="779462" cy="7794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 flipH="1">
            <a:off x="3176588" y="2536825"/>
            <a:ext cx="1219200" cy="1438275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3176588" y="3946525"/>
            <a:ext cx="2420938" cy="28575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008438" y="2981325"/>
            <a:ext cx="1709738" cy="12700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733800" y="4819650"/>
            <a:ext cx="1743075" cy="0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733800" y="2684463"/>
            <a:ext cx="1803400" cy="2152650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33800" y="2471738"/>
            <a:ext cx="4762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2" name="文本框 14"/>
          <p:cNvSpPr txBox="1"/>
          <p:nvPr/>
        </p:nvSpPr>
        <p:spPr>
          <a:xfrm>
            <a:off x="5000625" y="2471738"/>
            <a:ext cx="4762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3" name="文本框 16"/>
          <p:cNvSpPr txBox="1"/>
          <p:nvPr/>
        </p:nvSpPr>
        <p:spPr>
          <a:xfrm>
            <a:off x="2846388" y="3517900"/>
            <a:ext cx="4746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4" name="文本框 17"/>
          <p:cNvSpPr txBox="1"/>
          <p:nvPr/>
        </p:nvSpPr>
        <p:spPr>
          <a:xfrm>
            <a:off x="3367088" y="4476750"/>
            <a:ext cx="4746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5" name="文本框 19"/>
          <p:cNvSpPr txBox="1"/>
          <p:nvPr/>
        </p:nvSpPr>
        <p:spPr>
          <a:xfrm>
            <a:off x="4210050" y="3416300"/>
            <a:ext cx="474663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806" name="文本框 20"/>
          <p:cNvSpPr txBox="1"/>
          <p:nvPr/>
        </p:nvSpPr>
        <p:spPr>
          <a:xfrm>
            <a:off x="5405438" y="4565650"/>
            <a:ext cx="4746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2"/>
          <p:cNvSpPr txBox="1"/>
          <p:nvPr/>
        </p:nvSpPr>
        <p:spPr>
          <a:xfrm>
            <a:off x="344488" y="1050925"/>
            <a:ext cx="85121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DCA=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CDE=20</a:t>
            </a:r>
            <a:r>
              <a:rPr lang="en-US" altLang="zh-CN" sz="32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，则∠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CAB=</a:t>
            </a:r>
            <a:r>
              <a:rPr lang="en-US" altLang="zh-CN" sz="32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90713" y="1952625"/>
            <a:ext cx="72231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40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o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189288" y="2924175"/>
            <a:ext cx="2174875" cy="1062038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5287963" y="291782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7" name="文本框 16"/>
          <p:cNvSpPr txBox="1"/>
          <p:nvPr/>
        </p:nvSpPr>
        <p:spPr>
          <a:xfrm>
            <a:off x="423863" y="1257300"/>
            <a:ext cx="25923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已知AB∥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DE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14"/>
          <p:cNvSpPr txBox="1"/>
          <p:nvPr/>
        </p:nvSpPr>
        <p:spPr>
          <a:xfrm>
            <a:off x="5597525" y="3698875"/>
            <a:ext cx="4762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3" grpId="0"/>
      <p:bldP spid="17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24" descr="菁优网：http://www.jyeoo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125" y="3983038"/>
            <a:ext cx="3606800" cy="222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610225" y="5684838"/>
            <a:ext cx="50165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弧形 1"/>
          <p:cNvSpPr/>
          <p:nvPr/>
        </p:nvSpPr>
        <p:spPr>
          <a:xfrm rot="11640000">
            <a:off x="3870325" y="4402138"/>
            <a:ext cx="354013" cy="2270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弧形 2"/>
          <p:cNvSpPr/>
          <p:nvPr/>
        </p:nvSpPr>
        <p:spPr>
          <a:xfrm rot="21300000">
            <a:off x="3700463" y="5514975"/>
            <a:ext cx="355600" cy="2270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5845" name="矩形 15"/>
          <p:cNvSpPr/>
          <p:nvPr/>
        </p:nvSpPr>
        <p:spPr>
          <a:xfrm>
            <a:off x="1698625" y="571500"/>
            <a:ext cx="5676900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五、</a:t>
            </a:r>
            <a:r>
              <a:rPr lang="zh-CN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生活中的</a:t>
            </a:r>
            <a:r>
              <a:rPr lang="en-US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“</a:t>
            </a:r>
            <a:r>
              <a:rPr lang="zh-CN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拐点</a:t>
            </a:r>
            <a:r>
              <a:rPr lang="en-US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”</a:t>
            </a:r>
            <a:r>
              <a:rPr lang="zh-CN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问题</a:t>
            </a:r>
            <a:endParaRPr lang="zh-CN" altLang="zh-CN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35846" name="文本框 4"/>
          <p:cNvSpPr txBox="1"/>
          <p:nvPr/>
        </p:nvSpPr>
        <p:spPr>
          <a:xfrm>
            <a:off x="149225" y="1276350"/>
            <a:ext cx="8774113" cy="2552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3355" indent="-173355"/>
            <a:r>
              <a:rPr lang="en-US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  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如图，一条公路修到湖边时，需拐弯绕湖而行，如果第一次拐的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ABC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  <a:sym typeface="华文楷体" panose="02010600040101010101" charset="-122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80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  <a:sym typeface="华文楷体" panose="02010600040101010101" charset="-122"/>
              </a:rPr>
              <a:t>°，第二次拐的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∠</a:t>
            </a:r>
            <a:r>
              <a:rPr lang="en-US" altLang="zh-CN" sz="3200" b="1" i="1">
                <a:latin typeface="Times New Roman" panose="02020603050405020304" pitchFamily="18" charset="0"/>
                <a:ea typeface="新宋体" panose="02010609030101010101" charset="-122"/>
              </a:rPr>
              <a:t>B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CD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40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°，第三次拐的角是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  <a:sym typeface="华文楷体" panose="02010600040101010101" charset="-122"/>
              </a:rPr>
              <a:t>∠</a:t>
            </a:r>
            <a:r>
              <a:rPr lang="en-US" altLang="zh-CN" sz="3200" b="1" i="1">
                <a:latin typeface="Times New Roman" panose="02020603050405020304" pitchFamily="18" charset="0"/>
                <a:ea typeface="新宋体" panose="02010609030101010101" charset="-122"/>
                <a:sym typeface="华文楷体" panose="02010600040101010101" charset="-122"/>
              </a:rPr>
              <a:t>C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DE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，这时的道路恰好和第一次拐弯之前的道路平行，则∠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CDE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＝</a:t>
            </a:r>
            <a:r>
              <a:rPr lang="zh-CN" altLang="zh-CN" sz="3200" b="1" u="sng">
                <a:latin typeface="Times New Roman" panose="02020603050405020304" pitchFamily="18" charset="0"/>
                <a:ea typeface="新宋体" panose="02010609030101010101" charset="-122"/>
              </a:rPr>
              <a:t>             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．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文本框 3">
            <a:hlinkClick r:id="rId2" action="ppaction://hlinksldjump"/>
          </p:cNvPr>
          <p:cNvSpPr txBox="1"/>
          <p:nvPr/>
        </p:nvSpPr>
        <p:spPr>
          <a:xfrm>
            <a:off x="2274888" y="3125788"/>
            <a:ext cx="877887" cy="6080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3355" indent="-173355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140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o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pic>
        <p:nvPicPr>
          <p:cNvPr id="35848" name="图片 8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5172075"/>
            <a:ext cx="798512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图片 11">
            <a:hlinkClick r:id="rId4" action="ppaction://hlinksldjump"/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300" y="303213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/>
        </p:nvCxnSpPr>
        <p:spPr>
          <a:xfrm flipV="1">
            <a:off x="2428875" y="5805488"/>
            <a:ext cx="3079750" cy="4763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弧形 8"/>
          <p:cNvSpPr/>
          <p:nvPr/>
        </p:nvSpPr>
        <p:spPr>
          <a:xfrm rot="2460000">
            <a:off x="3790950" y="5589588"/>
            <a:ext cx="355600" cy="2270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" name="文本框 9"/>
          <p:cNvSpPr txBox="1"/>
          <p:nvPr/>
        </p:nvSpPr>
        <p:spPr>
          <a:xfrm>
            <a:off x="3579813" y="4392613"/>
            <a:ext cx="406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48100" y="5057775"/>
            <a:ext cx="406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67263" y="4914900"/>
            <a:ext cx="406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27225" y="5684838"/>
            <a:ext cx="50165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5588" y="5367338"/>
            <a:ext cx="406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弧形 4"/>
          <p:cNvSpPr/>
          <p:nvPr/>
        </p:nvSpPr>
        <p:spPr>
          <a:xfrm rot="7020000">
            <a:off x="4584700" y="4613275"/>
            <a:ext cx="423863" cy="40798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4" name="文本框 13"/>
          <p:cNvSpPr txBox="1"/>
          <p:nvPr/>
        </p:nvSpPr>
        <p:spPr>
          <a:xfrm>
            <a:off x="3236913" y="4535488"/>
            <a:ext cx="522287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80</a:t>
            </a:r>
            <a:r>
              <a:rPr lang="en-US" altLang="zh-CN" sz="20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2000" b="1" baseline="30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49700" y="4895850"/>
            <a:ext cx="522288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40</a:t>
            </a:r>
            <a:r>
              <a:rPr lang="en-US" altLang="zh-CN" sz="20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2000" b="1" baseline="30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098800" y="2235200"/>
            <a:ext cx="2338388" cy="1428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12738" y="2771775"/>
            <a:ext cx="2338388" cy="1428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14388" y="3263900"/>
            <a:ext cx="6710363" cy="20638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767263" y="3365500"/>
            <a:ext cx="11064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AB//DE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2" grpId="0" animBg="1"/>
      <p:bldP spid="3" grpId="0" animBg="1"/>
      <p:bldP spid="10" grpId="0"/>
      <p:bldP spid="11" grpId="0"/>
      <p:bldP spid="12" grpId="0"/>
      <p:bldP spid="9" grpId="0" animBg="1"/>
      <p:bldP spid="17" grpId="0"/>
      <p:bldP spid="13" grpId="1"/>
      <p:bldP spid="4" grpId="0"/>
      <p:bldP spid="5" grpId="0" bldLvl="0" animBg="1"/>
      <p:bldP spid="14" grpId="0"/>
      <p:bldP spid="15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 anchorCtr="0"/>
          <a:p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36866" name="矩形 15"/>
          <p:cNvSpPr/>
          <p:nvPr/>
        </p:nvSpPr>
        <p:spPr>
          <a:xfrm>
            <a:off x="1890713" y="542925"/>
            <a:ext cx="5676900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五、生活中的</a:t>
            </a:r>
            <a:r>
              <a:rPr lang="en-US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拐点</a:t>
            </a:r>
            <a:r>
              <a:rPr lang="en-US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”</a:t>
            </a:r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问题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36867" name="文本框 3"/>
          <p:cNvSpPr txBox="1"/>
          <p:nvPr/>
        </p:nvSpPr>
        <p:spPr>
          <a:xfrm>
            <a:off x="820738" y="2293938"/>
            <a:ext cx="7688262" cy="14462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3355" indent="-173355">
              <a:lnSpc>
                <a:spcPct val="200000"/>
              </a:lnSpc>
            </a:pPr>
            <a:r>
              <a:rPr lang="zh-CN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请同学们欣赏生活中的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“</a:t>
            </a:r>
            <a:r>
              <a:rPr lang="zh-CN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拐点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”</a:t>
            </a:r>
            <a:r>
              <a:rPr lang="zh-CN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！</a:t>
            </a:r>
            <a:endParaRPr lang="zh-CN" altLang="en-US" sz="4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sp>
        <p:nvSpPr>
          <p:cNvPr id="36868" name="文本框 3"/>
          <p:cNvSpPr txBox="1"/>
          <p:nvPr/>
        </p:nvSpPr>
        <p:spPr>
          <a:xfrm>
            <a:off x="1803400" y="3503613"/>
            <a:ext cx="5260975" cy="1444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3355" indent="-173355">
              <a:lnSpc>
                <a:spcPct val="200000"/>
              </a:lnSpc>
            </a:pPr>
            <a:r>
              <a:rPr lang="zh-CN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发现生活中的数学美</a:t>
            </a:r>
            <a:endParaRPr lang="zh-CN" altLang="zh-CN" sz="4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矩形 15"/>
          <p:cNvSpPr/>
          <p:nvPr/>
        </p:nvSpPr>
        <p:spPr>
          <a:xfrm>
            <a:off x="1890713" y="542925"/>
            <a:ext cx="5676900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五、生活中的</a:t>
            </a:r>
            <a:r>
              <a:rPr lang="en-US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拐点</a:t>
            </a:r>
            <a:r>
              <a:rPr lang="en-US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”</a:t>
            </a:r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问题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pic>
        <p:nvPicPr>
          <p:cNvPr id="38914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575" y="1416050"/>
            <a:ext cx="6591300" cy="428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文本框 2"/>
          <p:cNvSpPr txBox="1"/>
          <p:nvPr/>
        </p:nvSpPr>
        <p:spPr>
          <a:xfrm>
            <a:off x="684213" y="2168525"/>
            <a:ext cx="868362" cy="2060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北斗七星</a:t>
            </a:r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319338" y="3954463"/>
            <a:ext cx="966788" cy="112553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286125" y="3738563"/>
            <a:ext cx="936625" cy="2159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446713" y="3378200"/>
            <a:ext cx="925513" cy="55562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249738" y="3378200"/>
            <a:ext cx="1196975" cy="36036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310313" y="2803525"/>
            <a:ext cx="1439863" cy="112871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6958013" y="1649413"/>
            <a:ext cx="792163" cy="1144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2" name="图片 20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363" y="273050"/>
            <a:ext cx="914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713" y="1431925"/>
            <a:ext cx="6134100" cy="507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矩形 15"/>
          <p:cNvSpPr/>
          <p:nvPr/>
        </p:nvSpPr>
        <p:spPr>
          <a:xfrm>
            <a:off x="1890713" y="542925"/>
            <a:ext cx="5676900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五、生活中的</a:t>
            </a:r>
            <a:r>
              <a:rPr lang="en-US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拐点</a:t>
            </a:r>
            <a:r>
              <a:rPr lang="en-US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”</a:t>
            </a:r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问题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276600" y="3644900"/>
            <a:ext cx="331788" cy="360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2744788" y="3429000"/>
            <a:ext cx="414338" cy="431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771775" y="3644900"/>
            <a:ext cx="836613" cy="215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984875" y="4491038"/>
            <a:ext cx="1584325" cy="1157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276475" y="3429000"/>
            <a:ext cx="855663" cy="141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276600" y="3898900"/>
            <a:ext cx="804863" cy="136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732213" y="4149725"/>
            <a:ext cx="768350" cy="173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191000" y="4365625"/>
            <a:ext cx="930275" cy="26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830763" y="4675188"/>
            <a:ext cx="863600" cy="188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435600" y="4975225"/>
            <a:ext cx="911225" cy="25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722688" y="3890963"/>
            <a:ext cx="358775" cy="431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4794250" y="4375150"/>
            <a:ext cx="327025" cy="498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435600" y="4652963"/>
            <a:ext cx="258763" cy="5762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191000" y="4133850"/>
            <a:ext cx="327025" cy="500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5984875" y="4975225"/>
            <a:ext cx="36195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2276475" y="2708275"/>
            <a:ext cx="1765300" cy="862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9" name="文本框 2"/>
          <p:cNvSpPr txBox="1"/>
          <p:nvPr/>
        </p:nvSpPr>
        <p:spPr>
          <a:xfrm>
            <a:off x="906463" y="2122488"/>
            <a:ext cx="868362" cy="3046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泥瓦工的工具</a:t>
            </a:r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0980" name="图片 6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363" y="273050"/>
            <a:ext cx="914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矩形 15"/>
          <p:cNvSpPr/>
          <p:nvPr/>
        </p:nvSpPr>
        <p:spPr>
          <a:xfrm>
            <a:off x="1890713" y="542925"/>
            <a:ext cx="5676900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五、生活中的</a:t>
            </a:r>
            <a:r>
              <a:rPr lang="en-US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“</a:t>
            </a:r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拐点</a:t>
            </a:r>
            <a:r>
              <a:rPr lang="en-US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”</a:t>
            </a:r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问题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rot="5400000">
            <a:off x="5351463" y="2471738"/>
            <a:ext cx="2994025" cy="1749425"/>
            <a:chOff x="4628" y="6913"/>
            <a:chExt cx="5576" cy="2757"/>
          </a:xfrm>
        </p:grpSpPr>
        <p:pic>
          <p:nvPicPr>
            <p:cNvPr id="43011" name="图片24" descr="菁优网：http://www.jyeoo.com"/>
            <p:cNvPicPr>
              <a:picLocks noChangeAspect="1"/>
            </p:cNvPicPr>
            <p:nvPr/>
          </p:nvPicPr>
          <p:blipFill>
            <a:blip r:embed="rId1"/>
            <a:srcRect t="59860" r="18776" b="-1236"/>
            <a:stretch>
              <a:fillRect/>
            </a:stretch>
          </p:blipFill>
          <p:spPr>
            <a:xfrm>
              <a:off x="4628" y="6913"/>
              <a:ext cx="5577" cy="24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矩形 4"/>
            <p:cNvSpPr/>
            <p:nvPr/>
          </p:nvSpPr>
          <p:spPr>
            <a:xfrm>
              <a:off x="7290" y="8748"/>
              <a:ext cx="1035" cy="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pic>
        <p:nvPicPr>
          <p:cNvPr id="43013" name="图片 20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363" y="27305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4" name="文本框 2"/>
          <p:cNvSpPr txBox="1"/>
          <p:nvPr/>
        </p:nvSpPr>
        <p:spPr>
          <a:xfrm>
            <a:off x="701675" y="3013075"/>
            <a:ext cx="86836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小刀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3015" name="图片 7" descr="TB2o77NrMmTBuNjy1XbXXaMrVXa_!!202188656"/>
          <p:cNvPicPr>
            <a:picLocks noChangeAspect="1"/>
          </p:cNvPicPr>
          <p:nvPr/>
        </p:nvPicPr>
        <p:blipFill>
          <a:blip r:embed="rId3"/>
          <a:srcRect l="28737" t="34399" r="3226" b="3226"/>
          <a:stretch>
            <a:fillRect/>
          </a:stretch>
        </p:blipFill>
        <p:spPr>
          <a:xfrm>
            <a:off x="1349375" y="2035175"/>
            <a:ext cx="3457575" cy="31686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3" name="直接箭头连接符 22"/>
          <p:cNvCxnSpPr/>
          <p:nvPr/>
        </p:nvCxnSpPr>
        <p:spPr>
          <a:xfrm flipV="1">
            <a:off x="5060950" y="3003550"/>
            <a:ext cx="795338" cy="9525"/>
          </a:xfrm>
          <a:prstGeom prst="straightConnector1">
            <a:avLst/>
          </a:prstGeom>
          <a:ln w="412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右箭头 35"/>
          <p:cNvSpPr/>
          <p:nvPr/>
        </p:nvSpPr>
        <p:spPr>
          <a:xfrm>
            <a:off x="6299200" y="4106863"/>
            <a:ext cx="792163" cy="2873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5" name="右箭头 34"/>
          <p:cNvSpPr/>
          <p:nvPr/>
        </p:nvSpPr>
        <p:spPr>
          <a:xfrm>
            <a:off x="3043238" y="4119563"/>
            <a:ext cx="792163" cy="2873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5059" name="矩形 15"/>
          <p:cNvSpPr/>
          <p:nvPr/>
        </p:nvSpPr>
        <p:spPr>
          <a:xfrm>
            <a:off x="1762125" y="474663"/>
            <a:ext cx="2014538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六、</a:t>
            </a:r>
            <a:r>
              <a:rPr lang="zh-CN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总结</a:t>
            </a:r>
            <a:endParaRPr lang="zh-CN" altLang="zh-CN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pic>
        <p:nvPicPr>
          <p:cNvPr id="45060" name="图片 1">
            <a:hlinkClick r:id="rId1" action="ppaction://hlinksldjump"/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5061" name="组合 29"/>
          <p:cNvGrpSpPr/>
          <p:nvPr/>
        </p:nvGrpSpPr>
        <p:grpSpPr>
          <a:xfrm>
            <a:off x="2779713" y="1409700"/>
            <a:ext cx="3587750" cy="1617663"/>
            <a:chOff x="4563" y="2752"/>
            <a:chExt cx="5650" cy="2548"/>
          </a:xfrm>
        </p:grpSpPr>
        <p:sp>
          <p:nvSpPr>
            <p:cNvPr id="15" name="圆角矩形 14"/>
            <p:cNvSpPr/>
            <p:nvPr/>
          </p:nvSpPr>
          <p:spPr>
            <a:xfrm>
              <a:off x="4563" y="2752"/>
              <a:ext cx="2818" cy="254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381" y="2752"/>
              <a:ext cx="2833" cy="254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pic>
          <p:nvPicPr>
            <p:cNvPr id="45064" name="图片 17" descr="图片1"/>
            <p:cNvPicPr>
              <a:picLocks noChangeAspect="1"/>
            </p:cNvPicPr>
            <p:nvPr/>
          </p:nvPicPr>
          <p:blipFill>
            <a:blip r:embed="rId3"/>
            <a:srcRect b="6664"/>
            <a:stretch>
              <a:fillRect/>
            </a:stretch>
          </p:blipFill>
          <p:spPr>
            <a:xfrm>
              <a:off x="4764" y="3384"/>
              <a:ext cx="2146" cy="17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5" name="文本框 18"/>
            <p:cNvSpPr txBox="1"/>
            <p:nvPr/>
          </p:nvSpPr>
          <p:spPr>
            <a:xfrm>
              <a:off x="4764" y="2889"/>
              <a:ext cx="210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4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子弹图</a:t>
              </a:r>
              <a:endParaRPr lang="zh-CN" altLang="en-US" sz="24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066" name="文本框 19"/>
            <p:cNvSpPr txBox="1"/>
            <p:nvPr/>
          </p:nvSpPr>
          <p:spPr>
            <a:xfrm>
              <a:off x="7638" y="2889"/>
              <a:ext cx="210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2400" b="1">
                  <a:solidFill>
                    <a:schemeClr val="tx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猪手图</a:t>
              </a:r>
              <a:endParaRPr lang="zh-CN" altLang="en-US" sz="2400" b="1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5067" name="图片 20" descr="图片2"/>
            <p:cNvPicPr>
              <a:picLocks noChangeAspect="1"/>
            </p:cNvPicPr>
            <p:nvPr/>
          </p:nvPicPr>
          <p:blipFill>
            <a:blip r:embed="rId4"/>
            <a:srcRect b="8572"/>
            <a:stretch>
              <a:fillRect/>
            </a:stretch>
          </p:blipFill>
          <p:spPr>
            <a:xfrm>
              <a:off x="7765" y="3564"/>
              <a:ext cx="2147" cy="15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圆角矩形 23"/>
          <p:cNvSpPr/>
          <p:nvPr/>
        </p:nvSpPr>
        <p:spPr>
          <a:xfrm>
            <a:off x="3830638" y="3971925"/>
            <a:ext cx="2441575" cy="557213"/>
          </a:xfrm>
          <a:prstGeom prst="roundRect">
            <a:avLst/>
          </a:prstGeom>
          <a:solidFill>
            <a:srgbClr val="F7F7D1"/>
          </a:solidFill>
          <a:ln w="28575" cmpd="sng">
            <a:solidFill>
              <a:srgbClr val="FFC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2400" b="1" strike="noStrike" noProof="1">
                <a:solidFill>
                  <a:srgbClr val="FF0000"/>
                </a:solidFill>
                <a:latin typeface="+mn-ea"/>
              </a:rPr>
              <a:t>“</a:t>
            </a:r>
            <a:r>
              <a:rPr lang="zh-CN" altLang="en-US" sz="2400" b="1" strike="noStrike" noProof="1">
                <a:solidFill>
                  <a:srgbClr val="FF0000"/>
                </a:solidFill>
                <a:latin typeface="+mn-ea"/>
              </a:rPr>
              <a:t>三线八角</a:t>
            </a:r>
            <a:r>
              <a:rPr lang="en-US" altLang="zh-CN" sz="2400" b="1" strike="noStrike" noProof="1">
                <a:solidFill>
                  <a:srgbClr val="FF0000"/>
                </a:solidFill>
                <a:latin typeface="+mn-ea"/>
              </a:rPr>
              <a:t>”</a:t>
            </a:r>
            <a:r>
              <a:rPr lang="zh-CN" altLang="en-US" sz="2400" b="1" strike="noStrike" noProof="1">
                <a:solidFill>
                  <a:srgbClr val="FF0000"/>
                </a:solidFill>
                <a:latin typeface="+mn-ea"/>
              </a:rPr>
              <a:t>图</a:t>
            </a:r>
            <a:endParaRPr lang="zh-CN" altLang="en-US" sz="2400" b="1" strike="noStrike" noProof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05775" y="5330825"/>
            <a:ext cx="928688" cy="128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9" name="圆角矩形 28"/>
          <p:cNvSpPr/>
          <p:nvPr/>
        </p:nvSpPr>
        <p:spPr>
          <a:xfrm>
            <a:off x="241300" y="3792538"/>
            <a:ext cx="2803525" cy="914400"/>
          </a:xfrm>
          <a:prstGeom prst="roundRect">
            <a:avLst/>
          </a:prstGeom>
          <a:solidFill>
            <a:srgbClr val="F7F7D1"/>
          </a:solidFill>
          <a:ln w="28575" cmpd="sng">
            <a:solidFill>
              <a:srgbClr val="FFC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z="2400" b="1" strike="noStrike" noProof="1">
                <a:solidFill>
                  <a:srgbClr val="FF0000"/>
                </a:solidFill>
                <a:latin typeface="+mn-ea"/>
              </a:rPr>
              <a:t>添加辅助线（常用：过拐点作平行线）</a:t>
            </a:r>
            <a:endParaRPr lang="zh-CN" sz="2400" b="1" strike="noStrike" noProof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7089775" y="3970338"/>
            <a:ext cx="1854200" cy="557213"/>
          </a:xfrm>
          <a:prstGeom prst="roundRect">
            <a:avLst/>
          </a:prstGeom>
          <a:solidFill>
            <a:srgbClr val="F7F7D1"/>
          </a:solidFill>
          <a:ln w="28575" cmpd="sng">
            <a:solidFill>
              <a:srgbClr val="FFC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z="2400" b="1" strike="noStrike" noProof="1">
                <a:solidFill>
                  <a:srgbClr val="FF0000"/>
                </a:solidFill>
                <a:latin typeface="+mn-ea"/>
              </a:rPr>
              <a:t>角的转换</a:t>
            </a:r>
            <a:endParaRPr lang="zh-CN" sz="2400" b="1" strike="noStrike" noProof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5072" name="文本框 33"/>
          <p:cNvSpPr txBox="1"/>
          <p:nvPr/>
        </p:nvSpPr>
        <p:spPr>
          <a:xfrm>
            <a:off x="250825" y="3198813"/>
            <a:ext cx="1584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做题攻略：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38475" y="3792538"/>
            <a:ext cx="792163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构造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272213" y="3792538"/>
            <a:ext cx="792162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实现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075" name="文本框 38"/>
          <p:cNvSpPr txBox="1"/>
          <p:nvPr/>
        </p:nvSpPr>
        <p:spPr>
          <a:xfrm>
            <a:off x="241300" y="5030788"/>
            <a:ext cx="1584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数学思想：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250825" y="5624513"/>
            <a:ext cx="1719263" cy="566738"/>
          </a:xfrm>
          <a:prstGeom prst="roundRect">
            <a:avLst/>
          </a:prstGeom>
          <a:solidFill>
            <a:srgbClr val="F7F7D1"/>
          </a:solidFill>
          <a:ln w="28575" cmpd="sng">
            <a:solidFill>
              <a:srgbClr val="FFC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z="2400" b="1" strike="noStrike" noProof="1">
                <a:solidFill>
                  <a:srgbClr val="FF0000"/>
                </a:solidFill>
                <a:latin typeface="+mn-ea"/>
              </a:rPr>
              <a:t>转换思想</a:t>
            </a:r>
            <a:endParaRPr lang="zh-CN" sz="2400" b="1" strike="noStrike" noProof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316163" y="5624513"/>
            <a:ext cx="1719263" cy="566738"/>
          </a:xfrm>
          <a:prstGeom prst="roundRect">
            <a:avLst/>
          </a:prstGeom>
          <a:solidFill>
            <a:srgbClr val="F7F7D1"/>
          </a:solidFill>
          <a:ln w="28575" cmpd="sng">
            <a:solidFill>
              <a:srgbClr val="FFC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z="2400" b="1" strike="noStrike" noProof="1">
                <a:solidFill>
                  <a:srgbClr val="FF0000"/>
                </a:solidFill>
                <a:latin typeface="+mn-ea"/>
              </a:rPr>
              <a:t>数形结合</a:t>
            </a:r>
            <a:endParaRPr lang="zh-CN" sz="2400" b="1" strike="noStrike" noProof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4383088" y="5624513"/>
            <a:ext cx="1719263" cy="566738"/>
          </a:xfrm>
          <a:prstGeom prst="roundRect">
            <a:avLst/>
          </a:prstGeom>
          <a:solidFill>
            <a:srgbClr val="F7F7D1"/>
          </a:solidFill>
          <a:ln w="28575" cmpd="sng">
            <a:solidFill>
              <a:srgbClr val="FFC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z="2400" b="1" strike="noStrike" noProof="1">
                <a:solidFill>
                  <a:srgbClr val="FF0000"/>
                </a:solidFill>
                <a:latin typeface="+mn-ea"/>
              </a:rPr>
              <a:t>数学建模</a:t>
            </a:r>
            <a:endParaRPr lang="zh-CN" sz="2400" b="1" strike="noStrike" noProof="1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5" grpId="0" bldLvl="0" animBg="1"/>
      <p:bldP spid="37" grpId="0"/>
      <p:bldP spid="24" grpId="0" bldLvl="0" animBg="1"/>
      <p:bldP spid="36" grpId="0" bldLvl="0" animBg="1"/>
      <p:bldP spid="38" grpId="0"/>
      <p:bldP spid="33" grpId="0" bldLvl="0" animBg="1"/>
      <p:bldP spid="40" grpId="0" animBg="1"/>
      <p:bldP spid="41" grpId="0" bldLvl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5" name="图片 2" descr="微信图片_202101061127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25" y="155575"/>
            <a:ext cx="8661400" cy="641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560638" y="2173288"/>
            <a:ext cx="5976938" cy="439261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8129" name="简约几何叠加" descr="7b0a202020202274657874626f78223a20227b5c2263617465676f72795f69645c223a31303039322c5c2269645c223a32303334313031317d220a7d0a"/>
          <p:cNvGrpSpPr/>
          <p:nvPr/>
        </p:nvGrpSpPr>
        <p:grpSpPr>
          <a:xfrm>
            <a:off x="1025525" y="1543050"/>
            <a:ext cx="7097713" cy="3962400"/>
            <a:chOff x="5627" y="3451"/>
            <a:chExt cx="7951" cy="3875"/>
          </a:xfrm>
        </p:grpSpPr>
        <p:grpSp>
          <p:nvGrpSpPr>
            <p:cNvPr id="48130" name="组合 7"/>
            <p:cNvGrpSpPr/>
            <p:nvPr/>
          </p:nvGrpSpPr>
          <p:grpSpPr>
            <a:xfrm>
              <a:off x="5627" y="3451"/>
              <a:ext cx="7946" cy="3875"/>
              <a:chOff x="1006138" y="2385848"/>
              <a:chExt cx="6472831" cy="3295791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006138" y="2385848"/>
                <a:ext cx="6472830" cy="32957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103587" y="2506289"/>
                <a:ext cx="6276836" cy="3064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" dist="38100" dir="2700000" algn="tl" rotWithShape="0">
                  <a:prstClr val="black">
                    <a:alpha val="3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31" name="任意多边形: 形状 187"/>
              <p:cNvSpPr/>
              <p:nvPr/>
            </p:nvSpPr>
            <p:spPr>
              <a:xfrm rot="10800000">
                <a:off x="6169572" y="5081551"/>
                <a:ext cx="1196022" cy="598011"/>
              </a:xfrm>
              <a:custGeom>
                <a:avLst/>
                <a:gdLst>
                  <a:gd name="connsiteX0" fmla="*/ 0 w 1492470"/>
                  <a:gd name="connsiteY0" fmla="*/ 0 h 746235"/>
                  <a:gd name="connsiteX1" fmla="*/ 1492470 w 1492470"/>
                  <a:gd name="connsiteY1" fmla="*/ 0 h 746235"/>
                  <a:gd name="connsiteX2" fmla="*/ 746235 w 1492470"/>
                  <a:gd name="connsiteY2" fmla="*/ 746235 h 746235"/>
                  <a:gd name="connsiteX3" fmla="*/ 0 w 1492470"/>
                  <a:gd name="connsiteY3" fmla="*/ 0 h 74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2470" h="746235">
                    <a:moveTo>
                      <a:pt x="0" y="0"/>
                    </a:moveTo>
                    <a:lnTo>
                      <a:pt x="1492470" y="0"/>
                    </a:lnTo>
                    <a:cubicBezTo>
                      <a:pt x="1492470" y="412134"/>
                      <a:pt x="1158369" y="746235"/>
                      <a:pt x="746235" y="746235"/>
                    </a:cubicBezTo>
                    <a:cubicBezTo>
                      <a:pt x="334101" y="746235"/>
                      <a:pt x="0" y="412134"/>
                      <a:pt x="0" y="0"/>
                    </a:cubicBezTo>
                    <a:close/>
                  </a:path>
                </a:pathLst>
              </a:custGeom>
              <a:solidFill>
                <a:srgbClr val="F5E1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32" name="任意多边形: 形状 189"/>
              <p:cNvSpPr/>
              <p:nvPr/>
            </p:nvSpPr>
            <p:spPr>
              <a:xfrm>
                <a:off x="1006138" y="4703329"/>
                <a:ext cx="978309" cy="978310"/>
              </a:xfrm>
              <a:custGeom>
                <a:avLst/>
                <a:gdLst>
                  <a:gd name="connsiteX0" fmla="*/ 0 w 746234"/>
                  <a:gd name="connsiteY0" fmla="*/ 0 h 746235"/>
                  <a:gd name="connsiteX1" fmla="*/ 76297 w 746234"/>
                  <a:gd name="connsiteY1" fmla="*/ 3853 h 746235"/>
                  <a:gd name="connsiteX2" fmla="*/ 746234 w 746234"/>
                  <a:gd name="connsiteY2" fmla="*/ 746235 h 746235"/>
                  <a:gd name="connsiteX3" fmla="*/ 0 w 746234"/>
                  <a:gd name="connsiteY3" fmla="*/ 746235 h 746235"/>
                  <a:gd name="connsiteX4" fmla="*/ 0 w 746234"/>
                  <a:gd name="connsiteY4" fmla="*/ 0 h 74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234" h="746235">
                    <a:moveTo>
                      <a:pt x="0" y="0"/>
                    </a:moveTo>
                    <a:lnTo>
                      <a:pt x="76297" y="3853"/>
                    </a:lnTo>
                    <a:cubicBezTo>
                      <a:pt x="452591" y="42068"/>
                      <a:pt x="746234" y="359860"/>
                      <a:pt x="746234" y="746235"/>
                    </a:cubicBezTo>
                    <a:lnTo>
                      <a:pt x="0" y="746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B1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157867" y="4267200"/>
                <a:ext cx="321102" cy="1414439"/>
              </a:xfrm>
              <a:prstGeom prst="rect">
                <a:avLst/>
              </a:prstGeom>
              <a:solidFill>
                <a:srgbClr val="F0B8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 dirty="0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5182723" y="2385848"/>
                <a:ext cx="1881772" cy="298786"/>
              </a:xfrm>
              <a:prstGeom prst="rect">
                <a:avLst/>
              </a:prstGeom>
              <a:solidFill>
                <a:srgbClr val="E695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35" name="任意多边形: 形状 194"/>
              <p:cNvSpPr/>
              <p:nvPr/>
            </p:nvSpPr>
            <p:spPr>
              <a:xfrm rot="10800000">
                <a:off x="6490721" y="2385848"/>
                <a:ext cx="978309" cy="978310"/>
              </a:xfrm>
              <a:custGeom>
                <a:avLst/>
                <a:gdLst>
                  <a:gd name="connsiteX0" fmla="*/ 0 w 746234"/>
                  <a:gd name="connsiteY0" fmla="*/ 0 h 746235"/>
                  <a:gd name="connsiteX1" fmla="*/ 76297 w 746234"/>
                  <a:gd name="connsiteY1" fmla="*/ 3853 h 746235"/>
                  <a:gd name="connsiteX2" fmla="*/ 746234 w 746234"/>
                  <a:gd name="connsiteY2" fmla="*/ 746235 h 746235"/>
                  <a:gd name="connsiteX3" fmla="*/ 0 w 746234"/>
                  <a:gd name="connsiteY3" fmla="*/ 746235 h 746235"/>
                  <a:gd name="connsiteX4" fmla="*/ 0 w 746234"/>
                  <a:gd name="connsiteY4" fmla="*/ 0 h 74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234" h="746235">
                    <a:moveTo>
                      <a:pt x="0" y="0"/>
                    </a:moveTo>
                    <a:lnTo>
                      <a:pt x="76297" y="3853"/>
                    </a:lnTo>
                    <a:cubicBezTo>
                      <a:pt x="452591" y="42068"/>
                      <a:pt x="746234" y="359860"/>
                      <a:pt x="746234" y="746235"/>
                    </a:cubicBezTo>
                    <a:lnTo>
                      <a:pt x="0" y="746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CD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 dirty="0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177870" y="3189590"/>
                <a:ext cx="301098" cy="651328"/>
              </a:xfrm>
              <a:prstGeom prst="rect">
                <a:avLst/>
              </a:prstGeom>
              <a:solidFill>
                <a:srgbClr val="722E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006138" y="2385848"/>
                <a:ext cx="301098" cy="1177159"/>
              </a:xfrm>
              <a:prstGeom prst="rect">
                <a:avLst/>
              </a:prstGeom>
              <a:solidFill>
                <a:srgbClr val="F6CD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006138" y="4523545"/>
                <a:ext cx="202552" cy="651328"/>
              </a:xfrm>
              <a:prstGeom prst="rect">
                <a:avLst/>
              </a:prstGeom>
              <a:solidFill>
                <a:srgbClr val="722E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554438" y="2516799"/>
                <a:ext cx="185646" cy="167835"/>
              </a:xfrm>
              <a:prstGeom prst="rect">
                <a:avLst/>
              </a:prstGeom>
              <a:solidFill>
                <a:srgbClr val="F6CD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828039" y="2516799"/>
                <a:ext cx="185646" cy="167835"/>
              </a:xfrm>
              <a:prstGeom prst="rect">
                <a:avLst/>
              </a:prstGeom>
              <a:solidFill>
                <a:srgbClr val="F6CD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48143" name="文本框 8"/>
            <p:cNvSpPr txBox="1"/>
            <p:nvPr/>
          </p:nvSpPr>
          <p:spPr>
            <a:xfrm>
              <a:off x="5627" y="4447"/>
              <a:ext cx="7951" cy="18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4000">
                  <a:solidFill>
                    <a:srgbClr val="E9973F"/>
                  </a:solidFill>
                  <a:latin typeface="汉仪中黑简" charset="-122"/>
                  <a:ea typeface="汉仪中黑简" charset="-122"/>
                </a:rPr>
                <a:t>敬请各位专家的批评指正！</a:t>
              </a:r>
              <a:endParaRPr lang="zh-CN" altLang="en-US" sz="4000">
                <a:solidFill>
                  <a:srgbClr val="E9973F"/>
                </a:solidFill>
                <a:latin typeface="汉仪中黑简" charset="-122"/>
                <a:ea typeface="汉仪中黑简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4000">
                  <a:solidFill>
                    <a:srgbClr val="E9973F"/>
                  </a:solidFill>
                  <a:latin typeface="汉仪中黑简" charset="-122"/>
                  <a:ea typeface="汉仪中黑简" charset="-122"/>
                </a:rPr>
                <a:t>谢谢！</a:t>
              </a:r>
              <a:endParaRPr lang="zh-CN" altLang="en-US" sz="4000">
                <a:solidFill>
                  <a:srgbClr val="E9973F"/>
                </a:solidFill>
                <a:latin typeface="汉仪中黑简" charset="-122"/>
                <a:ea typeface="汉仪中黑简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矩形 15"/>
          <p:cNvSpPr/>
          <p:nvPr/>
        </p:nvSpPr>
        <p:spPr>
          <a:xfrm>
            <a:off x="1890713" y="542925"/>
            <a:ext cx="2930525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一、知识回顾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1500" y="1403350"/>
            <a:ext cx="82677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38430" indent="-138430"/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如图，请添加一个条件使得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AB∥DE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，并说 </a:t>
            </a:r>
            <a:endParaRPr lang="zh-CN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/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明判定依据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5900" y="2584450"/>
            <a:ext cx="56165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38430" indent="-138430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解：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①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2=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依据：同位角相等，两直线平行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/>
            <a:r>
              <a:rPr lang="zh-CN" altLang="en-US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 ②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3=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依据：内错角相等，两直线平行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/>
            <a:r>
              <a:rPr lang="zh-CN" altLang="en-US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         ③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4+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5=180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o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/>
            <a:r>
              <a:rPr lang="zh-CN" altLang="en-US" sz="2800" b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依据：同旁内角互补，两直线平行</a:t>
            </a:r>
            <a:endParaRPr lang="zh-CN" altLang="en-US" sz="2800" b="1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1500" y="1403350"/>
            <a:ext cx="82677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38430" indent="-138430"/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若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FC∥DE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DE∥AB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，请判断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FC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的位置关系，并说明理由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7175" y="2584450"/>
            <a:ext cx="5575300" cy="3108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38430" indent="-13843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答：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FC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∥AB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，理由如下：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  <a:p>
            <a:pPr marL="138430" indent="-13843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依据：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如果两条直线都与第三条直  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38430" indent="-13843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线平行，那么这两条直线也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38430" indent="-138430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互相平行。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38430" indent="-138430"/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grpSp>
        <p:nvGrpSpPr>
          <p:cNvPr id="20486" name="组合 63"/>
          <p:cNvGrpSpPr/>
          <p:nvPr/>
        </p:nvGrpSpPr>
        <p:grpSpPr>
          <a:xfrm>
            <a:off x="5791200" y="2624138"/>
            <a:ext cx="3033713" cy="2636837"/>
            <a:chOff x="9630" y="4110"/>
            <a:chExt cx="4778" cy="4152"/>
          </a:xfrm>
        </p:grpSpPr>
        <p:grpSp>
          <p:nvGrpSpPr>
            <p:cNvPr id="20487" name="组合 38"/>
            <p:cNvGrpSpPr/>
            <p:nvPr/>
          </p:nvGrpSpPr>
          <p:grpSpPr>
            <a:xfrm>
              <a:off x="10256" y="5923"/>
              <a:ext cx="2222" cy="2025"/>
              <a:chOff x="1078" y="6702"/>
              <a:chExt cx="2663" cy="1965"/>
            </a:xfrm>
          </p:grpSpPr>
          <p:sp>
            <p:nvSpPr>
              <p:cNvPr id="40" name="弧形 39"/>
              <p:cNvSpPr/>
              <p:nvPr/>
            </p:nvSpPr>
            <p:spPr>
              <a:xfrm>
                <a:off x="1078" y="6965"/>
                <a:ext cx="233" cy="458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1" name="弧形 40"/>
              <p:cNvSpPr/>
              <p:nvPr/>
            </p:nvSpPr>
            <p:spPr>
              <a:xfrm>
                <a:off x="3509" y="6901"/>
                <a:ext cx="233" cy="458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2" name="弧形 41"/>
              <p:cNvSpPr/>
              <p:nvPr/>
            </p:nvSpPr>
            <p:spPr>
              <a:xfrm>
                <a:off x="2158" y="8209"/>
                <a:ext cx="233" cy="458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3" name="弧形 42"/>
              <p:cNvSpPr/>
              <p:nvPr/>
            </p:nvSpPr>
            <p:spPr>
              <a:xfrm rot="10980000">
                <a:off x="2990" y="6895"/>
                <a:ext cx="233" cy="458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8000000" flipH="1" flipV="1">
                <a:off x="3043" y="6729"/>
                <a:ext cx="627" cy="544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</p:grpSp>
        <p:grpSp>
          <p:nvGrpSpPr>
            <p:cNvPr id="20493" name="组合 44"/>
            <p:cNvGrpSpPr/>
            <p:nvPr/>
          </p:nvGrpSpPr>
          <p:grpSpPr>
            <a:xfrm>
              <a:off x="9630" y="4110"/>
              <a:ext cx="4778" cy="4152"/>
              <a:chOff x="306" y="4946"/>
              <a:chExt cx="5726" cy="4030"/>
            </a:xfrm>
          </p:grpSpPr>
          <p:grpSp>
            <p:nvGrpSpPr>
              <p:cNvPr id="20494" name="组合 45"/>
              <p:cNvGrpSpPr/>
              <p:nvPr/>
            </p:nvGrpSpPr>
            <p:grpSpPr>
              <a:xfrm>
                <a:off x="930" y="4946"/>
                <a:ext cx="4797" cy="3517"/>
                <a:chOff x="930" y="4946"/>
                <a:chExt cx="4797" cy="3517"/>
              </a:xfrm>
            </p:grpSpPr>
            <p:cxnSp>
              <p:nvCxnSpPr>
                <p:cNvPr id="47" name="直接连接符 46"/>
                <p:cNvCxnSpPr/>
                <p:nvPr/>
              </p:nvCxnSpPr>
              <p:spPr>
                <a:xfrm flipH="1">
                  <a:off x="930" y="4946"/>
                  <a:ext cx="2301" cy="2201"/>
                </a:xfrm>
                <a:prstGeom prst="line">
                  <a:avLst/>
                </a:prstGeom>
                <a:ln w="3492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 flipH="1">
                  <a:off x="930" y="7101"/>
                  <a:ext cx="4569" cy="46"/>
                </a:xfrm>
                <a:prstGeom prst="line">
                  <a:avLst/>
                </a:prstGeom>
                <a:ln w="3492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flipH="1" flipV="1">
                  <a:off x="2490" y="5625"/>
                  <a:ext cx="3237" cy="1"/>
                </a:xfrm>
                <a:prstGeom prst="line">
                  <a:avLst/>
                </a:prstGeom>
                <a:ln w="3492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 flipH="1">
                  <a:off x="1982" y="8438"/>
                  <a:ext cx="3288" cy="0"/>
                </a:xfrm>
                <a:prstGeom prst="line">
                  <a:avLst/>
                </a:prstGeom>
                <a:ln w="3492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H="1">
                  <a:off x="1982" y="5173"/>
                  <a:ext cx="3403" cy="3290"/>
                </a:xfrm>
                <a:prstGeom prst="line">
                  <a:avLst/>
                </a:prstGeom>
                <a:ln w="3492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0" name="组合 51"/>
              <p:cNvGrpSpPr/>
              <p:nvPr/>
            </p:nvGrpSpPr>
            <p:grpSpPr>
              <a:xfrm>
                <a:off x="306" y="4977"/>
                <a:ext cx="5726" cy="3999"/>
                <a:chOff x="306" y="4977"/>
                <a:chExt cx="5726" cy="3999"/>
              </a:xfrm>
            </p:grpSpPr>
            <p:grpSp>
              <p:nvGrpSpPr>
                <p:cNvPr id="20501" name="组合 52"/>
                <p:cNvGrpSpPr/>
                <p:nvPr/>
              </p:nvGrpSpPr>
              <p:grpSpPr>
                <a:xfrm>
                  <a:off x="306" y="4977"/>
                  <a:ext cx="5726" cy="3999"/>
                  <a:chOff x="2820" y="2501"/>
                  <a:chExt cx="5726" cy="3999"/>
                </a:xfrm>
              </p:grpSpPr>
              <p:sp>
                <p:nvSpPr>
                  <p:cNvPr id="20502" name="文本框 53"/>
                  <p:cNvSpPr txBox="1"/>
                  <p:nvPr/>
                </p:nvSpPr>
                <p:spPr>
                  <a:xfrm>
                    <a:off x="4497" y="2501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F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503" name="文本框 54"/>
                  <p:cNvSpPr txBox="1"/>
                  <p:nvPr/>
                </p:nvSpPr>
                <p:spPr>
                  <a:xfrm>
                    <a:off x="6888" y="2501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C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504" name="文本框 55"/>
                  <p:cNvSpPr txBox="1"/>
                  <p:nvPr/>
                </p:nvSpPr>
                <p:spPr>
                  <a:xfrm>
                    <a:off x="2820" y="4101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D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505" name="文本框 56"/>
                  <p:cNvSpPr txBox="1"/>
                  <p:nvPr/>
                </p:nvSpPr>
                <p:spPr>
                  <a:xfrm>
                    <a:off x="3803" y="5567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506" name="文本框 57"/>
                  <p:cNvSpPr txBox="1"/>
                  <p:nvPr/>
                </p:nvSpPr>
                <p:spPr>
                  <a:xfrm>
                    <a:off x="5337" y="4019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E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507" name="文本框 58"/>
                  <p:cNvSpPr txBox="1"/>
                  <p:nvPr/>
                </p:nvSpPr>
                <p:spPr>
                  <a:xfrm>
                    <a:off x="7649" y="5702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B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0508" name="组合 59"/>
                <p:cNvGrpSpPr/>
                <p:nvPr/>
              </p:nvGrpSpPr>
              <p:grpSpPr>
                <a:xfrm>
                  <a:off x="1203" y="6473"/>
                  <a:ext cx="3286" cy="2134"/>
                  <a:chOff x="1203" y="6473"/>
                  <a:chExt cx="3286" cy="2134"/>
                </a:xfrm>
              </p:grpSpPr>
              <p:sp>
                <p:nvSpPr>
                  <p:cNvPr id="20509" name="文本框 60"/>
                  <p:cNvSpPr txBox="1"/>
                  <p:nvPr/>
                </p:nvSpPr>
                <p:spPr>
                  <a:xfrm>
                    <a:off x="1203" y="6473"/>
                    <a:ext cx="780" cy="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1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510" name="文本框 61"/>
                  <p:cNvSpPr txBox="1"/>
                  <p:nvPr/>
                </p:nvSpPr>
                <p:spPr>
                  <a:xfrm>
                    <a:off x="3592" y="6495"/>
                    <a:ext cx="897" cy="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2</a:t>
                    </a:r>
                    <a:r>
                      <a:rPr lang="en-US" altLang="zh-CN" sz="2400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 sz="24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511" name="文本框 62"/>
                  <p:cNvSpPr txBox="1"/>
                  <p:nvPr/>
                </p:nvSpPr>
                <p:spPr>
                  <a:xfrm>
                    <a:off x="2390" y="6969"/>
                    <a:ext cx="898" cy="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3</a:t>
                    </a:r>
                    <a:endParaRPr lang="en-US" altLang="zh-CN" sz="24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512" name="文本框 64"/>
                  <p:cNvSpPr txBox="1"/>
                  <p:nvPr/>
                </p:nvSpPr>
                <p:spPr>
                  <a:xfrm>
                    <a:off x="3215" y="7148"/>
                    <a:ext cx="898" cy="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5</a:t>
                    </a:r>
                    <a:endParaRPr lang="en-US" altLang="zh-CN" sz="24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0513" name="文本框 65"/>
                  <p:cNvSpPr txBox="1"/>
                  <p:nvPr/>
                </p:nvSpPr>
                <p:spPr>
                  <a:xfrm>
                    <a:off x="2281" y="7903"/>
                    <a:ext cx="898" cy="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4</a:t>
                    </a:r>
                    <a:endParaRPr lang="en-US" altLang="zh-CN" sz="24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15"/>
          <p:cNvSpPr/>
          <p:nvPr/>
        </p:nvSpPr>
        <p:spPr>
          <a:xfrm>
            <a:off x="1890713" y="542925"/>
            <a:ext cx="2930525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一、知识回顾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21506" name="矩形 1"/>
          <p:cNvSpPr/>
          <p:nvPr/>
        </p:nvSpPr>
        <p:spPr>
          <a:xfrm>
            <a:off x="7883525" y="5299075"/>
            <a:ext cx="1235075" cy="1370013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endParaRPr lang="zh-CN" altLang="zh-CN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华文楷体" panose="02010600040101010101" charset="-122"/>
            </a:endParaRPr>
          </a:p>
        </p:txBody>
      </p:sp>
      <p:sp>
        <p:nvSpPr>
          <p:cNvPr id="67587" name="矩形 6163"/>
          <p:cNvSpPr/>
          <p:nvPr/>
        </p:nvSpPr>
        <p:spPr>
          <a:xfrm>
            <a:off x="1301750" y="1966913"/>
            <a:ext cx="615791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问题：平行线的判定方法有哪些？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66" name="矩形 6165"/>
          <p:cNvSpPr/>
          <p:nvPr/>
        </p:nvSpPr>
        <p:spPr>
          <a:xfrm>
            <a:off x="954088" y="2932113"/>
            <a:ext cx="7504112" cy="2554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、同位角相等，两直线平行。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、内错角相等，两直线平行。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、同旁内角互补，两直线平行。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、如果两条直线都与第三条直线平行，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那么这两条直线也互相平行。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 uiExpand="1"/>
      <p:bldP spid="675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矩形 15"/>
          <p:cNvSpPr/>
          <p:nvPr/>
        </p:nvSpPr>
        <p:spPr>
          <a:xfrm>
            <a:off x="1890713" y="542925"/>
            <a:ext cx="2930525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一、知识回顾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22530" name="文本框 15"/>
          <p:cNvSpPr txBox="1"/>
          <p:nvPr/>
        </p:nvSpPr>
        <p:spPr>
          <a:xfrm>
            <a:off x="134938" y="1270000"/>
            <a:ext cx="7069137" cy="4616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38430" indent="-13843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如图，已知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DE∥AB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>
              <a:lnSpc>
                <a:spcPct val="150000"/>
              </a:lnSpc>
            </a:pP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(1)从∠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0°可以知道∠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=</a:t>
            </a:r>
            <a:r>
              <a:rPr lang="zh-CN" altLang="zh-CN" sz="28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>
              <a:lnSpc>
                <a:spcPct val="150000"/>
              </a:lnSpc>
            </a:pP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 理由是</a:t>
            </a:r>
            <a:r>
              <a:rPr lang="zh-CN" altLang="zh-CN" sz="28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>
              <a:lnSpc>
                <a:spcPct val="150000"/>
              </a:lnSpc>
            </a:pP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(2)从∠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0°可以知道∠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zh-CN" altLang="zh-CN" sz="28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>
              <a:lnSpc>
                <a:spcPct val="150000"/>
              </a:lnSpc>
            </a:pP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 理由是</a:t>
            </a:r>
            <a:r>
              <a:rPr lang="zh-CN" altLang="zh-CN" sz="28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>
              <a:lnSpc>
                <a:spcPct val="150000"/>
              </a:lnSpc>
            </a:pP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(3)从∠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=1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0°可以知道∠4=</a:t>
            </a:r>
            <a:r>
              <a:rPr lang="zh-CN" altLang="zh-CN" sz="28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8430" indent="-138430">
              <a:lnSpc>
                <a:spcPct val="150000"/>
              </a:lnSpc>
            </a:pP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    理由是</a:t>
            </a:r>
            <a:r>
              <a:rPr lang="zh-CN" altLang="zh-CN" sz="28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29200" y="2087563"/>
            <a:ext cx="10858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38430" indent="-13843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0°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27238" y="2717800"/>
            <a:ext cx="44148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38430" indent="-138430"/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两直线平行，同位角相等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9200" y="3317875"/>
            <a:ext cx="10858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38430" indent="-13843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4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0°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90725" y="3952875"/>
            <a:ext cx="44164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38430" indent="-138430"/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两直线平行，内错角相等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32388" y="4622800"/>
            <a:ext cx="10858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38430" indent="-138430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4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0°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05000" y="5267325"/>
            <a:ext cx="46386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38430" indent="-138430"/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两直线平行，同旁内角互补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grpSp>
        <p:nvGrpSpPr>
          <p:cNvPr id="22537" name="组合 63"/>
          <p:cNvGrpSpPr/>
          <p:nvPr/>
        </p:nvGrpSpPr>
        <p:grpSpPr>
          <a:xfrm>
            <a:off x="6073775" y="2754313"/>
            <a:ext cx="3033713" cy="2636837"/>
            <a:chOff x="9630" y="4110"/>
            <a:chExt cx="4778" cy="4152"/>
          </a:xfrm>
        </p:grpSpPr>
        <p:grpSp>
          <p:nvGrpSpPr>
            <p:cNvPr id="22538" name="组合 18"/>
            <p:cNvGrpSpPr/>
            <p:nvPr/>
          </p:nvGrpSpPr>
          <p:grpSpPr>
            <a:xfrm>
              <a:off x="10256" y="5923"/>
              <a:ext cx="2222" cy="2025"/>
              <a:chOff x="1078" y="6702"/>
              <a:chExt cx="2663" cy="1965"/>
            </a:xfrm>
          </p:grpSpPr>
          <p:sp>
            <p:nvSpPr>
              <p:cNvPr id="14" name="弧形 13"/>
              <p:cNvSpPr/>
              <p:nvPr/>
            </p:nvSpPr>
            <p:spPr>
              <a:xfrm>
                <a:off x="1078" y="6965"/>
                <a:ext cx="233" cy="458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16" name="弧形 15"/>
              <p:cNvSpPr/>
              <p:nvPr/>
            </p:nvSpPr>
            <p:spPr>
              <a:xfrm>
                <a:off x="3509" y="6901"/>
                <a:ext cx="233" cy="458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39" name="弧形 38"/>
              <p:cNvSpPr/>
              <p:nvPr/>
            </p:nvSpPr>
            <p:spPr>
              <a:xfrm>
                <a:off x="2158" y="8209"/>
                <a:ext cx="233" cy="458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0" name="弧形 39"/>
              <p:cNvSpPr/>
              <p:nvPr/>
            </p:nvSpPr>
            <p:spPr>
              <a:xfrm rot="10980000">
                <a:off x="2990" y="6895"/>
                <a:ext cx="233" cy="458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1" name="弧形 40"/>
              <p:cNvSpPr/>
              <p:nvPr/>
            </p:nvSpPr>
            <p:spPr>
              <a:xfrm rot="18000000" flipH="1" flipV="1">
                <a:off x="3043" y="6729"/>
                <a:ext cx="627" cy="544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</p:grpSp>
        <p:grpSp>
          <p:nvGrpSpPr>
            <p:cNvPr id="22544" name="组合 41"/>
            <p:cNvGrpSpPr/>
            <p:nvPr/>
          </p:nvGrpSpPr>
          <p:grpSpPr>
            <a:xfrm>
              <a:off x="9630" y="4110"/>
              <a:ext cx="4778" cy="4152"/>
              <a:chOff x="306" y="4946"/>
              <a:chExt cx="5726" cy="4030"/>
            </a:xfrm>
          </p:grpSpPr>
          <p:grpSp>
            <p:nvGrpSpPr>
              <p:cNvPr id="22545" name="组合 42"/>
              <p:cNvGrpSpPr/>
              <p:nvPr/>
            </p:nvGrpSpPr>
            <p:grpSpPr>
              <a:xfrm>
                <a:off x="930" y="4946"/>
                <a:ext cx="4796" cy="3517"/>
                <a:chOff x="930" y="4946"/>
                <a:chExt cx="4796" cy="3517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 flipH="1">
                  <a:off x="930" y="4946"/>
                  <a:ext cx="2301" cy="2201"/>
                </a:xfrm>
                <a:prstGeom prst="line">
                  <a:avLst/>
                </a:prstGeom>
                <a:ln w="3492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 flipH="1">
                  <a:off x="930" y="7101"/>
                  <a:ext cx="4569" cy="46"/>
                </a:xfrm>
                <a:prstGeom prst="line">
                  <a:avLst/>
                </a:prstGeom>
                <a:ln w="3492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 flipH="1">
                  <a:off x="2500" y="5626"/>
                  <a:ext cx="3226" cy="19"/>
                </a:xfrm>
                <a:prstGeom prst="line">
                  <a:avLst/>
                </a:prstGeom>
                <a:ln w="3492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 flipH="1">
                  <a:off x="1982" y="8438"/>
                  <a:ext cx="3288" cy="0"/>
                </a:xfrm>
                <a:prstGeom prst="line">
                  <a:avLst/>
                </a:prstGeom>
                <a:ln w="3492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 flipH="1">
                  <a:off x="1982" y="5173"/>
                  <a:ext cx="3403" cy="3290"/>
                </a:xfrm>
                <a:prstGeom prst="line">
                  <a:avLst/>
                </a:prstGeom>
                <a:ln w="34925" cmpd="sng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51" name="组合 48"/>
              <p:cNvGrpSpPr/>
              <p:nvPr/>
            </p:nvGrpSpPr>
            <p:grpSpPr>
              <a:xfrm>
                <a:off x="306" y="4977"/>
                <a:ext cx="5726" cy="3999"/>
                <a:chOff x="306" y="4977"/>
                <a:chExt cx="5726" cy="3999"/>
              </a:xfrm>
            </p:grpSpPr>
            <p:grpSp>
              <p:nvGrpSpPr>
                <p:cNvPr id="22552" name="组合 49"/>
                <p:cNvGrpSpPr/>
                <p:nvPr/>
              </p:nvGrpSpPr>
              <p:grpSpPr>
                <a:xfrm>
                  <a:off x="306" y="4977"/>
                  <a:ext cx="5726" cy="3999"/>
                  <a:chOff x="2820" y="2501"/>
                  <a:chExt cx="5726" cy="3999"/>
                </a:xfrm>
              </p:grpSpPr>
              <p:sp>
                <p:nvSpPr>
                  <p:cNvPr id="22553" name="文本框 50"/>
                  <p:cNvSpPr txBox="1"/>
                  <p:nvPr/>
                </p:nvSpPr>
                <p:spPr>
                  <a:xfrm>
                    <a:off x="4497" y="2501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F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2554" name="文本框 51"/>
                  <p:cNvSpPr txBox="1"/>
                  <p:nvPr/>
                </p:nvSpPr>
                <p:spPr>
                  <a:xfrm>
                    <a:off x="6888" y="2501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C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2555" name="文本框 52"/>
                  <p:cNvSpPr txBox="1"/>
                  <p:nvPr/>
                </p:nvSpPr>
                <p:spPr>
                  <a:xfrm>
                    <a:off x="2820" y="4101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D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2556" name="文本框 53"/>
                  <p:cNvSpPr txBox="1"/>
                  <p:nvPr/>
                </p:nvSpPr>
                <p:spPr>
                  <a:xfrm>
                    <a:off x="3803" y="5567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2557" name="文本框 54"/>
                  <p:cNvSpPr txBox="1"/>
                  <p:nvPr/>
                </p:nvSpPr>
                <p:spPr>
                  <a:xfrm>
                    <a:off x="5337" y="3997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E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2558" name="文本框 55"/>
                  <p:cNvSpPr txBox="1"/>
                  <p:nvPr/>
                </p:nvSpPr>
                <p:spPr>
                  <a:xfrm>
                    <a:off x="7649" y="5702"/>
                    <a:ext cx="897" cy="7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8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B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2559" name="组合 56"/>
                <p:cNvGrpSpPr/>
                <p:nvPr/>
              </p:nvGrpSpPr>
              <p:grpSpPr>
                <a:xfrm>
                  <a:off x="1203" y="6473"/>
                  <a:ext cx="3286" cy="2134"/>
                  <a:chOff x="1203" y="6473"/>
                  <a:chExt cx="3286" cy="2134"/>
                </a:xfrm>
              </p:grpSpPr>
              <p:sp>
                <p:nvSpPr>
                  <p:cNvPr id="22560" name="文本框 57"/>
                  <p:cNvSpPr txBox="1"/>
                  <p:nvPr/>
                </p:nvSpPr>
                <p:spPr>
                  <a:xfrm>
                    <a:off x="1203" y="6473"/>
                    <a:ext cx="780" cy="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1</a:t>
                    </a:r>
                    <a:r>
                      <a:rPr lang="en-US" altLang="zh-CN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2561" name="文本框 58"/>
                  <p:cNvSpPr txBox="1"/>
                  <p:nvPr/>
                </p:nvSpPr>
                <p:spPr>
                  <a:xfrm>
                    <a:off x="3592" y="6495"/>
                    <a:ext cx="897" cy="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2</a:t>
                    </a:r>
                    <a:r>
                      <a:rPr lang="en-US" altLang="zh-CN" sz="2400"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 </a:t>
                    </a:r>
                    <a:endParaRPr lang="en-US" altLang="zh-CN" sz="24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2562" name="文本框 59"/>
                  <p:cNvSpPr txBox="1"/>
                  <p:nvPr/>
                </p:nvSpPr>
                <p:spPr>
                  <a:xfrm>
                    <a:off x="2390" y="6969"/>
                    <a:ext cx="898" cy="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3</a:t>
                    </a:r>
                    <a:endParaRPr lang="en-US" altLang="zh-CN" sz="24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2563" name="文本框 60"/>
                  <p:cNvSpPr txBox="1"/>
                  <p:nvPr/>
                </p:nvSpPr>
                <p:spPr>
                  <a:xfrm>
                    <a:off x="3215" y="7148"/>
                    <a:ext cx="898" cy="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5</a:t>
                    </a:r>
                    <a:endParaRPr lang="en-US" altLang="zh-CN" sz="24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22564" name="文本框 61"/>
                  <p:cNvSpPr txBox="1"/>
                  <p:nvPr/>
                </p:nvSpPr>
                <p:spPr>
                  <a:xfrm>
                    <a:off x="2281" y="7903"/>
                    <a:ext cx="898" cy="70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 anchorCtr="0">
                    <a:spAutoFit/>
                  </a:bodyPr>
                  <a:p>
                    <a: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4</a:t>
                    </a:r>
                    <a:endParaRPr lang="en-US" altLang="zh-CN" sz="2400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1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矩形 15"/>
          <p:cNvSpPr/>
          <p:nvPr/>
        </p:nvSpPr>
        <p:spPr>
          <a:xfrm>
            <a:off x="1890713" y="542925"/>
            <a:ext cx="2930525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一、知识回顾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23554" name="矩形 1"/>
          <p:cNvSpPr/>
          <p:nvPr/>
        </p:nvSpPr>
        <p:spPr>
          <a:xfrm>
            <a:off x="7883525" y="5299075"/>
            <a:ext cx="1235075" cy="1370013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endParaRPr lang="zh-CN" altLang="zh-CN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sym typeface="华文楷体" panose="02010600040101010101" charset="-122"/>
            </a:endParaRPr>
          </a:p>
        </p:txBody>
      </p:sp>
      <p:sp>
        <p:nvSpPr>
          <p:cNvPr id="23555" name="矩形 6163"/>
          <p:cNvSpPr/>
          <p:nvPr/>
        </p:nvSpPr>
        <p:spPr>
          <a:xfrm>
            <a:off x="1138238" y="1798638"/>
            <a:ext cx="555466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问题：平行线的性质有哪些？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0438" y="2459038"/>
            <a:ext cx="7504112" cy="23082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、两直线平行，同位角相等。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、两直线平行，内错角相等。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、两直线平行，同旁内角互补。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24" descr="菁优网：http://www.jyeoo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125" y="3983038"/>
            <a:ext cx="3606800" cy="222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矩形 15"/>
          <p:cNvSpPr/>
          <p:nvPr/>
        </p:nvSpPr>
        <p:spPr>
          <a:xfrm>
            <a:off x="1698625" y="571500"/>
            <a:ext cx="2930525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二、</a:t>
            </a:r>
            <a:r>
              <a:rPr lang="zh-CN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情景引入</a:t>
            </a:r>
            <a:endParaRPr lang="zh-CN" altLang="zh-CN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24579" name="文本框 4"/>
          <p:cNvSpPr txBox="1"/>
          <p:nvPr/>
        </p:nvSpPr>
        <p:spPr>
          <a:xfrm>
            <a:off x="149225" y="1276350"/>
            <a:ext cx="8774113" cy="2552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3355" indent="-173355"/>
            <a:r>
              <a:rPr lang="en-US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  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如图，一条公路修到湖边时，需拐弯绕湖而行，如果第一次拐的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ABC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  <a:sym typeface="华文楷体" panose="02010600040101010101" charset="-122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80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  <a:sym typeface="华文楷体" panose="02010600040101010101" charset="-122"/>
              </a:rPr>
              <a:t>°，第二次拐的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∠</a:t>
            </a:r>
            <a:r>
              <a:rPr lang="en-US" altLang="zh-CN" sz="3200" b="1" i="1">
                <a:latin typeface="Times New Roman" panose="02020603050405020304" pitchFamily="18" charset="0"/>
                <a:ea typeface="新宋体" panose="02010609030101010101" charset="-122"/>
              </a:rPr>
              <a:t>B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CD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40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°，第三次拐的角是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  <a:sym typeface="华文楷体" panose="02010600040101010101" charset="-122"/>
              </a:rPr>
              <a:t>∠</a:t>
            </a:r>
            <a:r>
              <a:rPr lang="en-US" altLang="zh-CN" sz="3200" b="1" i="1">
                <a:latin typeface="Times New Roman" panose="02020603050405020304" pitchFamily="18" charset="0"/>
                <a:ea typeface="新宋体" panose="02010609030101010101" charset="-122"/>
                <a:sym typeface="华文楷体" panose="02010600040101010101" charset="-122"/>
              </a:rPr>
              <a:t>C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DE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，这时的道路恰好和第一次拐弯之前的道路平行，则∠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</a:rPr>
              <a:t>CDE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＝</a:t>
            </a:r>
            <a:r>
              <a:rPr lang="zh-CN" altLang="zh-CN" sz="3200" b="1" u="sng">
                <a:latin typeface="Times New Roman" panose="02020603050405020304" pitchFamily="18" charset="0"/>
                <a:ea typeface="新宋体" panose="02010609030101010101" charset="-122"/>
              </a:rPr>
              <a:t>            </a:t>
            </a:r>
            <a:r>
              <a:rPr lang="zh-CN" altLang="zh-CN" sz="3200" b="1">
                <a:latin typeface="Times New Roman" panose="02020603050405020304" pitchFamily="18" charset="0"/>
                <a:ea typeface="新宋体" panose="02010609030101010101" charset="-122"/>
              </a:rPr>
              <a:t>．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4580" name="图片 8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5172075"/>
            <a:ext cx="798512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11">
            <a:hlinkClick r:id="rId3" action="ppaction://hlinksldjump"/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300" y="303213"/>
            <a:ext cx="914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矩形 15"/>
          <p:cNvSpPr/>
          <p:nvPr/>
        </p:nvSpPr>
        <p:spPr>
          <a:xfrm>
            <a:off x="1890713" y="542925"/>
            <a:ext cx="2930525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三、模型探究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18463" y="5051425"/>
            <a:ext cx="838200" cy="146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25603" name="图片 2" descr="88831e389b7d729666da935a66b499f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0788" y="407988"/>
            <a:ext cx="779462" cy="7794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4" name="直接连接符 43"/>
          <p:cNvCxnSpPr/>
          <p:nvPr/>
        </p:nvCxnSpPr>
        <p:spPr>
          <a:xfrm flipH="1">
            <a:off x="3100388" y="2578100"/>
            <a:ext cx="1219200" cy="1439863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3089275" y="3989388"/>
            <a:ext cx="2420938" cy="30163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3952875" y="3022600"/>
            <a:ext cx="1689100" cy="6350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3687763" y="4868863"/>
            <a:ext cx="1743075" cy="0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3657600" y="2730500"/>
            <a:ext cx="1803400" cy="2152650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文本框 50"/>
          <p:cNvSpPr txBox="1"/>
          <p:nvPr/>
        </p:nvSpPr>
        <p:spPr>
          <a:xfrm>
            <a:off x="3663950" y="2651125"/>
            <a:ext cx="47625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0" name="文本框 51"/>
          <p:cNvSpPr txBox="1"/>
          <p:nvPr/>
        </p:nvSpPr>
        <p:spPr>
          <a:xfrm>
            <a:off x="4932363" y="2578100"/>
            <a:ext cx="4746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1" name="文本框 52"/>
          <p:cNvSpPr txBox="1"/>
          <p:nvPr/>
        </p:nvSpPr>
        <p:spPr>
          <a:xfrm>
            <a:off x="2701925" y="3743325"/>
            <a:ext cx="474663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2" name="文本框 53"/>
          <p:cNvSpPr txBox="1"/>
          <p:nvPr/>
        </p:nvSpPr>
        <p:spPr>
          <a:xfrm>
            <a:off x="3189288" y="4702175"/>
            <a:ext cx="474662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140200" y="3546475"/>
            <a:ext cx="474663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4" name="文本框 55"/>
          <p:cNvSpPr txBox="1"/>
          <p:nvPr/>
        </p:nvSpPr>
        <p:spPr>
          <a:xfrm>
            <a:off x="5400675" y="4702175"/>
            <a:ext cx="474663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 flipH="1">
            <a:off x="3100388" y="396557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6" name="直接连接符 5"/>
          <p:cNvCxnSpPr/>
          <p:nvPr/>
        </p:nvCxnSpPr>
        <p:spPr>
          <a:xfrm>
            <a:off x="3132138" y="3989388"/>
            <a:ext cx="576263" cy="87947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132138" y="3028950"/>
            <a:ext cx="831850" cy="976313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2"/>
          <p:cNvSpPr txBox="1"/>
          <p:nvPr/>
        </p:nvSpPr>
        <p:spPr>
          <a:xfrm>
            <a:off x="423863" y="1082675"/>
            <a:ext cx="85121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小组合作：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，小组合作探究下面图形中∠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CFD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和∠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FDA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、∠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DAB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的关系．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9150" y="5432425"/>
            <a:ext cx="5367338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CFD+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FDA+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DAB=360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o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890713" y="3189288"/>
            <a:ext cx="809625" cy="52705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41363" y="2733675"/>
            <a:ext cx="11493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拐点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63775" y="1290638"/>
            <a:ext cx="2568575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已知AB∥C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186488" y="3317875"/>
            <a:ext cx="2344737" cy="176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577850" y="4224338"/>
            <a:ext cx="1854200" cy="644525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28575" cap="flat" cmpd="sng">
            <a:solidFill>
              <a:srgbClr val="218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子弹图</a:t>
            </a:r>
            <a:endParaRPr lang="zh-CN" altLang="en-US" sz="3600" b="1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" grpId="0"/>
      <p:bldP spid="8" grpId="0"/>
      <p:bldP spid="10" grpId="0"/>
      <p:bldP spid="17" grpId="0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13" descr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0563" y="2527300"/>
            <a:ext cx="4556125" cy="320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矩形 15"/>
          <p:cNvSpPr/>
          <p:nvPr/>
        </p:nvSpPr>
        <p:spPr>
          <a:xfrm>
            <a:off x="1890713" y="542925"/>
            <a:ext cx="2014537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zh-CN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例题展示</a:t>
            </a:r>
            <a:endParaRPr lang="zh-CN" altLang="zh-CN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27651" name="文本框 3"/>
          <p:cNvSpPr txBox="1"/>
          <p:nvPr/>
        </p:nvSpPr>
        <p:spPr>
          <a:xfrm>
            <a:off x="92075" y="1187450"/>
            <a:ext cx="90519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3355" indent="-173355"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例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1. 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如图，已知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l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1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∥</a:t>
            </a:r>
            <a:r>
              <a:rPr lang="en-US" altLang="zh-CN" sz="3200" b="1" i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l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2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，则∠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A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1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+∠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A</a:t>
            </a:r>
            <a:r>
              <a:rPr lang="zh-CN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2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+∠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A</a:t>
            </a:r>
            <a:r>
              <a:rPr lang="zh-CN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3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+∠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A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4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  <a:p>
            <a:pPr marL="173355" indent="-173355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       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的度数为</a:t>
            </a:r>
            <a:r>
              <a:rPr lang="zh-CN" altLang="zh-CN" sz="3200" b="1" u="sng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　    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．</a:t>
            </a:r>
            <a:endParaRPr lang="zh-CN" altLang="zh-CN" sz="3200" b="1"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96263" y="6069013"/>
            <a:ext cx="8382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文本框 3"/>
          <p:cNvSpPr txBox="1"/>
          <p:nvPr/>
        </p:nvSpPr>
        <p:spPr>
          <a:xfrm>
            <a:off x="2576513" y="2055813"/>
            <a:ext cx="1036637" cy="6080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73355" indent="-173355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540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o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84438" y="4581525"/>
            <a:ext cx="3017838" cy="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30425" y="3616325"/>
            <a:ext cx="425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52650" y="4351338"/>
            <a:ext cx="425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18463" y="5051425"/>
            <a:ext cx="838200" cy="146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555875" y="3779838"/>
            <a:ext cx="2946400" cy="9525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弧形 14"/>
          <p:cNvSpPr/>
          <p:nvPr/>
        </p:nvSpPr>
        <p:spPr>
          <a:xfrm rot="8820000">
            <a:off x="4714875" y="2871788"/>
            <a:ext cx="317500" cy="420688"/>
          </a:xfrm>
          <a:prstGeom prst="arc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6" name="弧形 15"/>
          <p:cNvSpPr/>
          <p:nvPr/>
        </p:nvSpPr>
        <p:spPr>
          <a:xfrm rot="15180000">
            <a:off x="5346700" y="3630613"/>
            <a:ext cx="228600" cy="269875"/>
          </a:xfrm>
          <a:prstGeom prst="arc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7" name="弧形 16"/>
          <p:cNvSpPr/>
          <p:nvPr/>
        </p:nvSpPr>
        <p:spPr>
          <a:xfrm rot="9780000">
            <a:off x="5359400" y="3629025"/>
            <a:ext cx="230188" cy="269875"/>
          </a:xfrm>
          <a:prstGeom prst="arc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8" name="弧形 17"/>
          <p:cNvSpPr/>
          <p:nvPr/>
        </p:nvSpPr>
        <p:spPr>
          <a:xfrm rot="15900000">
            <a:off x="5403056" y="4431506"/>
            <a:ext cx="288925" cy="300038"/>
          </a:xfrm>
          <a:prstGeom prst="arc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9" name="弧形 18"/>
          <p:cNvSpPr/>
          <p:nvPr/>
        </p:nvSpPr>
        <p:spPr>
          <a:xfrm rot="10380000">
            <a:off x="5330825" y="4432300"/>
            <a:ext cx="146050" cy="296863"/>
          </a:xfrm>
          <a:prstGeom prst="arc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0" name="弧形 19"/>
          <p:cNvSpPr/>
          <p:nvPr/>
        </p:nvSpPr>
        <p:spPr>
          <a:xfrm rot="16620000">
            <a:off x="4829175" y="5016500"/>
            <a:ext cx="320675" cy="441325"/>
          </a:xfrm>
          <a:prstGeom prst="arc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1" name="文本框 20"/>
          <p:cNvSpPr txBox="1"/>
          <p:nvPr/>
        </p:nvSpPr>
        <p:spPr>
          <a:xfrm>
            <a:off x="4625975" y="3203575"/>
            <a:ext cx="344488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40313" y="3468688"/>
            <a:ext cx="34607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59375" y="3779838"/>
            <a:ext cx="342900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27638" y="4178300"/>
            <a:ext cx="344487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41900" y="4518025"/>
            <a:ext cx="344488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25975" y="4811713"/>
            <a:ext cx="344488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en-US" altLang="zh-CN" sz="2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1" grpId="0"/>
      <p:bldP spid="23" grpId="0"/>
      <p:bldP spid="24" grpId="0"/>
      <p:bldP spid="25" grpId="0"/>
      <p:bldP spid="26" grpId="0"/>
      <p:bldP spid="2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矩形 15"/>
          <p:cNvSpPr/>
          <p:nvPr/>
        </p:nvSpPr>
        <p:spPr>
          <a:xfrm>
            <a:off x="1890713" y="542925"/>
            <a:ext cx="2930525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6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三、模型探究</a:t>
            </a:r>
            <a:endParaRPr lang="zh-CN" altLang="en-US" sz="36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18463" y="5051425"/>
            <a:ext cx="838200" cy="146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29699" name="图片 2" descr="88831e389b7d729666da935a66b499f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0788" y="407988"/>
            <a:ext cx="779462" cy="7794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 flipH="1">
            <a:off x="3176588" y="2536825"/>
            <a:ext cx="1219200" cy="1438275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3176588" y="3946525"/>
            <a:ext cx="2420938" cy="28575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008438" y="2981325"/>
            <a:ext cx="1709738" cy="12700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733800" y="4819650"/>
            <a:ext cx="1743075" cy="0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733800" y="2684463"/>
            <a:ext cx="1803400" cy="2152650"/>
          </a:xfrm>
          <a:prstGeom prst="line">
            <a:avLst/>
          </a:prstGeom>
          <a:ln w="349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5" name="文本框 12"/>
          <p:cNvSpPr txBox="1"/>
          <p:nvPr/>
        </p:nvSpPr>
        <p:spPr>
          <a:xfrm>
            <a:off x="3733800" y="2471738"/>
            <a:ext cx="4762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6" name="文本框 14"/>
          <p:cNvSpPr txBox="1"/>
          <p:nvPr/>
        </p:nvSpPr>
        <p:spPr>
          <a:xfrm>
            <a:off x="5000625" y="2471738"/>
            <a:ext cx="47625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46388" y="3517900"/>
            <a:ext cx="4746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8" name="文本框 17"/>
          <p:cNvSpPr txBox="1"/>
          <p:nvPr/>
        </p:nvSpPr>
        <p:spPr>
          <a:xfrm>
            <a:off x="3367088" y="4476750"/>
            <a:ext cx="4746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9" name="文本框 19"/>
          <p:cNvSpPr txBox="1"/>
          <p:nvPr/>
        </p:nvSpPr>
        <p:spPr>
          <a:xfrm>
            <a:off x="4333875" y="3411538"/>
            <a:ext cx="474663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0" name="文本框 20"/>
          <p:cNvSpPr txBox="1"/>
          <p:nvPr/>
        </p:nvSpPr>
        <p:spPr>
          <a:xfrm>
            <a:off x="5405438" y="4565650"/>
            <a:ext cx="4746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 flipH="1" flipV="1">
            <a:off x="4408488" y="3937000"/>
            <a:ext cx="76200" cy="82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23" name="直接连接符 22"/>
          <p:cNvCxnSpPr/>
          <p:nvPr/>
        </p:nvCxnSpPr>
        <p:spPr>
          <a:xfrm>
            <a:off x="3983038" y="2981325"/>
            <a:ext cx="457200" cy="976313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3765550" y="3932238"/>
            <a:ext cx="661988" cy="868363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"/>
          <p:cNvSpPr txBox="1"/>
          <p:nvPr/>
        </p:nvSpPr>
        <p:spPr>
          <a:xfrm>
            <a:off x="344488" y="1050925"/>
            <a:ext cx="85121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，请探究下面图形中∠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CFE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和∠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FEA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、∠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EAB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的关系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52700" y="5343525"/>
            <a:ext cx="432752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CFE+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EAB=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∠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FEA</a:t>
            </a:r>
            <a:endParaRPr lang="en-US" altLang="zh-CN" sz="3200" b="1" baseline="30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8000" y="1246188"/>
            <a:ext cx="2568575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已知AB∥C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charset="-122"/>
              </a:rPr>
              <a:t>F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525" y="2779713"/>
            <a:ext cx="2497138" cy="1697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77850" y="3349625"/>
            <a:ext cx="1854200" cy="644525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28575" cap="flat" cmpd="sng">
            <a:solidFill>
              <a:srgbClr val="218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猪手图</a:t>
            </a:r>
            <a:endParaRPr lang="zh-CN" altLang="en-US" sz="3600" b="1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/>
      <p:bldP spid="7" grpId="0"/>
      <p:bldP spid="6" grpId="0" bldLvl="0" animBg="1"/>
    </p:bldLst>
  </p:timing>
</p:sld>
</file>

<file path=ppt/theme/theme1.xml><?xml version="1.0" encoding="utf-8"?>
<a:theme xmlns:a="http://schemas.openxmlformats.org/drawingml/2006/main" name="卷草阳台">
  <a:themeElements>
    <a:clrScheme name="卷草阳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卷草阳台">
      <a:majorFont>
        <a:latin typeface="Arial"/>
        <a:ea typeface="黑体"/>
        <a:cs typeface=""/>
      </a:majorFont>
      <a:minorFont>
        <a:latin typeface="Arial Rounded MT Bold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卷草阳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卷草阳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卷草阳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卷草阳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卷草阳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卷草阳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卷草阳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0000"/>
      </a:hlink>
      <a:folHlink>
        <a:srgbClr val="000000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:wpsdc="http://www.wps.cn/officeDocument/2017/drawingmlCustomData" underline="false"/>
      </a:ext>
    </a:extLst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80FF"/>
      </a:hlink>
      <a:folHlink>
        <a:srgbClr val="5EAEFF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80FF"/>
      </a:hlink>
      <a:folHlink>
        <a:srgbClr val="5EAEFF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80FF"/>
      </a:hlink>
      <a:folHlink>
        <a:srgbClr val="5EAEFF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 sz="2400" b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80FF"/>
      </a:hlink>
      <a:folHlink>
        <a:srgbClr val="5EAEFF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80FF"/>
      </a:hlink>
      <a:folHlink>
        <a:srgbClr val="5EAEFF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 sz="2400" b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80FF"/>
      </a:hlink>
      <a:folHlink>
        <a:srgbClr val="5EAEFF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80FF"/>
      </a:hlink>
      <a:folHlink>
        <a:srgbClr val="5EAEFF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80FF"/>
      </a:hlink>
      <a:folHlink>
        <a:srgbClr val="5EAEFF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80FF"/>
      </a:hlink>
      <a:folHlink>
        <a:srgbClr val="5EAEFF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80FF"/>
      </a:hlink>
      <a:folHlink>
        <a:srgbClr val="5EAEFF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波形">
  <a:themeElements>
    <a:clrScheme name="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FFFF"/>
      </a:accent3>
      <a:accent4>
        <a:srgbClr val="000000"/>
      </a:accent4>
      <a:accent5>
        <a:srgbClr val="ADD7FE"/>
      </a:accent5>
      <a:accent6>
        <a:srgbClr val="3D76BD"/>
      </a:accent6>
      <a:hlink>
        <a:srgbClr val="0080FF"/>
      </a:hlink>
      <a:folHlink>
        <a:srgbClr val="5EAEFF"/>
      </a:folHlink>
    </a:clrScheme>
    <a:fontScheme name="">
      <a:majorFont>
        <a:latin typeface="Candara"/>
        <a:ea typeface="华文新魏"/>
        <a:cs typeface=""/>
      </a:majorFont>
      <a:minorFont>
        <a:latin typeface="Candara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 sz="2400" b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</Words>
  <Application>WPS 演示</Application>
  <PresentationFormat>全屏显示(4:3)</PresentationFormat>
  <Paragraphs>301</Paragraphs>
  <Slides>19</Slides>
  <Notes>3</Notes>
  <HiddenSlides>0</HiddenSlides>
  <MMClips>3</MMClips>
  <ScaleCrop>false</ScaleCrop>
  <HeadingPairs>
    <vt:vector size="6" baseType="variant">
      <vt:variant>
        <vt:lpstr>已用的字体</vt:lpstr>
      </vt:variant>
      <vt:variant>
        <vt:i4>50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19</vt:i4>
      </vt:variant>
    </vt:vector>
  </HeadingPairs>
  <TitlesOfParts>
    <vt:vector size="82" baseType="lpstr">
      <vt:lpstr>Arial</vt:lpstr>
      <vt:lpstr>宋体</vt:lpstr>
      <vt:lpstr>Wingdings</vt:lpstr>
      <vt:lpstr>Times New Roman</vt:lpstr>
      <vt:lpstr>黑体</vt:lpstr>
      <vt:lpstr>Arial Black</vt:lpstr>
      <vt:lpstr>Wingdings 2</vt:lpstr>
      <vt:lpstr>Verdana</vt:lpstr>
      <vt:lpstr>Wingdings</vt:lpstr>
      <vt:lpstr>Arial</vt:lpstr>
      <vt:lpstr>微软雅黑</vt:lpstr>
      <vt:lpstr>Arial Rounded MT Bold</vt:lpstr>
      <vt:lpstr>Lucida Console</vt:lpstr>
      <vt:lpstr>楷体</vt:lpstr>
      <vt:lpstr>楷体_GB2312</vt:lpstr>
      <vt:lpstr>新宋体</vt:lpstr>
      <vt:lpstr>Arial Unicode MS</vt:lpstr>
      <vt:lpstr>华文细黑</vt:lpstr>
      <vt:lpstr>华文行楷</vt:lpstr>
      <vt:lpstr>方正舒体</vt:lpstr>
      <vt:lpstr>方正姚体</vt:lpstr>
      <vt:lpstr>华文新魏</vt:lpstr>
      <vt:lpstr>BatangChe</vt:lpstr>
      <vt:lpstr>Segoe Print</vt:lpstr>
      <vt:lpstr>Century Schoolbook</vt:lpstr>
      <vt:lpstr>Verdana</vt:lpstr>
      <vt:lpstr>华文楷体</vt:lpstr>
      <vt:lpstr>Franklin Gothic Medium</vt:lpstr>
      <vt:lpstr>Franklin Gothic Book</vt:lpstr>
      <vt:lpstr>Maiandra GD</vt:lpstr>
      <vt:lpstr>隶书</vt:lpstr>
      <vt:lpstr>Cambria</vt:lpstr>
      <vt:lpstr>Candara</vt:lpstr>
      <vt:lpstr>华文中宋</vt:lpstr>
      <vt:lpstr>Symbol</vt:lpstr>
      <vt:lpstr>华文仿宋</vt:lpstr>
      <vt:lpstr>Calibri</vt:lpstr>
      <vt:lpstr>Cambria Math</vt:lpstr>
      <vt:lpstr>华文琥珀</vt:lpstr>
      <vt:lpstr>Algerian</vt:lpstr>
      <vt:lpstr>华文隶书</vt:lpstr>
      <vt:lpstr>仿宋</vt:lpstr>
      <vt:lpstr>喵大叔楷书</vt:lpstr>
      <vt:lpstr>微软雅黑 Light</vt:lpstr>
      <vt:lpstr>幼圆</vt:lpstr>
      <vt:lpstr>等线</vt:lpstr>
      <vt:lpstr>汉仪铸字卡酷体简</vt:lpstr>
      <vt:lpstr>汉仪中黑简</vt:lpstr>
      <vt:lpstr>珠穆朗玛—乌金苏通体</vt:lpstr>
      <vt:lpstr>Agency FB</vt:lpstr>
      <vt:lpstr>卷草阳台</vt:lpstr>
      <vt:lpstr>波形</vt:lpstr>
      <vt:lpstr>2_波形</vt:lpstr>
      <vt:lpstr>4_波形</vt:lpstr>
      <vt:lpstr>5_波形</vt:lpstr>
      <vt:lpstr>8_波形</vt:lpstr>
      <vt:lpstr>9_波形</vt:lpstr>
      <vt:lpstr>3_波形</vt:lpstr>
      <vt:lpstr>7_波形</vt:lpstr>
      <vt:lpstr>10_波形</vt:lpstr>
      <vt:lpstr>6_波形</vt:lpstr>
      <vt:lpstr>11_波形</vt:lpstr>
      <vt:lpstr>12_波形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14.1.1同底数幂的乘法</dc:title>
  <dc:creator>zhangtieyun</dc:creator>
  <dc:subject>国培，送课下乡</dc:subject>
  <cp:lastModifiedBy>Rona Yang</cp:lastModifiedBy>
  <cp:revision>391</cp:revision>
  <dcterms:created xsi:type="dcterms:W3CDTF">2002-10-20T11:26:00Z</dcterms:created>
  <dcterms:modified xsi:type="dcterms:W3CDTF">2022-06-16T07:38:10Z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0568C0C5E01947338F1447C0A26CBF2A</vt:lpwstr>
  </property>
</Properties>
</file>