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5"/>
  </p:notesMasterIdLst>
  <p:sldIdLst>
    <p:sldId id="284" r:id="rId4"/>
    <p:sldId id="395" r:id="rId6"/>
    <p:sldId id="386" r:id="rId7"/>
    <p:sldId id="396" r:id="rId8"/>
    <p:sldId id="416" r:id="rId9"/>
    <p:sldId id="397" r:id="rId10"/>
    <p:sldId id="400" r:id="rId11"/>
    <p:sldId id="401" r:id="rId12"/>
    <p:sldId id="403" r:id="rId13"/>
    <p:sldId id="431" r:id="rId14"/>
    <p:sldId id="404" r:id="rId15"/>
    <p:sldId id="432" r:id="rId16"/>
    <p:sldId id="408" r:id="rId17"/>
    <p:sldId id="433" r:id="rId18"/>
    <p:sldId id="410" r:id="rId19"/>
    <p:sldId id="411" r:id="rId20"/>
    <p:sldId id="409" r:id="rId21"/>
    <p:sldId id="444" r:id="rId22"/>
    <p:sldId id="412" r:id="rId23"/>
    <p:sldId id="413" r:id="rId24"/>
    <p:sldId id="418" r:id="rId25"/>
    <p:sldId id="292" r:id="rId26"/>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ll" initials="D" lastIdx="10" clrIdx="0"/>
  <p:cmAuthor id="2" name="赵强" initials="赵" lastIdx="11" clrIdx="1"/>
  <p:cmAuthor id="3" name="86181" initials="8" lastIdx="12" clrIdx="2"/>
  <p:cmAuthor id="4" name="pc" initials="p" lastIdx="2"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EFEDA"/>
    <a:srgbClr val="FFFCAD"/>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p:cViewPr varScale="1">
        <p:scale>
          <a:sx n="92" d="100"/>
          <a:sy n="92" d="100"/>
        </p:scale>
        <p:origin x="552" y="48"/>
      </p:cViewPr>
      <p:guideLst>
        <p:guide orient="horz" pos="2159"/>
        <p:guide pos="383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1" Type="http://schemas.openxmlformats.org/officeDocument/2006/relationships/tags" Target="tags/tag162.xml"/><Relationship Id="rId30" Type="http://schemas.openxmlformats.org/officeDocument/2006/relationships/commentAuthors" Target="commentAuthors.xml"/><Relationship Id="rId3" Type="http://schemas.openxmlformats.org/officeDocument/2006/relationships/slideMaster" Target="slideMasters/slideMaster2.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困惑图</a:t>
            </a:r>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困惑图</a:t>
            </a:r>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困惑图</a:t>
            </a:r>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困惑图</a:t>
            </a:r>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困惑图</a:t>
            </a:r>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困惑图</a:t>
            </a:r>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困惑图</a:t>
            </a:r>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困惑图</a:t>
            </a:r>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困惑图</a:t>
            </a:r>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困惑图</a:t>
            </a:r>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困惑图</a:t>
            </a:r>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困惑图</a:t>
            </a:r>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困惑图</a:t>
            </a:r>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困惑图</a:t>
            </a:r>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困惑图</a:t>
            </a:r>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困惑图</a:t>
            </a:r>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困惑图</a:t>
            </a:r>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困惑图</a:t>
            </a:r>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81.xml"/><Relationship Id="rId6" Type="http://schemas.openxmlformats.org/officeDocument/2006/relationships/tags" Target="../tags/tag80.xml"/><Relationship Id="rId5" Type="http://schemas.openxmlformats.org/officeDocument/2006/relationships/tags" Target="../tags/tag79.xml"/><Relationship Id="rId4" Type="http://schemas.openxmlformats.org/officeDocument/2006/relationships/tags" Target="../tags/tag78.xml"/><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89.xml"/><Relationship Id="rId8" Type="http://schemas.openxmlformats.org/officeDocument/2006/relationships/tags" Target="../tags/tag88.xml"/><Relationship Id="rId7" Type="http://schemas.openxmlformats.org/officeDocument/2006/relationships/tags" Target="../tags/tag87.xml"/><Relationship Id="rId6" Type="http://schemas.openxmlformats.org/officeDocument/2006/relationships/tags" Target="../tags/tag86.xml"/><Relationship Id="rId5" Type="http://schemas.openxmlformats.org/officeDocument/2006/relationships/tags" Target="../tags/tag85.xml"/><Relationship Id="rId4" Type="http://schemas.openxmlformats.org/officeDocument/2006/relationships/tags" Target="../tags/tag84.xml"/><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93.xml"/><Relationship Id="rId4" Type="http://schemas.openxmlformats.org/officeDocument/2006/relationships/tags" Target="../tags/tag92.xml"/><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96.xml"/><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102.xml"/><Relationship Id="rId6" Type="http://schemas.openxmlformats.org/officeDocument/2006/relationships/tags" Target="../tags/tag101.xml"/><Relationship Id="rId5" Type="http://schemas.openxmlformats.org/officeDocument/2006/relationships/tags" Target="../tags/tag100.xml"/><Relationship Id="rId4" Type="http://schemas.openxmlformats.org/officeDocument/2006/relationships/tags" Target="../tags/tag99.xml"/><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107.xml"/><Relationship Id="rId5" Type="http://schemas.openxmlformats.org/officeDocument/2006/relationships/tags" Target="../tags/tag106.xml"/><Relationship Id="rId4" Type="http://schemas.openxmlformats.org/officeDocument/2006/relationships/tags" Target="../tags/tag105.xml"/><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16.xml"/><Relationship Id="rId5" Type="http://schemas.openxmlformats.org/officeDocument/2006/relationships/tags" Target="../tags/tag115.xml"/><Relationship Id="rId4" Type="http://schemas.openxmlformats.org/officeDocument/2006/relationships/tags" Target="../tags/tag114.xml"/><Relationship Id="rId3" Type="http://schemas.openxmlformats.org/officeDocument/2006/relationships/tags" Target="../tags/tag113.xml"/><Relationship Id="rId2" Type="http://schemas.openxmlformats.org/officeDocument/2006/relationships/tags" Target="../tags/tag112.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16" name="日期占位符 15"/>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3"/>
            </p:custDataLst>
          </p:nvPr>
        </p:nvSpPr>
        <p:spPr/>
        <p:txBody>
          <a:bodyPr/>
          <a:lstStyle/>
          <a:p>
            <a:endParaRPr lang="zh-CN" altLang="en-US" dirty="0"/>
          </a:p>
        </p:txBody>
      </p:sp>
      <p:sp>
        <p:nvSpPr>
          <p:cNvPr id="18" name="灯片编号占位符 17"/>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dirty="0"/>
          </a:p>
        </p:txBody>
      </p:sp>
      <p:sp>
        <p:nvSpPr>
          <p:cNvPr id="15" name="稻壳儿春秋广告/盗版必究"/>
          <p:cNvSpPr txBox="1"/>
          <p:nvPr userDrawn="1">
            <p:custDataLst>
              <p:tags r:id="rId5"/>
            </p:custDataLst>
          </p:nvPr>
        </p:nvSpPr>
        <p:spPr>
          <a:xfrm>
            <a:off x="2626678" y="2487613"/>
            <a:ext cx="1553845" cy="1198880"/>
          </a:xfrm>
          <a:prstGeom prst="rect">
            <a:avLst/>
          </a:prstGeom>
          <a:solidFill>
            <a:srgbClr val="00923F"/>
          </a:solidFill>
        </p:spPr>
        <p:style>
          <a:lnRef idx="2">
            <a:schemeClr val="accent6">
              <a:shade val="50000"/>
            </a:schemeClr>
          </a:lnRef>
          <a:fillRef idx="1">
            <a:schemeClr val="accent6"/>
          </a:fillRef>
          <a:effectRef idx="0">
            <a:schemeClr val="accent6"/>
          </a:effectRef>
          <a:fontRef idx="minor">
            <a:schemeClr val="lt1"/>
          </a:fontRef>
        </p:style>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200" b="1" i="0" spc="200" noProof="0" dirty="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rPr>
              <a:t>01</a:t>
            </a:r>
            <a:endParaRPr kumimoji="0" lang="en-US" altLang="zh-CN" sz="7200" b="1" i="0" spc="200" noProof="0" dirty="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4" name="文本占位符 4"/>
          <p:cNvSpPr>
            <a:spLocks noGrp="1"/>
          </p:cNvSpPr>
          <p:nvPr userDrawn="1">
            <p:custDataLst>
              <p:tags r:id="rId6"/>
            </p:custDataLst>
          </p:nvPr>
        </p:nvSpPr>
        <p:spPr>
          <a:xfrm>
            <a:off x="4497705" y="2579370"/>
            <a:ext cx="5862320" cy="1016635"/>
          </a:xfrm>
          <a:prstGeom prst="rect">
            <a:avLst/>
          </a:prstGeom>
        </p:spPr>
        <p:txBody>
          <a:bodyPr vert="horz" lIns="90170" tIns="0" rIns="90170" bIns="46990" rtlCol="0">
            <a:noAutofit/>
          </a:bodyPr>
          <a:lstStyle>
            <a:lvl1pPr marL="0" indent="0" algn="l" defTabSz="914400" rtl="0" eaLnBrk="1" fontAlgn="auto" latinLnBrk="0" hangingPunct="1">
              <a:lnSpc>
                <a:spcPct val="130000"/>
              </a:lnSpc>
              <a:spcBef>
                <a:spcPts val="0"/>
              </a:spcBef>
              <a:spcAft>
                <a:spcPts val="1000"/>
              </a:spcAft>
              <a:buFont typeface="Arial" panose="020B0604020202020204" pitchFamily="34" charset="0"/>
              <a:buNone/>
              <a:defRPr sz="3700" u="none" strike="noStrike" kern="1200" cap="none" spc="150" normalizeH="0" baseline="0">
                <a:solidFill>
                  <a:schemeClr val="tx1"/>
                </a:solidFill>
                <a:uFillTx/>
                <a:latin typeface="Arial" panose="020B0604020202020204" pitchFamily="34" charset="0"/>
                <a:ea typeface="汉仪旗黑-85S" panose="00020600040101010101" pitchFamily="18"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4800" b="1">
                <a:latin typeface="微软雅黑" panose="020B0503020204020204" charset="-122"/>
                <a:ea typeface="微软雅黑" panose="020B0503020204020204" charset="-122"/>
              </a:rPr>
              <a:t>单击此处添加标题</a:t>
            </a:r>
            <a:endParaRPr lang="zh-CN" altLang="en-US" sz="4800" b="1">
              <a:latin typeface="微软雅黑" panose="020B0503020204020204" charset="-122"/>
              <a:ea typeface="微软雅黑" panose="020B0503020204020204" charset="-122"/>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16" name="日期占位符 15"/>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3"/>
            </p:custDataLst>
          </p:nvPr>
        </p:nvSpPr>
        <p:spPr/>
        <p:txBody>
          <a:bodyPr/>
          <a:lstStyle/>
          <a:p>
            <a:endParaRPr lang="zh-CN" altLang="en-US" dirty="0"/>
          </a:p>
        </p:txBody>
      </p:sp>
      <p:sp>
        <p:nvSpPr>
          <p:cNvPr id="18" name="灯片编号占位符 17"/>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dirty="0"/>
          </a:p>
        </p:txBody>
      </p:sp>
      <p:sp>
        <p:nvSpPr>
          <p:cNvPr id="15" name="稻壳儿春秋广告/盗版必究"/>
          <p:cNvSpPr txBox="1"/>
          <p:nvPr userDrawn="1">
            <p:custDataLst>
              <p:tags r:id="rId5"/>
            </p:custDataLst>
          </p:nvPr>
        </p:nvSpPr>
        <p:spPr>
          <a:xfrm>
            <a:off x="2626678" y="2487613"/>
            <a:ext cx="1553845" cy="1198880"/>
          </a:xfrm>
          <a:prstGeom prst="rect">
            <a:avLst/>
          </a:prstGeom>
          <a:solidFill>
            <a:srgbClr val="00923F"/>
          </a:solidFill>
        </p:spPr>
        <p:style>
          <a:lnRef idx="2">
            <a:schemeClr val="accent6">
              <a:shade val="50000"/>
            </a:schemeClr>
          </a:lnRef>
          <a:fillRef idx="1">
            <a:schemeClr val="accent6"/>
          </a:fillRef>
          <a:effectRef idx="0">
            <a:schemeClr val="accent6"/>
          </a:effectRef>
          <a:fontRef idx="minor">
            <a:schemeClr val="lt1"/>
          </a:fontRef>
        </p:style>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200" b="1" i="0" spc="200" noProof="0" dirty="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rPr>
              <a:t>01</a:t>
            </a:r>
            <a:endParaRPr kumimoji="0" lang="en-US" altLang="zh-CN" sz="7200" b="1" i="0" spc="200" noProof="0" dirty="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4" name="文本占位符 4"/>
          <p:cNvSpPr>
            <a:spLocks noGrp="1"/>
          </p:cNvSpPr>
          <p:nvPr userDrawn="1">
            <p:custDataLst>
              <p:tags r:id="rId6"/>
            </p:custDataLst>
          </p:nvPr>
        </p:nvSpPr>
        <p:spPr>
          <a:xfrm>
            <a:off x="4497705" y="2579370"/>
            <a:ext cx="5862320" cy="1016635"/>
          </a:xfrm>
          <a:prstGeom prst="rect">
            <a:avLst/>
          </a:prstGeom>
        </p:spPr>
        <p:txBody>
          <a:bodyPr vert="horz" lIns="90170" tIns="0" rIns="90170" bIns="46990" rtlCol="0">
            <a:noAutofit/>
          </a:bodyPr>
          <a:lstStyle>
            <a:lvl1pPr marL="0" indent="0" algn="l" defTabSz="914400" rtl="0" eaLnBrk="1" fontAlgn="auto" latinLnBrk="0" hangingPunct="1">
              <a:lnSpc>
                <a:spcPct val="130000"/>
              </a:lnSpc>
              <a:spcBef>
                <a:spcPts val="0"/>
              </a:spcBef>
              <a:spcAft>
                <a:spcPts val="1000"/>
              </a:spcAft>
              <a:buFont typeface="Arial" panose="020B0604020202020204" pitchFamily="34" charset="0"/>
              <a:buNone/>
              <a:defRPr sz="3700" u="none" strike="noStrike" kern="1200" cap="none" spc="150" normalizeH="0" baseline="0">
                <a:solidFill>
                  <a:schemeClr val="tx1"/>
                </a:solidFill>
                <a:uFillTx/>
                <a:latin typeface="Arial" panose="020B0604020202020204" pitchFamily="34" charset="0"/>
                <a:ea typeface="汉仪旗黑-85S" panose="00020600040101010101" pitchFamily="18"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4800" b="1">
                <a:latin typeface="微软雅黑" panose="020B0503020204020204" charset="-122"/>
                <a:ea typeface="微软雅黑" panose="020B0503020204020204" charset="-122"/>
              </a:rPr>
              <a:t>单击此处添加标题</a:t>
            </a:r>
            <a:endParaRPr lang="zh-CN" altLang="en-US" sz="4800" b="1">
              <a:latin typeface="微软雅黑" panose="020B0503020204020204" charset="-122"/>
              <a:ea typeface="微软雅黑" panose="020B0503020204020204" charset="-122"/>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5pPr>
            <a:lvl6pPr marL="2286000" indent="0">
              <a:buNone/>
              <a:defRPr/>
            </a:lvl6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5pPr>
            <a:lvl6pPr marL="2286000" indent="0">
              <a:buNone/>
              <a:defRPr/>
            </a:lvl6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4572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charset="-122"/>
              </a:defRPr>
            </a:lvl5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lstStyle>
            <a:lvl1pPr>
              <a:defRPr baseline="0"/>
            </a:lvl1pPr>
          </a:lstStyle>
          <a:p>
            <a:r>
              <a:rPr lang="zh-CN" altLang="en-US"/>
              <a:t>单击此处编辑母版标题样式</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4572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charset="-122"/>
              </a:defRPr>
            </a:lvl5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lstStyle>
            <a:lvl1pPr>
              <a:defRPr baseline="0"/>
            </a:lvl1p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tags" Target="../tags/tag60.xml"/><Relationship Id="rId15" Type="http://schemas.openxmlformats.org/officeDocument/2006/relationships/tags" Target="../tags/tag59.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8" Type="http://schemas.openxmlformats.org/officeDocument/2006/relationships/theme" Target="../theme/theme2.xml"/><Relationship Id="rId17" Type="http://schemas.openxmlformats.org/officeDocument/2006/relationships/tags" Target="../tags/tag120.xml"/><Relationship Id="rId16" Type="http://schemas.openxmlformats.org/officeDocument/2006/relationships/image" Target="../media/image1.png"/><Relationship Id="rId15" Type="http://schemas.openxmlformats.org/officeDocument/2006/relationships/tags" Target="../tags/tag119.xml"/><Relationship Id="rId14" Type="http://schemas.openxmlformats.org/officeDocument/2006/relationships/tags" Target="../tags/tag118.xml"/><Relationship Id="rId13" Type="http://schemas.openxmlformats.org/officeDocument/2006/relationships/tags" Target="../tags/tag117.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2"/>
            <p:custDataLst>
              <p:tags r:id="rId13"/>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4"/>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15"/>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grpSp>
        <p:nvGrpSpPr>
          <p:cNvPr id="14" name="组合 13"/>
          <p:cNvGrpSpPr/>
          <p:nvPr userDrawn="1"/>
        </p:nvGrpSpPr>
        <p:grpSpPr>
          <a:xfrm>
            <a:off x="0" y="295275"/>
            <a:ext cx="12205970" cy="6562725"/>
            <a:chOff x="10" y="487"/>
            <a:chExt cx="19222" cy="10335"/>
          </a:xfrm>
        </p:grpSpPr>
        <p:sp>
          <p:nvSpPr>
            <p:cNvPr id="7" name="矩形 6"/>
            <p:cNvSpPr/>
            <p:nvPr/>
          </p:nvSpPr>
          <p:spPr>
            <a:xfrm>
              <a:off x="10" y="10133"/>
              <a:ext cx="19222" cy="689"/>
            </a:xfrm>
            <a:prstGeom prst="rect">
              <a:avLst/>
            </a:prstGeom>
            <a:solidFill>
              <a:srgbClr val="00923F"/>
            </a:solidFill>
            <a:ln>
              <a:solidFill>
                <a:srgbClr val="0092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p:nvPr/>
          </p:nvCxnSpPr>
          <p:spPr>
            <a:xfrm>
              <a:off x="421" y="487"/>
              <a:ext cx="18441" cy="15"/>
            </a:xfrm>
            <a:prstGeom prst="line">
              <a:avLst/>
            </a:prstGeom>
            <a:ln w="38100" cmpd="sng">
              <a:solidFill>
                <a:srgbClr val="00923F"/>
              </a:solidFill>
              <a:prstDash val="solid"/>
            </a:ln>
            <a:effectLst/>
          </p:spPr>
          <p:style>
            <a:lnRef idx="1">
              <a:schemeClr val="accent1"/>
            </a:lnRef>
            <a:fillRef idx="0">
              <a:schemeClr val="accent1"/>
            </a:fillRef>
            <a:effectRef idx="0">
              <a:schemeClr val="accent1"/>
            </a:effectRef>
            <a:fontRef idx="minor">
              <a:schemeClr val="tx1"/>
            </a:fontRef>
          </p:style>
        </p:cxnSp>
      </p:grpSp>
      <p:sp>
        <p:nvSpPr>
          <p:cNvPr id="2" name="文本框 1"/>
          <p:cNvSpPr txBox="1"/>
          <p:nvPr userDrawn="1"/>
        </p:nvSpPr>
        <p:spPr>
          <a:xfrm>
            <a:off x="8506460" y="6475095"/>
            <a:ext cx="3697605" cy="368300"/>
          </a:xfrm>
          <a:prstGeom prst="rect">
            <a:avLst/>
          </a:prstGeom>
          <a:noFill/>
        </p:spPr>
        <p:txBody>
          <a:bodyPr wrap="square" rtlCol="0">
            <a:spAutoFit/>
          </a:bodyPr>
          <a:lstStyle/>
          <a:p>
            <a:r>
              <a:rPr lang="zh-CN" altLang="en-US" b="1">
                <a:solidFill>
                  <a:schemeClr val="bg1"/>
                </a:solidFill>
                <a:latin typeface="黑体" panose="02010609060101010101" charset="-122"/>
                <a:ea typeface="黑体" panose="02010609060101010101" charset="-122"/>
              </a:rPr>
              <a:t>立足全国视野</a:t>
            </a:r>
            <a:r>
              <a:rPr lang="en-US" altLang="zh-CN" b="1">
                <a:solidFill>
                  <a:schemeClr val="bg1"/>
                </a:solidFill>
                <a:latin typeface="黑体" panose="02010609060101010101" charset="-122"/>
                <a:ea typeface="黑体" panose="02010609060101010101" charset="-122"/>
              </a:rPr>
              <a:t>  </a:t>
            </a:r>
            <a:r>
              <a:rPr lang="zh-CN" altLang="en-US" b="1">
                <a:solidFill>
                  <a:schemeClr val="bg1"/>
                </a:solidFill>
                <a:latin typeface="黑体" panose="02010609060101010101" charset="-122"/>
                <a:ea typeface="黑体" panose="02010609060101010101" charset="-122"/>
              </a:rPr>
              <a:t>探索教研新方式</a:t>
            </a:r>
            <a:endParaRPr lang="zh-CN" altLang="en-US" b="1">
              <a:solidFill>
                <a:schemeClr val="bg1"/>
              </a:solidFill>
              <a:latin typeface="黑体" panose="02010609060101010101" charset="-122"/>
              <a:ea typeface="黑体" panose="02010609060101010101" charset="-122"/>
            </a:endParaRPr>
          </a:p>
        </p:txBody>
      </p:sp>
    </p:spTree>
    <p:custDataLst>
      <p:tags r:id="rId16"/>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2"/>
            <p:custDataLst>
              <p:tags r:id="rId13"/>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4"/>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15"/>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grpSp>
        <p:nvGrpSpPr>
          <p:cNvPr id="14" name="组合 13"/>
          <p:cNvGrpSpPr/>
          <p:nvPr userDrawn="1"/>
        </p:nvGrpSpPr>
        <p:grpSpPr>
          <a:xfrm>
            <a:off x="0" y="297180"/>
            <a:ext cx="12205970" cy="6560820"/>
            <a:chOff x="10" y="490"/>
            <a:chExt cx="19222" cy="10332"/>
          </a:xfrm>
        </p:grpSpPr>
        <p:sp>
          <p:nvSpPr>
            <p:cNvPr id="7" name="矩形 6"/>
            <p:cNvSpPr/>
            <p:nvPr/>
          </p:nvSpPr>
          <p:spPr>
            <a:xfrm>
              <a:off x="10" y="10133"/>
              <a:ext cx="19222" cy="689"/>
            </a:xfrm>
            <a:prstGeom prst="rect">
              <a:avLst/>
            </a:prstGeom>
            <a:solidFill>
              <a:srgbClr val="00923F"/>
            </a:solidFill>
            <a:ln>
              <a:solidFill>
                <a:srgbClr val="0092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p:nvPr/>
          </p:nvCxnSpPr>
          <p:spPr>
            <a:xfrm>
              <a:off x="2079" y="490"/>
              <a:ext cx="16783" cy="12"/>
            </a:xfrm>
            <a:prstGeom prst="line">
              <a:avLst/>
            </a:prstGeom>
            <a:ln w="38100" cmpd="sng">
              <a:solidFill>
                <a:srgbClr val="00923F"/>
              </a:solidFill>
              <a:prstDash val="solid"/>
            </a:ln>
            <a:effectLst/>
          </p:spPr>
          <p:style>
            <a:lnRef idx="1">
              <a:schemeClr val="accent1"/>
            </a:lnRef>
            <a:fillRef idx="0">
              <a:schemeClr val="accent1"/>
            </a:fillRef>
            <a:effectRef idx="0">
              <a:schemeClr val="accent1"/>
            </a:effectRef>
            <a:fontRef idx="minor">
              <a:schemeClr val="tx1"/>
            </a:fontRef>
          </p:style>
        </p:cxnSp>
      </p:grpSp>
      <p:sp>
        <p:nvSpPr>
          <p:cNvPr id="2" name="文本框 1"/>
          <p:cNvSpPr txBox="1"/>
          <p:nvPr userDrawn="1"/>
        </p:nvSpPr>
        <p:spPr>
          <a:xfrm>
            <a:off x="8506460" y="6475095"/>
            <a:ext cx="3697605" cy="368300"/>
          </a:xfrm>
          <a:prstGeom prst="rect">
            <a:avLst/>
          </a:prstGeom>
          <a:noFill/>
        </p:spPr>
        <p:txBody>
          <a:bodyPr wrap="square" rtlCol="0">
            <a:spAutoFit/>
          </a:bodyPr>
          <a:lstStyle/>
          <a:p>
            <a:r>
              <a:rPr lang="zh-CN" altLang="en-US" b="1">
                <a:solidFill>
                  <a:schemeClr val="bg1"/>
                </a:solidFill>
                <a:latin typeface="黑体" panose="02010609060101010101" charset="-122"/>
                <a:ea typeface="黑体" panose="02010609060101010101" charset="-122"/>
              </a:rPr>
              <a:t>立足全国视野</a:t>
            </a:r>
            <a:r>
              <a:rPr lang="en-US" altLang="zh-CN" b="1">
                <a:solidFill>
                  <a:schemeClr val="bg1"/>
                </a:solidFill>
                <a:latin typeface="黑体" panose="02010609060101010101" charset="-122"/>
                <a:ea typeface="黑体" panose="02010609060101010101" charset="-122"/>
              </a:rPr>
              <a:t>  </a:t>
            </a:r>
            <a:r>
              <a:rPr lang="zh-CN" altLang="en-US" b="1">
                <a:solidFill>
                  <a:schemeClr val="bg1"/>
                </a:solidFill>
                <a:latin typeface="黑体" panose="02010609060101010101" charset="-122"/>
                <a:ea typeface="黑体" panose="02010609060101010101" charset="-122"/>
              </a:rPr>
              <a:t>探索教研新方式</a:t>
            </a:r>
            <a:endParaRPr lang="zh-CN" altLang="en-US" b="1">
              <a:solidFill>
                <a:schemeClr val="bg1"/>
              </a:solidFill>
              <a:latin typeface="黑体" panose="02010609060101010101" charset="-122"/>
              <a:ea typeface="黑体" panose="02010609060101010101" charset="-122"/>
            </a:endParaRPr>
          </a:p>
        </p:txBody>
      </p:sp>
      <p:pic>
        <p:nvPicPr>
          <p:cNvPr id="3" name="图片 2" descr="C:\Users\pp\Desktop\5.万唯中考LOGO（宣传用）绿色.png5.万唯中考LOGO（宣传用）绿色"/>
          <p:cNvPicPr>
            <a:picLocks noChangeAspect="1"/>
          </p:cNvPicPr>
          <p:nvPr userDrawn="1"/>
        </p:nvPicPr>
        <p:blipFill>
          <a:blip r:embed="rId16"/>
          <a:srcRect/>
          <a:stretch>
            <a:fillRect/>
          </a:stretch>
        </p:blipFill>
        <p:spPr>
          <a:xfrm>
            <a:off x="406400" y="122555"/>
            <a:ext cx="763905" cy="367030"/>
          </a:xfrm>
          <a:prstGeom prst="rect">
            <a:avLst/>
          </a:prstGeom>
        </p:spPr>
      </p:pic>
    </p:spTree>
    <p:custDataLst>
      <p:tags r:id="rId17"/>
    </p:custData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5.xml"/><Relationship Id="rId2" Type="http://schemas.openxmlformats.org/officeDocument/2006/relationships/tags" Target="../tags/tag122.xml"/><Relationship Id="rId1" Type="http://schemas.openxmlformats.org/officeDocument/2006/relationships/tags" Target="../tags/tag121.xml"/></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15.xml"/><Relationship Id="rId5" Type="http://schemas.openxmlformats.org/officeDocument/2006/relationships/tags" Target="../tags/tag138.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ags" Target="../tags/tag137.xml"/></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15.xml"/><Relationship Id="rId4" Type="http://schemas.openxmlformats.org/officeDocument/2006/relationships/tags" Target="../tags/tag140.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tags" Target="../tags/tag139.xml"/></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15.xml"/><Relationship Id="rId4" Type="http://schemas.openxmlformats.org/officeDocument/2006/relationships/tags" Target="../tags/tag142.xml"/><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tags" Target="../tags/tag141.xml"/></Relationships>
</file>

<file path=ppt/slides/_rels/slide13.xml.rels><?xml version="1.0" encoding="UTF-8" standalone="yes"?>
<Relationships xmlns="http://schemas.openxmlformats.org/package/2006/relationships"><Relationship Id="rId9" Type="http://schemas.openxmlformats.org/officeDocument/2006/relationships/notesSlide" Target="../notesSlides/notesSlide12.xml"/><Relationship Id="rId8" Type="http://schemas.openxmlformats.org/officeDocument/2006/relationships/slideLayout" Target="../slideLayouts/slideLayout15.xml"/><Relationship Id="rId7" Type="http://schemas.openxmlformats.org/officeDocument/2006/relationships/tags" Target="../tags/tag14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tags" Target="../tags/tag143.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tags" Target="../tags/tag146.xml"/><Relationship Id="rId2" Type="http://schemas.openxmlformats.org/officeDocument/2006/relationships/image" Target="../media/image16.png"/><Relationship Id="rId1" Type="http://schemas.openxmlformats.org/officeDocument/2006/relationships/tags" Target="../tags/tag145.xml"/></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15.xml"/><Relationship Id="rId5" Type="http://schemas.openxmlformats.org/officeDocument/2006/relationships/tags" Target="../tags/tag148.xml"/><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tags" Target="../tags/tag147.xml"/></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15.xml"/><Relationship Id="rId3" Type="http://schemas.openxmlformats.org/officeDocument/2006/relationships/tags" Target="../tags/tag150.xml"/><Relationship Id="rId2" Type="http://schemas.openxmlformats.org/officeDocument/2006/relationships/image" Target="../media/image20.png"/><Relationship Id="rId1" Type="http://schemas.openxmlformats.org/officeDocument/2006/relationships/tags" Target="../tags/tag149.xml"/></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15.xml"/><Relationship Id="rId4" Type="http://schemas.openxmlformats.org/officeDocument/2006/relationships/tags" Target="../tags/tag152.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tags" Target="../tags/tag151.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tags" Target="../tags/tag154.xml"/><Relationship Id="rId2" Type="http://schemas.openxmlformats.org/officeDocument/2006/relationships/tags" Target="../tags/tag153.xml"/><Relationship Id="rId1" Type="http://schemas.openxmlformats.org/officeDocument/2006/relationships/image" Target="../media/image23.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15.xml"/><Relationship Id="rId3" Type="http://schemas.openxmlformats.org/officeDocument/2006/relationships/tags" Target="../tags/tag156.xml"/><Relationship Id="rId2" Type="http://schemas.openxmlformats.org/officeDocument/2006/relationships/image" Target="../media/image24.png"/><Relationship Id="rId1" Type="http://schemas.openxmlformats.org/officeDocument/2006/relationships/tags" Target="../tags/tag155.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123.xml"/></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5.xml"/><Relationship Id="rId2" Type="http://schemas.openxmlformats.org/officeDocument/2006/relationships/tags" Target="../tags/tag158.xml"/><Relationship Id="rId1" Type="http://schemas.openxmlformats.org/officeDocument/2006/relationships/tags" Target="../tags/tag157.xml"/></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15.xml"/><Relationship Id="rId3" Type="http://schemas.openxmlformats.org/officeDocument/2006/relationships/tags" Target="../tags/tag160.xml"/><Relationship Id="rId2" Type="http://schemas.openxmlformats.org/officeDocument/2006/relationships/image" Target="../media/image25.jpeg"/><Relationship Id="rId1" Type="http://schemas.openxmlformats.org/officeDocument/2006/relationships/tags" Target="../tags/tag159.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161.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5.xml"/><Relationship Id="rId2" Type="http://schemas.openxmlformats.org/officeDocument/2006/relationships/tags" Target="../tags/tag125.xml"/><Relationship Id="rId1" Type="http://schemas.openxmlformats.org/officeDocument/2006/relationships/tags" Target="../tags/tag124.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5.xml"/><Relationship Id="rId2" Type="http://schemas.openxmlformats.org/officeDocument/2006/relationships/tags" Target="../tags/tag127.xml"/><Relationship Id="rId1" Type="http://schemas.openxmlformats.org/officeDocument/2006/relationships/tags" Target="../tags/tag126.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5.xml"/><Relationship Id="rId2" Type="http://schemas.openxmlformats.org/officeDocument/2006/relationships/tags" Target="../tags/tag129.xml"/><Relationship Id="rId1" Type="http://schemas.openxmlformats.org/officeDocument/2006/relationships/tags" Target="../tags/tag128.xml"/></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5.xml"/><Relationship Id="rId2" Type="http://schemas.openxmlformats.org/officeDocument/2006/relationships/tags" Target="../tags/tag131.xml"/><Relationship Id="rId1" Type="http://schemas.openxmlformats.org/officeDocument/2006/relationships/tags" Target="../tags/tag130.xml"/></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5.xml"/><Relationship Id="rId2" Type="http://schemas.openxmlformats.org/officeDocument/2006/relationships/tags" Target="../tags/tag133.xml"/><Relationship Id="rId1" Type="http://schemas.openxmlformats.org/officeDocument/2006/relationships/tags" Target="../tags/tag13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tags" Target="../tags/tag134.xml"/></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15.xml"/><Relationship Id="rId4" Type="http://schemas.openxmlformats.org/officeDocument/2006/relationships/tags" Target="../tags/tag136.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tags" Target="../tags/tag1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custDataLst>
              <p:tags r:id="rId1"/>
            </p:custDataLst>
          </p:nvPr>
        </p:nvSpPr>
        <p:spPr>
          <a:xfrm>
            <a:off x="1196340" y="885190"/>
            <a:ext cx="9326880" cy="2706370"/>
          </a:xfrm>
          <a:prstGeom prst="rect">
            <a:avLst/>
          </a:prstGeom>
          <a:noFill/>
        </p:spPr>
        <p:txBody>
          <a:bodyPr wrap="square" lIns="90000" tIns="46800" rIns="90000" bIns="46800" rtlCol="0" anchor="ctr" anchorCtr="0">
            <a:scene3d>
              <a:camera prst="orthographicFront"/>
              <a:lightRig rig="threePt" dir="t"/>
            </a:scene3d>
          </a:bodyPr>
          <a:lstStyle/>
          <a:p>
            <a:pPr algn="ctr">
              <a:lnSpc>
                <a:spcPct val="120000"/>
              </a:lnSpc>
            </a:pPr>
            <a:r>
              <a:rPr lang="zh-CN" altLang="en-US" sz="6000" b="1" spc="30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24.1.4 圆周角</a:t>
            </a:r>
            <a:endParaRPr lang="zh-CN" altLang="en-US" sz="6000" b="1" spc="30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a:p>
            <a:pPr algn="ctr">
              <a:lnSpc>
                <a:spcPct val="120000"/>
              </a:lnSpc>
            </a:pPr>
            <a:r>
              <a:rPr lang="zh-CN" altLang="en-US" sz="6000" b="1" spc="30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（第1课时）</a:t>
            </a:r>
            <a:endParaRPr lang="zh-CN" altLang="en-US" sz="6000" b="1" spc="30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a:p>
            <a:pPr algn="ctr">
              <a:lnSpc>
                <a:spcPct val="120000"/>
              </a:lnSpc>
            </a:pPr>
            <a:endParaRPr lang="zh-CN" altLang="en-US" sz="6000" b="1" spc="30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p:txBody>
      </p:sp>
      <p:sp>
        <p:nvSpPr>
          <p:cNvPr id="3" name="文本框 2"/>
          <p:cNvSpPr txBox="1"/>
          <p:nvPr/>
        </p:nvSpPr>
        <p:spPr>
          <a:xfrm>
            <a:off x="6899910" y="4802505"/>
            <a:ext cx="4841875" cy="953135"/>
          </a:xfrm>
          <a:prstGeom prst="rect">
            <a:avLst/>
          </a:prstGeom>
          <a:noFill/>
        </p:spPr>
        <p:txBody>
          <a:bodyPr wrap="square" rtlCol="0">
            <a:spAutoFit/>
          </a:bodyPr>
          <a:lstStyle/>
          <a:p>
            <a:r>
              <a:rPr lang="zh-CN" altLang="en-US" sz="2800"/>
              <a:t>分享人：白琼</a:t>
            </a:r>
            <a:endParaRPr lang="zh-CN" altLang="en-US" sz="2800"/>
          </a:p>
          <a:p>
            <a:r>
              <a:rPr lang="zh-CN" altLang="en-US" sz="2800"/>
              <a:t>日期：</a:t>
            </a:r>
            <a:r>
              <a:rPr lang="en-US" altLang="zh-CN" sz="2800"/>
              <a:t>2022.12.7</a:t>
            </a:r>
            <a:endParaRPr lang="en-US" altLang="zh-CN" sz="2800"/>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500"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 grpId="0"/>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custDataLst>
              <p:tags r:id="rId1"/>
            </p:custDataLst>
          </p:nvPr>
        </p:nvSpPr>
        <p:spPr>
          <a:xfrm>
            <a:off x="1241107" y="392112"/>
            <a:ext cx="8174355" cy="1031875"/>
          </a:xfrm>
          <a:prstGeom prst="rect">
            <a:avLst/>
          </a:prstGeom>
          <a:noFill/>
        </p:spPr>
        <p:txBody>
          <a:bodyPr wrap="square" lIns="90000" tIns="46800" rIns="90000" bIns="46800" rtlCol="0" anchor="ctr" anchorCtr="0">
            <a:scene3d>
              <a:camera prst="orthographicFront"/>
              <a:lightRig rig="threePt" dir="t"/>
            </a:scene3d>
          </a:bodyPr>
          <a:lstStyle/>
          <a:p>
            <a:pPr>
              <a:lnSpc>
                <a:spcPct val="120000"/>
              </a:lnSpc>
            </a:pPr>
            <a:r>
              <a:rPr lang="zh-CN" altLang="en-US" sz="3200" b="1" dirty="0">
                <a:sym typeface="+mn-ea"/>
              </a:rPr>
              <a:t>一、知识回顾，创设情境</a:t>
            </a:r>
            <a:endParaRPr lang="zh-CN" altLang="en-US" sz="3200" b="1" dirty="0"/>
          </a:p>
          <a:p>
            <a:pPr algn="ctr">
              <a:lnSpc>
                <a:spcPct val="120000"/>
              </a:lnSpc>
            </a:pPr>
            <a:endParaRPr lang="zh-CN" altLang="en-US" sz="3200" b="1" spc="3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p:txBody>
      </p:sp>
      <p:pic>
        <p:nvPicPr>
          <p:cNvPr id="5" name="图片" descr="C:\Users\BQ\Desktop\2.png2"/>
          <p:cNvPicPr>
            <a:picLocks noChangeAspect="1"/>
          </p:cNvPicPr>
          <p:nvPr/>
        </p:nvPicPr>
        <p:blipFill>
          <a:blip r:embed="rId2"/>
          <a:srcRect/>
          <a:stretch>
            <a:fillRect/>
          </a:stretch>
        </p:blipFill>
        <p:spPr>
          <a:xfrm>
            <a:off x="1241107" y="1209915"/>
            <a:ext cx="3831994" cy="2155402"/>
          </a:xfrm>
          <a:prstGeom prst="rect">
            <a:avLst/>
          </a:prstGeom>
        </p:spPr>
      </p:pic>
      <p:pic>
        <p:nvPicPr>
          <p:cNvPr id="6" name="图片" descr="C:\Users\BQ\Desktop\3.png3"/>
          <p:cNvPicPr>
            <a:picLocks noChangeAspect="1"/>
          </p:cNvPicPr>
          <p:nvPr/>
        </p:nvPicPr>
        <p:blipFill>
          <a:blip r:embed="rId3"/>
          <a:srcRect/>
          <a:stretch>
            <a:fillRect/>
          </a:stretch>
        </p:blipFill>
        <p:spPr>
          <a:xfrm>
            <a:off x="1241107" y="3792682"/>
            <a:ext cx="3831994" cy="2155402"/>
          </a:xfrm>
          <a:prstGeom prst="rect">
            <a:avLst/>
          </a:prstGeom>
        </p:spPr>
      </p:pic>
      <p:sp>
        <p:nvSpPr>
          <p:cNvPr id="8" name="文本框 7"/>
          <p:cNvSpPr txBox="1"/>
          <p:nvPr/>
        </p:nvSpPr>
        <p:spPr>
          <a:xfrm>
            <a:off x="6358255" y="4082415"/>
            <a:ext cx="5274945" cy="2245360"/>
          </a:xfrm>
          <a:prstGeom prst="rect">
            <a:avLst/>
          </a:prstGeom>
          <a:noFill/>
          <a:ln w="9525">
            <a:noFill/>
          </a:ln>
        </p:spPr>
        <p:txBody>
          <a:bodyPr wrap="square">
            <a:spAutoFit/>
          </a:bodyPr>
          <a:lstStyle/>
          <a:p>
            <a:pPr indent="267970"/>
            <a:r>
              <a:rPr lang="en-US" altLang="zh-CN" sz="2000" b="0">
                <a:latin typeface="微软雅黑" panose="020B0503020204020204" charset="-122"/>
                <a:ea typeface="微软雅黑" panose="020B0503020204020204" charset="-122"/>
                <a:cs typeface="微软雅黑" panose="020B0503020204020204" charset="-122"/>
              </a:rPr>
              <a:t>   </a:t>
            </a:r>
            <a:r>
              <a:rPr lang="zh-CN" sz="2000" b="0">
                <a:latin typeface="微软雅黑" panose="020B0503020204020204" charset="-122"/>
                <a:ea typeface="微软雅黑" panose="020B0503020204020204" charset="-122"/>
                <a:cs typeface="微软雅黑" panose="020B0503020204020204" charset="-122"/>
              </a:rPr>
              <a:t>从学生感兴趣的足球比赛为背景创设问题情境，让学生将实际问题抽象为数学问题引导学生用“数学眼光”分析身边存在的现象认识数学和生活的密切联系，从而激发学习兴趣.教师设置关于“同弧所对的圆周角相等”的相关疑问，引起学生的好奇心和求知欲.利用练习强化学生对圆周角的辨别和理解.</a:t>
            </a:r>
            <a:endParaRPr lang="zh-CN" sz="2000" b="0">
              <a:latin typeface="微软雅黑" panose="020B0503020204020204" charset="-122"/>
              <a:ea typeface="微软雅黑" panose="020B0503020204020204" charset="-122"/>
              <a:cs typeface="微软雅黑" panose="020B0503020204020204" charset="-122"/>
            </a:endParaRPr>
          </a:p>
        </p:txBody>
      </p:sp>
      <p:pic>
        <p:nvPicPr>
          <p:cNvPr id="3" name="图片 2" descr="4"/>
          <p:cNvPicPr>
            <a:picLocks noChangeAspect="1"/>
          </p:cNvPicPr>
          <p:nvPr/>
        </p:nvPicPr>
        <p:blipFill>
          <a:blip r:embed="rId4"/>
          <a:stretch>
            <a:fillRect/>
          </a:stretch>
        </p:blipFill>
        <p:spPr>
          <a:xfrm>
            <a:off x="6700059" y="1209915"/>
            <a:ext cx="4591335" cy="2582767"/>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500"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8" grpId="0"/>
      <p:bldP spid="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custDataLst>
              <p:tags r:id="rId1"/>
            </p:custDataLst>
          </p:nvPr>
        </p:nvSpPr>
        <p:spPr>
          <a:xfrm>
            <a:off x="1248929" y="403225"/>
            <a:ext cx="8174355" cy="1031875"/>
          </a:xfrm>
          <a:prstGeom prst="rect">
            <a:avLst/>
          </a:prstGeom>
          <a:noFill/>
        </p:spPr>
        <p:txBody>
          <a:bodyPr wrap="square" lIns="90000" tIns="46800" rIns="90000" bIns="46800" rtlCol="0" anchor="ctr" anchorCtr="0">
            <a:scene3d>
              <a:camera prst="orthographicFront"/>
              <a:lightRig rig="threePt" dir="t"/>
            </a:scene3d>
          </a:bodyPr>
          <a:lstStyle/>
          <a:p>
            <a:pPr>
              <a:lnSpc>
                <a:spcPct val="120000"/>
              </a:lnSpc>
            </a:pPr>
            <a:r>
              <a:rPr lang="zh-CN" altLang="en-US" sz="3200" b="1" dirty="0">
                <a:sym typeface="+mn-ea"/>
              </a:rPr>
              <a:t>二、实践操作，探究新知</a:t>
            </a:r>
            <a:endParaRPr lang="zh-CN" altLang="en-US" sz="3200" b="1" dirty="0"/>
          </a:p>
          <a:p>
            <a:pPr algn="ctr">
              <a:lnSpc>
                <a:spcPct val="120000"/>
              </a:lnSpc>
            </a:pPr>
            <a:endParaRPr lang="zh-CN" altLang="en-US" sz="3200" b="1" spc="3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p:txBody>
      </p:sp>
      <p:sp>
        <p:nvSpPr>
          <p:cNvPr id="2" name="文本框 1"/>
          <p:cNvSpPr txBox="1"/>
          <p:nvPr/>
        </p:nvSpPr>
        <p:spPr>
          <a:xfrm>
            <a:off x="1076960" y="985520"/>
            <a:ext cx="7406005" cy="953135"/>
          </a:xfrm>
          <a:prstGeom prst="rect">
            <a:avLst/>
          </a:prstGeom>
          <a:noFill/>
        </p:spPr>
        <p:txBody>
          <a:bodyPr wrap="square" rtlCol="0" anchor="t">
            <a:spAutoFit/>
          </a:bodyPr>
          <a:lstStyle/>
          <a:p>
            <a:r>
              <a:rPr lang="zh-CN" altLang="en-US" sz="2800" dirty="0">
                <a:solidFill>
                  <a:schemeClr val="tx1">
                    <a:lumMod val="85000"/>
                    <a:lumOff val="15000"/>
                  </a:schemeClr>
                </a:solidFill>
                <a:sym typeface="+mn-ea"/>
              </a:rPr>
              <a:t>（一）探究同弧所对的圆周角与圆心角的关系</a:t>
            </a:r>
            <a:endParaRPr lang="zh-CN" altLang="en-US" sz="2800" dirty="0">
              <a:solidFill>
                <a:schemeClr val="tx1">
                  <a:lumMod val="85000"/>
                  <a:lumOff val="15000"/>
                </a:schemeClr>
              </a:solidFill>
              <a:sym typeface="+mn-ea"/>
            </a:endParaRPr>
          </a:p>
          <a:p>
            <a:endParaRPr lang="zh-CN" altLang="en-US" sz="2800" dirty="0"/>
          </a:p>
        </p:txBody>
      </p:sp>
      <p:sp>
        <p:nvSpPr>
          <p:cNvPr id="101" name="文本框 100"/>
          <p:cNvSpPr txBox="1"/>
          <p:nvPr/>
        </p:nvSpPr>
        <p:spPr>
          <a:xfrm>
            <a:off x="6131560" y="3917315"/>
            <a:ext cx="5382895" cy="2306955"/>
          </a:xfrm>
          <a:prstGeom prst="rect">
            <a:avLst/>
          </a:prstGeom>
          <a:noFill/>
          <a:ln w="9525">
            <a:noFill/>
          </a:ln>
        </p:spPr>
        <p:txBody>
          <a:bodyPr wrap="square">
            <a:spAutoFit/>
          </a:bodyPr>
          <a:lstStyle/>
          <a:p>
            <a:pPr indent="267970">
              <a:lnSpc>
                <a:spcPct val="200000"/>
              </a:lnSpc>
            </a:pPr>
            <a:r>
              <a:rPr lang="en-US" altLang="zh-CN" b="0" dirty="0">
                <a:latin typeface="微软雅黑" panose="020B0503020204020204" charset="-122"/>
                <a:ea typeface="微软雅黑" panose="020B0503020204020204" charset="-122"/>
                <a:cs typeface="微软雅黑" panose="020B0503020204020204" charset="-122"/>
              </a:rPr>
              <a:t>   </a:t>
            </a:r>
            <a:r>
              <a:rPr lang="zh-CN" b="0" dirty="0">
                <a:latin typeface="微软雅黑" panose="020B0503020204020204" charset="-122"/>
                <a:ea typeface="微软雅黑" panose="020B0503020204020204" charset="-122"/>
                <a:cs typeface="微软雅黑" panose="020B0503020204020204" charset="-122"/>
              </a:rPr>
              <a:t>学生利用量角器测量同一条弧所对的圆周角与圆心角的度数，教师再利用几何画板演示活动的圆周角与圆心角的度数，让学生大胆观察并大胆猜想它们之间的数量关系</a:t>
            </a:r>
            <a:r>
              <a:rPr lang="en-US" b="0" dirty="0">
                <a:latin typeface="微软雅黑" panose="020B0503020204020204" charset="-122"/>
                <a:ea typeface="微软雅黑" panose="020B0503020204020204" charset="-122"/>
                <a:cs typeface="微软雅黑" panose="020B0503020204020204" charset="-122"/>
              </a:rPr>
              <a:t>.</a:t>
            </a:r>
            <a:endParaRPr lang="zh-CN" altLang="en-US" dirty="0">
              <a:latin typeface="微软雅黑" panose="020B0503020204020204" charset="-122"/>
              <a:ea typeface="微软雅黑" panose="020B0503020204020204" charset="-122"/>
              <a:cs typeface="微软雅黑" panose="020B0503020204020204" charset="-122"/>
            </a:endParaRPr>
          </a:p>
        </p:txBody>
      </p:sp>
      <p:pic>
        <p:nvPicPr>
          <p:cNvPr id="100" name="图片 99"/>
          <p:cNvPicPr/>
          <p:nvPr/>
        </p:nvPicPr>
        <p:blipFill>
          <a:blip r:embed="rId2"/>
          <a:stretch>
            <a:fillRect/>
          </a:stretch>
        </p:blipFill>
        <p:spPr>
          <a:xfrm>
            <a:off x="627063" y="1664018"/>
            <a:ext cx="4810125" cy="4048125"/>
          </a:xfrm>
          <a:prstGeom prst="rect">
            <a:avLst/>
          </a:prstGeom>
          <a:noFill/>
          <a:ln w="9525">
            <a:noFill/>
          </a:ln>
        </p:spPr>
      </p:pic>
      <p:sp>
        <p:nvSpPr>
          <p:cNvPr id="3" name="文本框 2"/>
          <p:cNvSpPr txBox="1"/>
          <p:nvPr/>
        </p:nvSpPr>
        <p:spPr>
          <a:xfrm>
            <a:off x="838518" y="5625148"/>
            <a:ext cx="5080000" cy="368300"/>
          </a:xfrm>
          <a:prstGeom prst="rect">
            <a:avLst/>
          </a:prstGeom>
          <a:noFill/>
          <a:ln w="9525">
            <a:noFill/>
          </a:ln>
        </p:spPr>
        <p:txBody>
          <a:bodyPr>
            <a:spAutoFit/>
          </a:bodyPr>
          <a:p>
            <a:r>
              <a:rPr lang="zh-CN" altLang="en-US"/>
              <a:t> </a:t>
            </a:r>
            <a:endParaRPr lang="zh-CN" altLang="en-US"/>
          </a:p>
        </p:txBody>
      </p:sp>
      <p:pic>
        <p:nvPicPr>
          <p:cNvPr id="4" name="图片 3"/>
          <p:cNvPicPr/>
          <p:nvPr/>
        </p:nvPicPr>
        <p:blipFill>
          <a:blip r:embed="rId3"/>
          <a:stretch>
            <a:fillRect/>
          </a:stretch>
        </p:blipFill>
        <p:spPr>
          <a:xfrm>
            <a:off x="5648960" y="1664018"/>
            <a:ext cx="5372100" cy="1743075"/>
          </a:xfrm>
          <a:prstGeom prst="rect">
            <a:avLst/>
          </a:prstGeom>
          <a:noFill/>
          <a:ln w="9525">
            <a:noFill/>
          </a:ln>
        </p:spPr>
      </p:pic>
      <p:sp>
        <p:nvSpPr>
          <p:cNvPr id="102" name="文本框 101"/>
          <p:cNvSpPr txBox="1"/>
          <p:nvPr/>
        </p:nvSpPr>
        <p:spPr>
          <a:xfrm>
            <a:off x="5648960" y="3407093"/>
            <a:ext cx="5080000" cy="368300"/>
          </a:xfrm>
          <a:prstGeom prst="rect">
            <a:avLst/>
          </a:prstGeom>
          <a:noFill/>
          <a:ln w="9525">
            <a:noFill/>
          </a:ln>
        </p:spPr>
        <p:txBody>
          <a:bodyPr>
            <a:spAutoFit/>
          </a:bodyPr>
          <a:p>
            <a:r>
              <a:rPr lang="zh-CN" altLang="en-US"/>
              <a:t> </a:t>
            </a:r>
            <a:endParaRPr lang="zh-CN" altLang="en-US"/>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500"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P spid="2" grpId="1"/>
      <p:bldP spid="101" grpId="0"/>
      <p:bldP spid="10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custDataLst>
              <p:tags r:id="rId1"/>
            </p:custDataLst>
          </p:nvPr>
        </p:nvSpPr>
        <p:spPr>
          <a:xfrm>
            <a:off x="1248929" y="403225"/>
            <a:ext cx="8174355" cy="1031875"/>
          </a:xfrm>
          <a:prstGeom prst="rect">
            <a:avLst/>
          </a:prstGeom>
          <a:noFill/>
        </p:spPr>
        <p:txBody>
          <a:bodyPr wrap="square" lIns="90000" tIns="46800" rIns="90000" bIns="46800" rtlCol="0" anchor="ctr" anchorCtr="0">
            <a:scene3d>
              <a:camera prst="orthographicFront"/>
              <a:lightRig rig="threePt" dir="t"/>
            </a:scene3d>
          </a:bodyPr>
          <a:lstStyle/>
          <a:p>
            <a:pPr>
              <a:lnSpc>
                <a:spcPct val="120000"/>
              </a:lnSpc>
            </a:pPr>
            <a:r>
              <a:rPr lang="zh-CN" altLang="en-US" sz="3200" b="1" dirty="0">
                <a:sym typeface="+mn-ea"/>
              </a:rPr>
              <a:t>二、实践操作，探究新知</a:t>
            </a:r>
            <a:endParaRPr lang="zh-CN" altLang="en-US" sz="3200" b="1" dirty="0"/>
          </a:p>
          <a:p>
            <a:pPr algn="ctr">
              <a:lnSpc>
                <a:spcPct val="120000"/>
              </a:lnSpc>
            </a:pPr>
            <a:endParaRPr lang="zh-CN" altLang="en-US" sz="3200" b="1" spc="3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p:txBody>
      </p:sp>
      <p:sp>
        <p:nvSpPr>
          <p:cNvPr id="2" name="文本框 1"/>
          <p:cNvSpPr txBox="1"/>
          <p:nvPr/>
        </p:nvSpPr>
        <p:spPr>
          <a:xfrm>
            <a:off x="1076960" y="985520"/>
            <a:ext cx="7406005" cy="953135"/>
          </a:xfrm>
          <a:prstGeom prst="rect">
            <a:avLst/>
          </a:prstGeom>
          <a:noFill/>
        </p:spPr>
        <p:txBody>
          <a:bodyPr wrap="square" rtlCol="0" anchor="t">
            <a:spAutoFit/>
          </a:bodyPr>
          <a:lstStyle/>
          <a:p>
            <a:r>
              <a:rPr lang="zh-CN" altLang="en-US" sz="2800" dirty="0">
                <a:solidFill>
                  <a:schemeClr val="tx1">
                    <a:lumMod val="85000"/>
                    <a:lumOff val="15000"/>
                  </a:schemeClr>
                </a:solidFill>
                <a:sym typeface="+mn-ea"/>
              </a:rPr>
              <a:t>（一）探究同弧所对的圆周角与圆心角的关系</a:t>
            </a:r>
            <a:endParaRPr lang="zh-CN" altLang="en-US" sz="2800" dirty="0">
              <a:solidFill>
                <a:schemeClr val="tx1">
                  <a:lumMod val="85000"/>
                  <a:lumOff val="15000"/>
                </a:schemeClr>
              </a:solidFill>
              <a:sym typeface="+mn-ea"/>
            </a:endParaRPr>
          </a:p>
          <a:p>
            <a:endParaRPr lang="zh-CN" altLang="en-US" sz="2800" dirty="0"/>
          </a:p>
        </p:txBody>
      </p:sp>
      <p:pic>
        <p:nvPicPr>
          <p:cNvPr id="6" name="图片 5" descr="6"/>
          <p:cNvPicPr>
            <a:picLocks noChangeAspect="1"/>
          </p:cNvPicPr>
          <p:nvPr/>
        </p:nvPicPr>
        <p:blipFill>
          <a:blip r:embed="rId2"/>
          <a:stretch>
            <a:fillRect/>
          </a:stretch>
        </p:blipFill>
        <p:spPr>
          <a:xfrm>
            <a:off x="1597258" y="4267975"/>
            <a:ext cx="3747103" cy="2108084"/>
          </a:xfrm>
          <a:prstGeom prst="rect">
            <a:avLst/>
          </a:prstGeom>
        </p:spPr>
      </p:pic>
      <p:pic>
        <p:nvPicPr>
          <p:cNvPr id="7" name="图片 6" descr="7"/>
          <p:cNvPicPr>
            <a:picLocks noChangeAspect="1"/>
          </p:cNvPicPr>
          <p:nvPr/>
        </p:nvPicPr>
        <p:blipFill>
          <a:blip r:embed="rId3"/>
          <a:stretch>
            <a:fillRect/>
          </a:stretch>
        </p:blipFill>
        <p:spPr>
          <a:xfrm>
            <a:off x="1597025" y="1483995"/>
            <a:ext cx="3458210" cy="2489200"/>
          </a:xfrm>
          <a:prstGeom prst="rect">
            <a:avLst/>
          </a:prstGeom>
        </p:spPr>
      </p:pic>
      <p:sp>
        <p:nvSpPr>
          <p:cNvPr id="101" name="文本框 100"/>
          <p:cNvSpPr txBox="1"/>
          <p:nvPr/>
        </p:nvSpPr>
        <p:spPr>
          <a:xfrm>
            <a:off x="6343650" y="1827530"/>
            <a:ext cx="5426075" cy="2861310"/>
          </a:xfrm>
          <a:prstGeom prst="rect">
            <a:avLst/>
          </a:prstGeom>
          <a:noFill/>
          <a:ln w="9525">
            <a:noFill/>
          </a:ln>
        </p:spPr>
        <p:txBody>
          <a:bodyPr wrap="square">
            <a:spAutoFit/>
          </a:bodyPr>
          <a:lstStyle/>
          <a:p>
            <a:pPr indent="267970">
              <a:lnSpc>
                <a:spcPct val="200000"/>
              </a:lnSpc>
            </a:pPr>
            <a:r>
              <a:rPr lang="en-US" altLang="zh-CN" b="0" dirty="0">
                <a:latin typeface="微软雅黑" panose="020B0503020204020204" charset="-122"/>
                <a:ea typeface="微软雅黑" panose="020B0503020204020204" charset="-122"/>
                <a:cs typeface="微软雅黑" panose="020B0503020204020204" charset="-122"/>
              </a:rPr>
              <a:t> </a:t>
            </a:r>
            <a:r>
              <a:rPr lang="zh-CN" b="0" dirty="0">
                <a:latin typeface="微软雅黑" panose="020B0503020204020204" charset="-122"/>
                <a:ea typeface="微软雅黑" panose="020B0503020204020204" charset="-122"/>
                <a:cs typeface="微软雅黑" panose="020B0503020204020204" charset="-122"/>
              </a:rPr>
              <a:t>学生动手画图，并尝试分类，教师展示学生作品并引导学生分析具体的分类情况</a:t>
            </a:r>
            <a:r>
              <a:rPr lang="en-US" b="0" dirty="0">
                <a:latin typeface="微软雅黑" panose="020B0503020204020204" charset="-122"/>
                <a:ea typeface="微软雅黑" panose="020B0503020204020204" charset="-122"/>
                <a:cs typeface="微软雅黑" panose="020B0503020204020204" charset="-122"/>
              </a:rPr>
              <a:t>.</a:t>
            </a:r>
            <a:endParaRPr lang="zh-CN" b="1" dirty="0">
              <a:latin typeface="微软雅黑" panose="020B0503020204020204" charset="-122"/>
              <a:ea typeface="微软雅黑" panose="020B0503020204020204" charset="-122"/>
              <a:cs typeface="微软雅黑" panose="020B0503020204020204" charset="-122"/>
            </a:endParaRPr>
          </a:p>
          <a:p>
            <a:pPr indent="267970">
              <a:lnSpc>
                <a:spcPct val="200000"/>
              </a:lnSpc>
            </a:pPr>
            <a:r>
              <a:rPr lang="en-US" altLang="zh-CN" b="0" dirty="0">
                <a:latin typeface="微软雅黑" panose="020B0503020204020204" charset="-122"/>
                <a:ea typeface="微软雅黑" panose="020B0503020204020204" charset="-122"/>
                <a:cs typeface="微软雅黑" panose="020B0503020204020204" charset="-122"/>
              </a:rPr>
              <a:t>  </a:t>
            </a:r>
            <a:r>
              <a:rPr lang="zh-CN" b="0" dirty="0">
                <a:latin typeface="微软雅黑" panose="020B0503020204020204" charset="-122"/>
                <a:ea typeface="微软雅黑" panose="020B0503020204020204" charset="-122"/>
                <a:cs typeface="微软雅黑" panose="020B0503020204020204" charset="-122"/>
              </a:rPr>
              <a:t>通过学生实际动手操作，形象直观地让学生深刻体会圆心与圆周角不同的位置关系，为后面圆周角定理的分类讨论证明提供切实可靠的依据</a:t>
            </a:r>
            <a:r>
              <a:rPr lang="en-US" b="0" dirty="0">
                <a:latin typeface="微软雅黑" panose="020B0503020204020204" charset="-122"/>
                <a:ea typeface="微软雅黑" panose="020B0503020204020204" charset="-122"/>
                <a:cs typeface="微软雅黑" panose="020B0503020204020204" charset="-122"/>
              </a:rPr>
              <a:t>.</a:t>
            </a:r>
            <a:endParaRPr lang="zh-CN" altLang="en-US" dirty="0">
              <a:latin typeface="微软雅黑" panose="020B0503020204020204" charset="-122"/>
              <a:ea typeface="微软雅黑" panose="020B0503020204020204" charset="-122"/>
              <a:cs typeface="微软雅黑" panose="020B0503020204020204" charset="-122"/>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500"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P spid="2" grpId="1"/>
      <p:bldP spid="101" grpId="0"/>
      <p:bldP spid="101"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custDataLst>
              <p:tags r:id="rId1"/>
            </p:custDataLst>
          </p:nvPr>
        </p:nvSpPr>
        <p:spPr>
          <a:xfrm>
            <a:off x="1186584" y="348297"/>
            <a:ext cx="8174355" cy="1031875"/>
          </a:xfrm>
          <a:prstGeom prst="rect">
            <a:avLst/>
          </a:prstGeom>
          <a:noFill/>
        </p:spPr>
        <p:txBody>
          <a:bodyPr wrap="square" lIns="90000" tIns="46800" rIns="90000" bIns="46800" rtlCol="0" anchor="ctr" anchorCtr="0">
            <a:scene3d>
              <a:camera prst="orthographicFront"/>
              <a:lightRig rig="threePt" dir="t"/>
            </a:scene3d>
          </a:bodyPr>
          <a:lstStyle/>
          <a:p>
            <a:pPr>
              <a:lnSpc>
                <a:spcPct val="120000"/>
              </a:lnSpc>
            </a:pPr>
            <a:r>
              <a:rPr lang="zh-CN" altLang="en-US" sz="3200" b="1" dirty="0">
                <a:sym typeface="+mn-ea"/>
              </a:rPr>
              <a:t>二、实践操作，探究新知</a:t>
            </a:r>
            <a:endParaRPr lang="zh-CN" altLang="en-US" sz="3200" b="1" dirty="0"/>
          </a:p>
          <a:p>
            <a:pPr>
              <a:lnSpc>
                <a:spcPct val="120000"/>
              </a:lnSpc>
            </a:pPr>
            <a:endParaRPr lang="zh-CN" altLang="en-US" sz="3200" b="1" spc="3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p:txBody>
      </p:sp>
      <p:sp>
        <p:nvSpPr>
          <p:cNvPr id="2" name="文本框 1"/>
          <p:cNvSpPr txBox="1"/>
          <p:nvPr/>
        </p:nvSpPr>
        <p:spPr>
          <a:xfrm>
            <a:off x="1016866" y="903604"/>
            <a:ext cx="6940550" cy="953135"/>
          </a:xfrm>
          <a:prstGeom prst="rect">
            <a:avLst/>
          </a:prstGeom>
          <a:noFill/>
        </p:spPr>
        <p:txBody>
          <a:bodyPr wrap="square" rtlCol="0" anchor="t">
            <a:spAutoFit/>
          </a:bodyPr>
          <a:lstStyle/>
          <a:p>
            <a:r>
              <a:rPr lang="zh-CN" altLang="en-US" sz="2800" dirty="0">
                <a:solidFill>
                  <a:schemeClr val="tx1">
                    <a:lumMod val="85000"/>
                    <a:lumOff val="15000"/>
                  </a:schemeClr>
                </a:solidFill>
                <a:sym typeface="+mn-ea"/>
              </a:rPr>
              <a:t>（一）同弧所对的圆周角与圆心角的关系</a:t>
            </a:r>
            <a:endParaRPr lang="zh-CN" altLang="en-US" sz="2800" dirty="0">
              <a:solidFill>
                <a:schemeClr val="tx1">
                  <a:lumMod val="85000"/>
                  <a:lumOff val="15000"/>
                </a:schemeClr>
              </a:solidFill>
              <a:sym typeface="+mn-ea"/>
            </a:endParaRPr>
          </a:p>
          <a:p>
            <a:endParaRPr lang="zh-CN" altLang="en-US" sz="2800" dirty="0">
              <a:solidFill>
                <a:schemeClr val="tx1">
                  <a:lumMod val="85000"/>
                  <a:lumOff val="15000"/>
                </a:schemeClr>
              </a:solidFill>
              <a:sym typeface="+mn-ea"/>
            </a:endParaRPr>
          </a:p>
        </p:txBody>
      </p:sp>
      <p:pic>
        <p:nvPicPr>
          <p:cNvPr id="3" name="图片 2" descr="8"/>
          <p:cNvPicPr>
            <a:picLocks noChangeAspect="1"/>
          </p:cNvPicPr>
          <p:nvPr/>
        </p:nvPicPr>
        <p:blipFill>
          <a:blip r:embed="rId2"/>
          <a:stretch>
            <a:fillRect/>
          </a:stretch>
        </p:blipFill>
        <p:spPr>
          <a:xfrm>
            <a:off x="1186584" y="1822315"/>
            <a:ext cx="2943494" cy="1656081"/>
          </a:xfrm>
          <a:prstGeom prst="rect">
            <a:avLst/>
          </a:prstGeom>
        </p:spPr>
      </p:pic>
      <p:pic>
        <p:nvPicPr>
          <p:cNvPr id="4" name="图片 3" descr="9"/>
          <p:cNvPicPr>
            <a:picLocks noChangeAspect="1"/>
          </p:cNvPicPr>
          <p:nvPr/>
        </p:nvPicPr>
        <p:blipFill>
          <a:blip r:embed="rId3"/>
          <a:stretch>
            <a:fillRect/>
          </a:stretch>
        </p:blipFill>
        <p:spPr>
          <a:xfrm>
            <a:off x="4633096" y="1789641"/>
            <a:ext cx="3060044" cy="1721427"/>
          </a:xfrm>
          <a:prstGeom prst="rect">
            <a:avLst/>
          </a:prstGeom>
        </p:spPr>
      </p:pic>
      <p:pic>
        <p:nvPicPr>
          <p:cNvPr id="7" name="图片 6" descr="10"/>
          <p:cNvPicPr>
            <a:picLocks noChangeAspect="1"/>
          </p:cNvPicPr>
          <p:nvPr/>
        </p:nvPicPr>
        <p:blipFill>
          <a:blip r:embed="rId4"/>
          <a:stretch>
            <a:fillRect/>
          </a:stretch>
        </p:blipFill>
        <p:spPr>
          <a:xfrm>
            <a:off x="8460434" y="1789641"/>
            <a:ext cx="2991284" cy="1682902"/>
          </a:xfrm>
          <a:prstGeom prst="rect">
            <a:avLst/>
          </a:prstGeom>
        </p:spPr>
      </p:pic>
      <p:pic>
        <p:nvPicPr>
          <p:cNvPr id="9" name="图片 8" descr="11"/>
          <p:cNvPicPr>
            <a:picLocks noChangeAspect="1"/>
          </p:cNvPicPr>
          <p:nvPr/>
        </p:nvPicPr>
        <p:blipFill>
          <a:blip r:embed="rId5"/>
          <a:stretch>
            <a:fillRect/>
          </a:stretch>
        </p:blipFill>
        <p:spPr>
          <a:xfrm>
            <a:off x="1186584" y="3920539"/>
            <a:ext cx="3024932" cy="1701433"/>
          </a:xfrm>
          <a:prstGeom prst="rect">
            <a:avLst/>
          </a:prstGeom>
        </p:spPr>
      </p:pic>
      <p:pic>
        <p:nvPicPr>
          <p:cNvPr id="10" name="图片 9" descr="12"/>
          <p:cNvPicPr>
            <a:picLocks noChangeAspect="1"/>
          </p:cNvPicPr>
          <p:nvPr/>
        </p:nvPicPr>
        <p:blipFill>
          <a:blip r:embed="rId6"/>
          <a:stretch>
            <a:fillRect/>
          </a:stretch>
        </p:blipFill>
        <p:spPr>
          <a:xfrm>
            <a:off x="4633096" y="3920537"/>
            <a:ext cx="3140995" cy="1766779"/>
          </a:xfrm>
          <a:prstGeom prst="rect">
            <a:avLst/>
          </a:prstGeom>
        </p:spPr>
      </p:pic>
      <p:sp>
        <p:nvSpPr>
          <p:cNvPr id="11" name="文本框 10"/>
          <p:cNvSpPr txBox="1"/>
          <p:nvPr/>
        </p:nvSpPr>
        <p:spPr>
          <a:xfrm>
            <a:off x="8012026" y="3792371"/>
            <a:ext cx="3888740" cy="2245360"/>
          </a:xfrm>
          <a:prstGeom prst="rect">
            <a:avLst/>
          </a:prstGeom>
          <a:noFill/>
          <a:ln w="9525">
            <a:noFill/>
          </a:ln>
        </p:spPr>
        <p:txBody>
          <a:bodyPr wrap="square">
            <a:spAutoFit/>
          </a:bodyPr>
          <a:lstStyle/>
          <a:p>
            <a:pPr indent="267970"/>
            <a:r>
              <a:rPr lang="zh-CN" sz="1400" b="0" dirty="0">
                <a:latin typeface="微软雅黑" panose="020B0503020204020204" charset="-122"/>
                <a:ea typeface="微软雅黑" panose="020B0503020204020204" charset="-122"/>
                <a:cs typeface="微软雅黑" panose="020B0503020204020204" charset="-122"/>
              </a:rPr>
              <a:t>教师引导学生完成特殊图形“圆心在圆周角的边上”的证明，让学生以小组合作的学习方式讨论交流其他两种情况：“圆心在圆周角的内部”和“圆心在圆周角的外部”的证明</a:t>
            </a:r>
            <a:r>
              <a:rPr lang="en-US" sz="1400" b="0" dirty="0">
                <a:latin typeface="微软雅黑" panose="020B0503020204020204" charset="-122"/>
                <a:ea typeface="微软雅黑" panose="020B0503020204020204" charset="-122"/>
                <a:cs typeface="微软雅黑" panose="020B0503020204020204" charset="-122"/>
              </a:rPr>
              <a:t>.</a:t>
            </a:r>
            <a:endParaRPr lang="zh-CN" sz="1400" b="1" dirty="0">
              <a:latin typeface="微软雅黑" panose="020B0503020204020204" charset="-122"/>
              <a:ea typeface="微软雅黑" panose="020B0503020204020204" charset="-122"/>
              <a:cs typeface="微软雅黑" panose="020B0503020204020204" charset="-122"/>
            </a:endParaRPr>
          </a:p>
          <a:p>
            <a:pPr indent="267970"/>
            <a:r>
              <a:rPr lang="en-US" altLang="zh-CN" sz="1400" b="0" dirty="0">
                <a:latin typeface="微软雅黑" panose="020B0503020204020204" charset="-122"/>
                <a:ea typeface="微软雅黑" panose="020B0503020204020204" charset="-122"/>
                <a:cs typeface="微软雅黑" panose="020B0503020204020204" charset="-122"/>
              </a:rPr>
              <a:t>       </a:t>
            </a:r>
            <a:r>
              <a:rPr lang="zh-CN" sz="1400" b="0" dirty="0">
                <a:latin typeface="微软雅黑" panose="020B0503020204020204" charset="-122"/>
                <a:ea typeface="微软雅黑" panose="020B0503020204020204" charset="-122"/>
                <a:cs typeface="微软雅黑" panose="020B0503020204020204" charset="-122"/>
              </a:rPr>
              <a:t>通过分类讨论，用完全归纳的方法在教学中对学生渗透“分类”和“化归”的数学思想，以小组合作的学习方式鼓励学生真正地参与到课堂中来</a:t>
            </a:r>
            <a:r>
              <a:rPr lang="en-US" sz="1400" b="0" dirty="0">
                <a:latin typeface="微软雅黑" panose="020B0503020204020204" charset="-122"/>
                <a:ea typeface="微软雅黑" panose="020B0503020204020204" charset="-122"/>
                <a:cs typeface="微软雅黑" panose="020B0503020204020204" charset="-122"/>
              </a:rPr>
              <a:t>.</a:t>
            </a:r>
            <a:r>
              <a:rPr lang="zh-CN" sz="1400" b="0" dirty="0">
                <a:latin typeface="微软雅黑" panose="020B0503020204020204" charset="-122"/>
                <a:ea typeface="微软雅黑" panose="020B0503020204020204" charset="-122"/>
                <a:cs typeface="微软雅黑" panose="020B0503020204020204" charset="-122"/>
              </a:rPr>
              <a:t>教师利用课件的动画演示形象揭示其他两种情况的证法依托于第一种特殊情况，渗透从特殊到一般的数学思想</a:t>
            </a:r>
            <a:r>
              <a:rPr lang="en-US" sz="1400" b="0" dirty="0">
                <a:latin typeface="微软雅黑" panose="020B0503020204020204" charset="-122"/>
                <a:ea typeface="微软雅黑" panose="020B0503020204020204" charset="-122"/>
                <a:cs typeface="微软雅黑" panose="020B0503020204020204" charset="-122"/>
              </a:rPr>
              <a:t>.</a:t>
            </a:r>
            <a:endParaRPr lang="en-US" altLang="en-US" sz="1400" b="0" dirty="0">
              <a:latin typeface="微软雅黑" panose="020B0503020204020204" charset="-122"/>
              <a:ea typeface="微软雅黑" panose="020B0503020204020204" charset="-122"/>
              <a:cs typeface="微软雅黑" panose="020B0503020204020204" charset="-122"/>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500"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P spid="2" grpId="1"/>
      <p:bldP spid="11" grpId="0"/>
      <p:bldP spid="11"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2" name="图片 101"/>
          <p:cNvPicPr/>
          <p:nvPr>
            <p:custDataLst>
              <p:tags r:id="rId1"/>
            </p:custDataLst>
          </p:nvPr>
        </p:nvPicPr>
        <p:blipFill>
          <a:blip r:embed="rId2"/>
          <a:stretch>
            <a:fillRect/>
          </a:stretch>
        </p:blipFill>
        <p:spPr>
          <a:xfrm>
            <a:off x="1301115" y="315595"/>
            <a:ext cx="10704195" cy="6106160"/>
          </a:xfrm>
          <a:prstGeom prst="rect">
            <a:avLst/>
          </a:prstGeom>
          <a:noFill/>
          <a:ln w="9525">
            <a:noFill/>
          </a:ln>
        </p:spPr>
      </p:pic>
      <p:sp>
        <p:nvSpPr>
          <p:cNvPr id="103" name="文本框 102"/>
          <p:cNvSpPr txBox="1"/>
          <p:nvPr/>
        </p:nvSpPr>
        <p:spPr>
          <a:xfrm>
            <a:off x="1301115" y="4868545"/>
            <a:ext cx="6699885" cy="485775"/>
          </a:xfrm>
          <a:prstGeom prst="rect">
            <a:avLst/>
          </a:prstGeom>
          <a:noFill/>
          <a:ln w="9525">
            <a:noFill/>
          </a:ln>
        </p:spPr>
        <p:txBody>
          <a:bodyPr>
            <a:noAutofit/>
          </a:bodyPr>
          <a:p>
            <a:r>
              <a:rPr lang="zh-CN" altLang="en-US"/>
              <a:t> </a:t>
            </a:r>
            <a:endParaRPr lang="zh-CN" altLang="en-US"/>
          </a:p>
        </p:txBody>
      </p:sp>
    </p:spTree>
    <p:custDataLst>
      <p:tags r:id="rId3"/>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custDataLst>
              <p:tags r:id="rId1"/>
            </p:custDataLst>
          </p:nvPr>
        </p:nvSpPr>
        <p:spPr>
          <a:xfrm>
            <a:off x="1186585" y="393700"/>
            <a:ext cx="8174355" cy="1031875"/>
          </a:xfrm>
          <a:prstGeom prst="rect">
            <a:avLst/>
          </a:prstGeom>
          <a:noFill/>
        </p:spPr>
        <p:txBody>
          <a:bodyPr wrap="square" lIns="90000" tIns="46800" rIns="90000" bIns="46800" rtlCol="0" anchor="ctr" anchorCtr="0">
            <a:scene3d>
              <a:camera prst="orthographicFront"/>
              <a:lightRig rig="threePt" dir="t"/>
            </a:scene3d>
          </a:bodyPr>
          <a:lstStyle/>
          <a:p>
            <a:pPr>
              <a:lnSpc>
                <a:spcPct val="120000"/>
              </a:lnSpc>
            </a:pPr>
            <a:r>
              <a:rPr lang="zh-CN" altLang="en-US" sz="3200" b="1" dirty="0">
                <a:sym typeface="+mn-ea"/>
              </a:rPr>
              <a:t>二、实践操作，探究新知</a:t>
            </a:r>
            <a:endParaRPr lang="zh-CN" altLang="en-US" sz="3200" b="1" dirty="0"/>
          </a:p>
          <a:p>
            <a:pPr>
              <a:lnSpc>
                <a:spcPct val="120000"/>
              </a:lnSpc>
            </a:pPr>
            <a:endParaRPr lang="zh-CN" altLang="en-US" sz="3200" b="1" spc="3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p:txBody>
      </p:sp>
      <p:sp>
        <p:nvSpPr>
          <p:cNvPr id="2" name="文本框 1"/>
          <p:cNvSpPr txBox="1"/>
          <p:nvPr/>
        </p:nvSpPr>
        <p:spPr>
          <a:xfrm>
            <a:off x="1016866" y="903605"/>
            <a:ext cx="6940550" cy="521970"/>
          </a:xfrm>
          <a:prstGeom prst="rect">
            <a:avLst/>
          </a:prstGeom>
          <a:noFill/>
        </p:spPr>
        <p:txBody>
          <a:bodyPr wrap="square" rtlCol="0" anchor="t">
            <a:spAutoFit/>
          </a:bodyPr>
          <a:lstStyle/>
          <a:p>
            <a:r>
              <a:rPr lang="zh-CN" altLang="en-US" sz="2800" dirty="0">
                <a:solidFill>
                  <a:schemeClr val="tx1">
                    <a:lumMod val="85000"/>
                    <a:lumOff val="15000"/>
                  </a:schemeClr>
                </a:solidFill>
                <a:sym typeface="+mn-ea"/>
              </a:rPr>
              <a:t>（二）</a:t>
            </a:r>
            <a:r>
              <a:rPr lang="zh-CN" altLang="en-US" sz="2800" dirty="0">
                <a:latin typeface="+mn-ea"/>
                <a:cs typeface="+mn-ea"/>
                <a:sym typeface="+mn-ea"/>
              </a:rPr>
              <a:t>圆周角与弧的关系</a:t>
            </a:r>
            <a:endParaRPr lang="zh-CN" altLang="en-US" sz="2800" dirty="0">
              <a:solidFill>
                <a:schemeClr val="tx1">
                  <a:lumMod val="85000"/>
                  <a:lumOff val="15000"/>
                </a:schemeClr>
              </a:solidFill>
              <a:sym typeface="+mn-ea"/>
            </a:endParaRPr>
          </a:p>
        </p:txBody>
      </p:sp>
      <p:pic>
        <p:nvPicPr>
          <p:cNvPr id="7" name="图片 6" descr="C:\Users\BQ\Desktop\15.png15"/>
          <p:cNvPicPr>
            <a:picLocks noChangeAspect="1"/>
          </p:cNvPicPr>
          <p:nvPr/>
        </p:nvPicPr>
        <p:blipFill>
          <a:blip r:embed="rId2"/>
          <a:srcRect/>
          <a:stretch>
            <a:fillRect/>
          </a:stretch>
        </p:blipFill>
        <p:spPr>
          <a:xfrm>
            <a:off x="7814310" y="393065"/>
            <a:ext cx="4016375" cy="2259330"/>
          </a:xfrm>
          <a:prstGeom prst="rect">
            <a:avLst/>
          </a:prstGeom>
        </p:spPr>
      </p:pic>
      <p:sp>
        <p:nvSpPr>
          <p:cNvPr id="11" name="文本框 10"/>
          <p:cNvSpPr txBox="1"/>
          <p:nvPr/>
        </p:nvSpPr>
        <p:spPr>
          <a:xfrm>
            <a:off x="8517890" y="2981325"/>
            <a:ext cx="3463290" cy="3876675"/>
          </a:xfrm>
          <a:prstGeom prst="rect">
            <a:avLst/>
          </a:prstGeom>
          <a:noFill/>
          <a:ln w="9525">
            <a:noFill/>
          </a:ln>
        </p:spPr>
        <p:txBody>
          <a:bodyPr wrap="square">
            <a:spAutoFit/>
          </a:bodyPr>
          <a:lstStyle/>
          <a:p>
            <a:pPr indent="267970">
              <a:lnSpc>
                <a:spcPct val="150000"/>
              </a:lnSpc>
            </a:pPr>
            <a:r>
              <a:rPr lang="en-US" sz="2000" b="0" dirty="0">
                <a:latin typeface="微软雅黑" panose="020B0503020204020204" charset="-122"/>
                <a:ea typeface="微软雅黑" panose="020B0503020204020204" charset="-122"/>
                <a:cs typeface="微软雅黑" panose="020B0503020204020204" charset="-122"/>
              </a:rPr>
              <a:t>  </a:t>
            </a:r>
            <a:r>
              <a:rPr sz="2000" b="0" dirty="0">
                <a:latin typeface="微软雅黑" panose="020B0503020204020204" charset="-122"/>
                <a:ea typeface="微软雅黑" panose="020B0503020204020204" charset="-122"/>
                <a:cs typeface="微软雅黑" panose="020B0503020204020204" charset="-122"/>
              </a:rPr>
              <a:t>趁热打铁，</a:t>
            </a:r>
            <a:r>
              <a:rPr lang="zh-CN" sz="2000" b="0" dirty="0">
                <a:latin typeface="微软雅黑" panose="020B0503020204020204" charset="-122"/>
                <a:ea typeface="微软雅黑" panose="020B0503020204020204" charset="-122"/>
                <a:cs typeface="微软雅黑" panose="020B0503020204020204" charset="-122"/>
              </a:rPr>
              <a:t>问题</a:t>
            </a:r>
            <a:r>
              <a:rPr lang="en-US" altLang="zh-CN" sz="2000" b="0" dirty="0">
                <a:latin typeface="微软雅黑" panose="020B0503020204020204" charset="-122"/>
                <a:ea typeface="微软雅黑" panose="020B0503020204020204" charset="-122"/>
                <a:cs typeface="微软雅黑" panose="020B0503020204020204" charset="-122"/>
              </a:rPr>
              <a:t>3</a:t>
            </a:r>
            <a:r>
              <a:rPr sz="2000" b="0" dirty="0">
                <a:latin typeface="微软雅黑" panose="020B0503020204020204" charset="-122"/>
                <a:ea typeface="微软雅黑" panose="020B0503020204020204" charset="-122"/>
                <a:cs typeface="微软雅黑" panose="020B0503020204020204" charset="-122"/>
              </a:rPr>
              <a:t>和</a:t>
            </a:r>
            <a:r>
              <a:rPr lang="zh-CN" sz="2000" b="0" dirty="0">
                <a:latin typeface="微软雅黑" panose="020B0503020204020204" charset="-122"/>
                <a:ea typeface="微软雅黑" panose="020B0503020204020204" charset="-122"/>
                <a:cs typeface="微软雅黑" panose="020B0503020204020204" charset="-122"/>
              </a:rPr>
              <a:t>问题</a:t>
            </a:r>
            <a:r>
              <a:rPr lang="en-US" altLang="zh-CN" sz="2000" b="0" dirty="0">
                <a:latin typeface="微软雅黑" panose="020B0503020204020204" charset="-122"/>
                <a:ea typeface="微软雅黑" panose="020B0503020204020204" charset="-122"/>
                <a:cs typeface="微软雅黑" panose="020B0503020204020204" charset="-122"/>
              </a:rPr>
              <a:t>4</a:t>
            </a:r>
            <a:r>
              <a:rPr sz="2000" b="0" dirty="0">
                <a:latin typeface="微软雅黑" panose="020B0503020204020204" charset="-122"/>
                <a:ea typeface="微软雅黑" panose="020B0503020204020204" charset="-122"/>
                <a:cs typeface="微软雅黑" panose="020B0503020204020204" charset="-122"/>
              </a:rPr>
              <a:t>既可以巩固学生对圆周角定理的理解和应用，又可以引出新知——圆周角定理的推论1，一举两得.</a:t>
            </a:r>
            <a:r>
              <a:rPr lang="zh-CN" sz="2000" b="0" dirty="0">
                <a:latin typeface="微软雅黑" panose="020B0503020204020204" charset="-122"/>
                <a:ea typeface="微软雅黑" panose="020B0503020204020204" charset="-122"/>
                <a:cs typeface="微软雅黑" panose="020B0503020204020204" charset="-122"/>
              </a:rPr>
              <a:t>同时，问题</a:t>
            </a:r>
            <a:r>
              <a:rPr lang="en-US" altLang="zh-CN" sz="2000" b="0" dirty="0">
                <a:latin typeface="微软雅黑" panose="020B0503020204020204" charset="-122"/>
                <a:ea typeface="微软雅黑" panose="020B0503020204020204" charset="-122"/>
                <a:cs typeface="微软雅黑" panose="020B0503020204020204" charset="-122"/>
              </a:rPr>
              <a:t>3</a:t>
            </a:r>
            <a:r>
              <a:rPr lang="zh-CN" altLang="en-US" sz="2000" b="0" dirty="0">
                <a:latin typeface="微软雅黑" panose="020B0503020204020204" charset="-122"/>
                <a:ea typeface="微软雅黑" panose="020B0503020204020204" charset="-122"/>
                <a:cs typeface="微软雅黑" panose="020B0503020204020204" charset="-122"/>
              </a:rPr>
              <a:t>的结论</a:t>
            </a:r>
            <a:r>
              <a:rPr sz="2000" dirty="0" err="1">
                <a:latin typeface="微软雅黑" panose="020B0503020204020204" charset="-122"/>
                <a:ea typeface="微软雅黑" panose="020B0503020204020204" charset="-122"/>
                <a:cs typeface="微软雅黑" panose="020B0503020204020204" charset="-122"/>
                <a:sym typeface="+mn-ea"/>
              </a:rPr>
              <a:t>呼应开头，为学生揭开“裁判公平与否”的真相</a:t>
            </a:r>
            <a:r>
              <a:rPr sz="2000" dirty="0">
                <a:latin typeface="微软雅黑" panose="020B0503020204020204" charset="-122"/>
                <a:ea typeface="微软雅黑" panose="020B0503020204020204" charset="-122"/>
                <a:cs typeface="微软雅黑" panose="020B0503020204020204" charset="-122"/>
                <a:sym typeface="+mn-ea"/>
              </a:rPr>
              <a:t>.</a:t>
            </a:r>
            <a:endParaRPr sz="2000" b="0" dirty="0">
              <a:latin typeface="微软雅黑" panose="020B0503020204020204" charset="-122"/>
              <a:ea typeface="微软雅黑" panose="020B0503020204020204" charset="-122"/>
              <a:cs typeface="微软雅黑" panose="020B0503020204020204" charset="-122"/>
            </a:endParaRPr>
          </a:p>
          <a:p>
            <a:pPr indent="267970">
              <a:lnSpc>
                <a:spcPct val="150000"/>
              </a:lnSpc>
            </a:pPr>
            <a:endParaRPr sz="2400" b="0" dirty="0">
              <a:latin typeface="微软雅黑" panose="020B0503020204020204" charset="-122"/>
              <a:ea typeface="微软雅黑" panose="020B0503020204020204" charset="-122"/>
              <a:cs typeface="微软雅黑" panose="020B0503020204020204" charset="-122"/>
            </a:endParaRPr>
          </a:p>
        </p:txBody>
      </p:sp>
      <p:pic>
        <p:nvPicPr>
          <p:cNvPr id="103" name="图片 102"/>
          <p:cNvPicPr/>
          <p:nvPr/>
        </p:nvPicPr>
        <p:blipFill>
          <a:blip r:embed="rId3"/>
          <a:stretch>
            <a:fillRect/>
          </a:stretch>
        </p:blipFill>
        <p:spPr>
          <a:xfrm>
            <a:off x="1186815" y="1558925"/>
            <a:ext cx="4684395" cy="3061970"/>
          </a:xfrm>
          <a:prstGeom prst="rect">
            <a:avLst/>
          </a:prstGeom>
          <a:noFill/>
          <a:ln w="9525">
            <a:noFill/>
          </a:ln>
        </p:spPr>
      </p:pic>
      <p:sp>
        <p:nvSpPr>
          <p:cNvPr id="104" name="文本框 103"/>
          <p:cNvSpPr txBox="1"/>
          <p:nvPr/>
        </p:nvSpPr>
        <p:spPr>
          <a:xfrm>
            <a:off x="1819910" y="6138545"/>
            <a:ext cx="5080000" cy="368300"/>
          </a:xfrm>
          <a:prstGeom prst="rect">
            <a:avLst/>
          </a:prstGeom>
          <a:noFill/>
          <a:ln w="9525">
            <a:noFill/>
          </a:ln>
        </p:spPr>
        <p:txBody>
          <a:bodyPr>
            <a:spAutoFit/>
          </a:bodyPr>
          <a:p>
            <a:r>
              <a:rPr lang="zh-CN" altLang="en-US"/>
              <a:t> </a:t>
            </a:r>
            <a:endParaRPr lang="zh-CN" altLang="en-US"/>
          </a:p>
        </p:txBody>
      </p:sp>
      <p:pic>
        <p:nvPicPr>
          <p:cNvPr id="5" name="图片 4"/>
          <p:cNvPicPr/>
          <p:nvPr/>
        </p:nvPicPr>
        <p:blipFill>
          <a:blip r:embed="rId4"/>
          <a:stretch>
            <a:fillRect/>
          </a:stretch>
        </p:blipFill>
        <p:spPr>
          <a:xfrm>
            <a:off x="4183380" y="3101340"/>
            <a:ext cx="4184015" cy="3300095"/>
          </a:xfrm>
          <a:prstGeom prst="rect">
            <a:avLst/>
          </a:prstGeom>
          <a:noFill/>
          <a:ln w="9525">
            <a:noFill/>
          </a:ln>
        </p:spPr>
      </p:pic>
      <p:sp>
        <p:nvSpPr>
          <p:cNvPr id="105" name="文本框 104"/>
          <p:cNvSpPr txBox="1"/>
          <p:nvPr/>
        </p:nvSpPr>
        <p:spPr>
          <a:xfrm>
            <a:off x="3915410" y="6096635"/>
            <a:ext cx="4206875" cy="304800"/>
          </a:xfrm>
          <a:prstGeom prst="rect">
            <a:avLst/>
          </a:prstGeom>
          <a:noFill/>
          <a:ln w="9525">
            <a:noFill/>
          </a:ln>
        </p:spPr>
        <p:txBody>
          <a:bodyPr>
            <a:noAutofit/>
          </a:bodyPr>
          <a:p>
            <a:r>
              <a:rPr lang="zh-CN" altLang="en-US"/>
              <a:t> </a:t>
            </a:r>
            <a:endParaRPr lang="zh-CN" altLang="en-US"/>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500"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P spid="2" grpId="1"/>
      <p:bldP spid="11" grpId="0"/>
      <p:bldP spid="11"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custDataLst>
              <p:tags r:id="rId1"/>
            </p:custDataLst>
          </p:nvPr>
        </p:nvSpPr>
        <p:spPr>
          <a:xfrm>
            <a:off x="1147041" y="403860"/>
            <a:ext cx="8174355" cy="1031875"/>
          </a:xfrm>
          <a:prstGeom prst="rect">
            <a:avLst/>
          </a:prstGeom>
          <a:noFill/>
        </p:spPr>
        <p:txBody>
          <a:bodyPr wrap="square" lIns="90000" tIns="46800" rIns="90000" bIns="46800" rtlCol="0" anchor="ctr" anchorCtr="0">
            <a:scene3d>
              <a:camera prst="orthographicFront"/>
              <a:lightRig rig="threePt" dir="t"/>
            </a:scene3d>
          </a:bodyPr>
          <a:lstStyle/>
          <a:p>
            <a:pPr>
              <a:lnSpc>
                <a:spcPct val="120000"/>
              </a:lnSpc>
            </a:pPr>
            <a:r>
              <a:rPr lang="zh-CN" altLang="en-US" sz="3200" b="1" dirty="0">
                <a:sym typeface="+mn-ea"/>
              </a:rPr>
              <a:t>二、实践操作，探究新知</a:t>
            </a:r>
            <a:endParaRPr lang="zh-CN" altLang="en-US" sz="3200" b="1" dirty="0"/>
          </a:p>
          <a:p>
            <a:pPr>
              <a:lnSpc>
                <a:spcPct val="120000"/>
              </a:lnSpc>
            </a:pPr>
            <a:endParaRPr lang="zh-CN" altLang="en-US" sz="3200" b="1" spc="3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p:txBody>
      </p:sp>
      <p:sp>
        <p:nvSpPr>
          <p:cNvPr id="2" name="文本框 1"/>
          <p:cNvSpPr txBox="1"/>
          <p:nvPr/>
        </p:nvSpPr>
        <p:spPr>
          <a:xfrm>
            <a:off x="1006475" y="996258"/>
            <a:ext cx="6940550" cy="521970"/>
          </a:xfrm>
          <a:prstGeom prst="rect">
            <a:avLst/>
          </a:prstGeom>
          <a:noFill/>
        </p:spPr>
        <p:txBody>
          <a:bodyPr wrap="square" rtlCol="0" anchor="t">
            <a:spAutoFit/>
          </a:bodyPr>
          <a:lstStyle/>
          <a:p>
            <a:r>
              <a:rPr lang="zh-CN" altLang="en-US" sz="2800" dirty="0">
                <a:solidFill>
                  <a:schemeClr val="tx1">
                    <a:lumMod val="85000"/>
                    <a:lumOff val="15000"/>
                  </a:schemeClr>
                </a:solidFill>
                <a:sym typeface="+mn-ea"/>
              </a:rPr>
              <a:t>（二）</a:t>
            </a:r>
            <a:r>
              <a:rPr lang="zh-CN" altLang="en-US" sz="2800" dirty="0">
                <a:latin typeface="+mn-ea"/>
                <a:cs typeface="+mn-ea"/>
                <a:sym typeface="+mn-ea"/>
              </a:rPr>
              <a:t>圆周角与弧的关系</a:t>
            </a:r>
            <a:endParaRPr lang="zh-CN" altLang="en-US" sz="2800" dirty="0">
              <a:solidFill>
                <a:schemeClr val="tx1">
                  <a:lumMod val="85000"/>
                  <a:lumOff val="15000"/>
                </a:schemeClr>
              </a:solidFill>
              <a:sym typeface="+mn-ea"/>
            </a:endParaRPr>
          </a:p>
        </p:txBody>
      </p:sp>
      <p:sp>
        <p:nvSpPr>
          <p:cNvPr id="11" name="文本框 10"/>
          <p:cNvSpPr txBox="1"/>
          <p:nvPr/>
        </p:nvSpPr>
        <p:spPr>
          <a:xfrm>
            <a:off x="8229599" y="2017683"/>
            <a:ext cx="3633470" cy="3415030"/>
          </a:xfrm>
          <a:prstGeom prst="rect">
            <a:avLst/>
          </a:prstGeom>
          <a:noFill/>
          <a:ln w="9525">
            <a:noFill/>
          </a:ln>
        </p:spPr>
        <p:txBody>
          <a:bodyPr wrap="square">
            <a:spAutoFit/>
          </a:bodyPr>
          <a:lstStyle/>
          <a:p>
            <a:pPr indent="267970">
              <a:lnSpc>
                <a:spcPct val="150000"/>
              </a:lnSpc>
            </a:pPr>
            <a:r>
              <a:rPr lang="zh-CN" sz="2400" b="0" dirty="0">
                <a:latin typeface="微软雅黑" panose="020B0503020204020204" charset="-122"/>
                <a:ea typeface="微软雅黑" panose="020B0503020204020204" charset="-122"/>
                <a:cs typeface="微软雅黑" panose="020B0503020204020204" charset="-122"/>
              </a:rPr>
              <a:t>问题</a:t>
            </a:r>
            <a:r>
              <a:rPr lang="en-US" altLang="zh-CN" sz="2400" b="0" dirty="0">
                <a:latin typeface="微软雅黑" panose="020B0503020204020204" charset="-122"/>
                <a:ea typeface="微软雅黑" panose="020B0503020204020204" charset="-122"/>
                <a:cs typeface="微软雅黑" panose="020B0503020204020204" charset="-122"/>
              </a:rPr>
              <a:t>5</a:t>
            </a:r>
            <a:r>
              <a:rPr sz="2400" b="0" dirty="0">
                <a:latin typeface="微软雅黑" panose="020B0503020204020204" charset="-122"/>
                <a:ea typeface="微软雅黑" panose="020B0503020204020204" charset="-122"/>
                <a:cs typeface="微软雅黑" panose="020B0503020204020204" charset="-122"/>
              </a:rPr>
              <a:t>相当于是圆周角定理应用的一个变式，再次加深学生对圆周角定理的理解，也得出了本节课的另一个新知——圆周角定理的推论2.</a:t>
            </a:r>
            <a:endParaRPr sz="2400" b="0" dirty="0">
              <a:latin typeface="微软雅黑" panose="020B0503020204020204" charset="-122"/>
              <a:ea typeface="微软雅黑" panose="020B0503020204020204" charset="-122"/>
              <a:cs typeface="微软雅黑" panose="020B0503020204020204" charset="-122"/>
            </a:endParaRPr>
          </a:p>
        </p:txBody>
      </p:sp>
      <p:pic>
        <p:nvPicPr>
          <p:cNvPr id="105" name="图片 104"/>
          <p:cNvPicPr/>
          <p:nvPr/>
        </p:nvPicPr>
        <p:blipFill>
          <a:blip r:embed="rId2"/>
          <a:stretch>
            <a:fillRect/>
          </a:stretch>
        </p:blipFill>
        <p:spPr>
          <a:xfrm>
            <a:off x="1146810" y="1757680"/>
            <a:ext cx="6199505" cy="4236720"/>
          </a:xfrm>
          <a:prstGeom prst="rect">
            <a:avLst/>
          </a:prstGeom>
          <a:noFill/>
          <a:ln w="9525">
            <a:noFill/>
          </a:ln>
        </p:spPr>
      </p:pic>
      <p:sp>
        <p:nvSpPr>
          <p:cNvPr id="106" name="文本框 105"/>
          <p:cNvSpPr txBox="1"/>
          <p:nvPr/>
        </p:nvSpPr>
        <p:spPr>
          <a:xfrm>
            <a:off x="3433763" y="5064125"/>
            <a:ext cx="5080000" cy="368300"/>
          </a:xfrm>
          <a:prstGeom prst="rect">
            <a:avLst/>
          </a:prstGeom>
          <a:noFill/>
          <a:ln w="9525">
            <a:noFill/>
          </a:ln>
        </p:spPr>
        <p:txBody>
          <a:bodyPr>
            <a:spAutoFit/>
          </a:bodyPr>
          <a:p>
            <a:r>
              <a:rPr lang="zh-CN" altLang="en-US"/>
              <a:t> </a:t>
            </a:r>
            <a:endParaRPr lang="zh-CN" altLang="en-US"/>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500"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P spid="2" grpId="1"/>
      <p:bldP spid="11" grpId="0"/>
      <p:bldP spid="11"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custDataLst>
              <p:tags r:id="rId1"/>
            </p:custDataLst>
          </p:nvPr>
        </p:nvSpPr>
        <p:spPr>
          <a:xfrm>
            <a:off x="1165803" y="488315"/>
            <a:ext cx="8174355" cy="1031875"/>
          </a:xfrm>
          <a:prstGeom prst="rect">
            <a:avLst/>
          </a:prstGeom>
          <a:noFill/>
        </p:spPr>
        <p:txBody>
          <a:bodyPr wrap="square" lIns="90000" tIns="46800" rIns="90000" bIns="46800" rtlCol="0" anchor="ctr" anchorCtr="0">
            <a:scene3d>
              <a:camera prst="orthographicFront"/>
              <a:lightRig rig="threePt" dir="t"/>
            </a:scene3d>
          </a:bodyPr>
          <a:lstStyle/>
          <a:p>
            <a:pPr>
              <a:lnSpc>
                <a:spcPct val="120000"/>
              </a:lnSpc>
            </a:pPr>
            <a:r>
              <a:rPr lang="zh-CN" altLang="en-US" sz="3200" b="1" dirty="0">
                <a:sym typeface="+mn-ea"/>
              </a:rPr>
              <a:t>三、课堂练习，巩固新知</a:t>
            </a:r>
            <a:endParaRPr lang="zh-CN" altLang="en-US" sz="3200" b="1" dirty="0"/>
          </a:p>
          <a:p>
            <a:pPr algn="ctr">
              <a:lnSpc>
                <a:spcPct val="120000"/>
              </a:lnSpc>
            </a:pPr>
            <a:endParaRPr lang="zh-CN" altLang="en-US" sz="3200" b="1" spc="3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p:txBody>
      </p:sp>
      <p:pic>
        <p:nvPicPr>
          <p:cNvPr id="5" name="图片" descr="C:\Users\BQ\Desktop\18.png18"/>
          <p:cNvPicPr>
            <a:picLocks noChangeAspect="1"/>
          </p:cNvPicPr>
          <p:nvPr/>
        </p:nvPicPr>
        <p:blipFill>
          <a:blip r:embed="rId2"/>
          <a:srcRect/>
          <a:stretch>
            <a:fillRect/>
          </a:stretch>
        </p:blipFill>
        <p:spPr>
          <a:xfrm>
            <a:off x="1165803" y="1402774"/>
            <a:ext cx="4327774" cy="2433984"/>
          </a:xfrm>
          <a:prstGeom prst="rect">
            <a:avLst/>
          </a:prstGeom>
        </p:spPr>
      </p:pic>
      <p:pic>
        <p:nvPicPr>
          <p:cNvPr id="6" name="图片" descr="C:\Users\BQ\Desktop\19.png19"/>
          <p:cNvPicPr>
            <a:picLocks noChangeAspect="1"/>
          </p:cNvPicPr>
          <p:nvPr/>
        </p:nvPicPr>
        <p:blipFill>
          <a:blip r:embed="rId3"/>
          <a:srcRect/>
          <a:stretch>
            <a:fillRect/>
          </a:stretch>
        </p:blipFill>
        <p:spPr>
          <a:xfrm>
            <a:off x="6369626" y="1395450"/>
            <a:ext cx="4561523" cy="2566048"/>
          </a:xfrm>
          <a:prstGeom prst="rect">
            <a:avLst/>
          </a:prstGeom>
        </p:spPr>
      </p:pic>
      <p:sp>
        <p:nvSpPr>
          <p:cNvPr id="101" name="文本框 100"/>
          <p:cNvSpPr txBox="1"/>
          <p:nvPr/>
        </p:nvSpPr>
        <p:spPr>
          <a:xfrm>
            <a:off x="1165803" y="4669732"/>
            <a:ext cx="9077845" cy="1015663"/>
          </a:xfrm>
          <a:prstGeom prst="rect">
            <a:avLst/>
          </a:prstGeom>
          <a:noFill/>
          <a:ln w="9525">
            <a:noFill/>
          </a:ln>
        </p:spPr>
        <p:txBody>
          <a:bodyPr wrap="square">
            <a:spAutoFit/>
          </a:bodyPr>
          <a:lstStyle/>
          <a:p>
            <a:pPr indent="267970">
              <a:lnSpc>
                <a:spcPct val="150000"/>
              </a:lnSpc>
            </a:pPr>
            <a:r>
              <a:rPr lang="en-US" altLang="zh-CN" sz="2000" b="0" dirty="0">
                <a:latin typeface="微软雅黑" panose="020B0503020204020204" charset="-122"/>
                <a:ea typeface="微软雅黑" panose="020B0503020204020204" charset="-122"/>
                <a:cs typeface="微软雅黑" panose="020B0503020204020204" charset="-122"/>
              </a:rPr>
              <a:t>   </a:t>
            </a:r>
            <a:r>
              <a:rPr lang="zh-CN" sz="2000" b="0" dirty="0">
                <a:latin typeface="微软雅黑" panose="020B0503020204020204" charset="-122"/>
                <a:ea typeface="微软雅黑" panose="020B0503020204020204" charset="-122"/>
                <a:cs typeface="微软雅黑" panose="020B0503020204020204" charset="-122"/>
              </a:rPr>
              <a:t>巩</a:t>
            </a:r>
            <a:r>
              <a:rPr sz="2000" b="0" dirty="0" err="1">
                <a:latin typeface="微软雅黑" panose="020B0503020204020204" charset="-122"/>
                <a:ea typeface="微软雅黑" panose="020B0503020204020204" charset="-122"/>
                <a:cs typeface="微软雅黑" panose="020B0503020204020204" charset="-122"/>
              </a:rPr>
              <a:t>固学生对本节课内容的理解，深化定理.典例的引入承上启下，一是巩固圆周角定理及其推论，二也为下节课新知</a:t>
            </a:r>
            <a:r>
              <a:rPr sz="2000" b="0" dirty="0">
                <a:latin typeface="微软雅黑" panose="020B0503020204020204" charset="-122"/>
                <a:ea typeface="微软雅黑" panose="020B0503020204020204" charset="-122"/>
                <a:cs typeface="微软雅黑" panose="020B0503020204020204" charset="-122"/>
              </a:rPr>
              <a:t>——“</a:t>
            </a:r>
            <a:r>
              <a:rPr sz="2000" b="0" dirty="0" err="1">
                <a:latin typeface="微软雅黑" panose="020B0503020204020204" charset="-122"/>
                <a:ea typeface="微软雅黑" panose="020B0503020204020204" charset="-122"/>
                <a:cs typeface="微软雅黑" panose="020B0503020204020204" charset="-122"/>
              </a:rPr>
              <a:t>圆内接四边形”做好充足准备</a:t>
            </a:r>
            <a:r>
              <a:rPr sz="2000" b="0" dirty="0">
                <a:latin typeface="微软雅黑" panose="020B0503020204020204" charset="-122"/>
                <a:ea typeface="微软雅黑" panose="020B0503020204020204" charset="-122"/>
                <a:cs typeface="微软雅黑" panose="020B0503020204020204" charset="-122"/>
              </a:rPr>
              <a:t>.</a:t>
            </a:r>
            <a:endParaRPr sz="2000" b="0" dirty="0">
              <a:latin typeface="微软雅黑" panose="020B0503020204020204" charset="-122"/>
              <a:ea typeface="微软雅黑" panose="020B0503020204020204" charset="-122"/>
              <a:cs typeface="微软雅黑" panose="020B0503020204020204" charset="-122"/>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500"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01" grpId="0"/>
      <p:bldP spid="101"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1" name="图片 100"/>
          <p:cNvPicPr/>
          <p:nvPr/>
        </p:nvPicPr>
        <p:blipFill>
          <a:blip r:embed="rId1"/>
          <a:stretch>
            <a:fillRect/>
          </a:stretch>
        </p:blipFill>
        <p:spPr>
          <a:xfrm>
            <a:off x="163195" y="1184275"/>
            <a:ext cx="11865610" cy="3613785"/>
          </a:xfrm>
          <a:prstGeom prst="rect">
            <a:avLst/>
          </a:prstGeom>
          <a:noFill/>
          <a:ln w="9525">
            <a:noFill/>
          </a:ln>
        </p:spPr>
      </p:pic>
      <p:sp>
        <p:nvSpPr>
          <p:cNvPr id="102" name="文本框 101"/>
          <p:cNvSpPr txBox="1"/>
          <p:nvPr/>
        </p:nvSpPr>
        <p:spPr>
          <a:xfrm>
            <a:off x="419735" y="3911600"/>
            <a:ext cx="6235700" cy="452120"/>
          </a:xfrm>
          <a:prstGeom prst="rect">
            <a:avLst/>
          </a:prstGeom>
          <a:noFill/>
          <a:ln w="9525">
            <a:noFill/>
          </a:ln>
        </p:spPr>
        <p:txBody>
          <a:bodyPr>
            <a:noAutofit/>
          </a:bodyPr>
          <a:p>
            <a:r>
              <a:rPr lang="zh-CN" altLang="en-US"/>
              <a:t> </a:t>
            </a:r>
            <a:endParaRPr lang="zh-CN" altLang="en-US"/>
          </a:p>
        </p:txBody>
      </p:sp>
      <p:sp>
        <p:nvSpPr>
          <p:cNvPr id="30" name="文本框 29"/>
          <p:cNvSpPr txBox="1"/>
          <p:nvPr>
            <p:custDataLst>
              <p:tags r:id="rId2"/>
            </p:custDataLst>
          </p:nvPr>
        </p:nvSpPr>
        <p:spPr>
          <a:xfrm>
            <a:off x="1196975" y="404380"/>
            <a:ext cx="8174355" cy="1031875"/>
          </a:xfrm>
          <a:prstGeom prst="rect">
            <a:avLst/>
          </a:prstGeom>
          <a:noFill/>
        </p:spPr>
        <p:txBody>
          <a:bodyPr wrap="square" lIns="90000" tIns="46800" rIns="90000" bIns="46800" rtlCol="0" anchor="ctr" anchorCtr="0">
            <a:scene3d>
              <a:camera prst="orthographicFront"/>
              <a:lightRig rig="threePt" dir="t"/>
            </a:scene3d>
          </a:bodyPr>
          <a:p>
            <a:pPr>
              <a:lnSpc>
                <a:spcPct val="120000"/>
              </a:lnSpc>
            </a:pPr>
            <a:r>
              <a:rPr lang="zh-CN" altLang="en-US" sz="3200" b="1" dirty="0">
                <a:sym typeface="+mn-ea"/>
              </a:rPr>
              <a:t>四、新知再现，课堂小结</a:t>
            </a:r>
            <a:endParaRPr lang="zh-CN" altLang="en-US" sz="3200" b="1" dirty="0"/>
          </a:p>
          <a:p>
            <a:pPr algn="ctr">
              <a:lnSpc>
                <a:spcPct val="120000"/>
              </a:lnSpc>
            </a:pPr>
            <a:endParaRPr lang="zh-CN" altLang="en-US" sz="3200" b="1" spc="3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p:txBody>
      </p:sp>
      <p:sp>
        <p:nvSpPr>
          <p:cNvPr id="4" name="文本框 3"/>
          <p:cNvSpPr txBox="1"/>
          <p:nvPr/>
        </p:nvSpPr>
        <p:spPr>
          <a:xfrm>
            <a:off x="1196975" y="5308600"/>
            <a:ext cx="10293350" cy="460375"/>
          </a:xfrm>
          <a:prstGeom prst="rect">
            <a:avLst/>
          </a:prstGeom>
          <a:noFill/>
        </p:spPr>
        <p:txBody>
          <a:bodyPr wrap="square" rtlCol="0">
            <a:spAutoFit/>
          </a:bodyPr>
          <a:p>
            <a:r>
              <a:rPr lang="zh-CN" altLang="en-US" sz="2400"/>
              <a:t>通过提问回顾、整理本节课所学，进一步系统性梳理学习过程和知识方法。</a:t>
            </a:r>
            <a:endParaRPr lang="zh-CN" altLang="en-US" sz="2400"/>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500"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custDataLst>
              <p:tags r:id="rId1"/>
            </p:custDataLst>
          </p:nvPr>
        </p:nvSpPr>
        <p:spPr>
          <a:xfrm>
            <a:off x="1196975" y="404380"/>
            <a:ext cx="8174355" cy="1031875"/>
          </a:xfrm>
          <a:prstGeom prst="rect">
            <a:avLst/>
          </a:prstGeom>
          <a:noFill/>
        </p:spPr>
        <p:txBody>
          <a:bodyPr wrap="square" lIns="90000" tIns="46800" rIns="90000" bIns="46800" rtlCol="0" anchor="ctr" anchorCtr="0">
            <a:scene3d>
              <a:camera prst="orthographicFront"/>
              <a:lightRig rig="threePt" dir="t"/>
            </a:scene3d>
          </a:bodyPr>
          <a:lstStyle/>
          <a:p>
            <a:pPr>
              <a:lnSpc>
                <a:spcPct val="120000"/>
              </a:lnSpc>
            </a:pPr>
            <a:r>
              <a:rPr lang="zh-CN" altLang="en-US" sz="3200" b="1" dirty="0">
                <a:sym typeface="+mn-ea"/>
              </a:rPr>
              <a:t>四、新知再现，课堂小结</a:t>
            </a:r>
            <a:endParaRPr lang="zh-CN" altLang="en-US" sz="3200" b="1" dirty="0"/>
          </a:p>
          <a:p>
            <a:pPr algn="ctr">
              <a:lnSpc>
                <a:spcPct val="120000"/>
              </a:lnSpc>
            </a:pPr>
            <a:endParaRPr lang="zh-CN" altLang="en-US" sz="3200" b="1" spc="3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p:txBody>
      </p:sp>
      <p:pic>
        <p:nvPicPr>
          <p:cNvPr id="5" name="图片" descr="C:\Users\BQ\Desktop\21.png21"/>
          <p:cNvPicPr>
            <a:picLocks noChangeAspect="1"/>
          </p:cNvPicPr>
          <p:nvPr/>
        </p:nvPicPr>
        <p:blipFill>
          <a:blip r:embed="rId2"/>
          <a:srcRect/>
          <a:stretch>
            <a:fillRect/>
          </a:stretch>
        </p:blipFill>
        <p:spPr>
          <a:xfrm>
            <a:off x="1257681" y="1569027"/>
            <a:ext cx="7532335" cy="4237644"/>
          </a:xfrm>
          <a:prstGeom prst="rect">
            <a:avLst/>
          </a:prstGeom>
        </p:spPr>
      </p:pic>
      <p:sp>
        <p:nvSpPr>
          <p:cNvPr id="101" name="文本框 100"/>
          <p:cNvSpPr txBox="1"/>
          <p:nvPr/>
        </p:nvSpPr>
        <p:spPr>
          <a:xfrm>
            <a:off x="8790016" y="1840346"/>
            <a:ext cx="3143885" cy="3322955"/>
          </a:xfrm>
          <a:prstGeom prst="rect">
            <a:avLst/>
          </a:prstGeom>
          <a:noFill/>
          <a:ln w="9525">
            <a:noFill/>
          </a:ln>
        </p:spPr>
        <p:txBody>
          <a:bodyPr wrap="square">
            <a:spAutoFit/>
          </a:bodyPr>
          <a:lstStyle/>
          <a:p>
            <a:pPr indent="267970">
              <a:lnSpc>
                <a:spcPct val="150000"/>
              </a:lnSpc>
            </a:pPr>
            <a:r>
              <a:rPr lang="en-US" altLang="zh-CN" sz="2000" b="0" dirty="0">
                <a:latin typeface="微软雅黑" panose="020B0503020204020204" charset="-122"/>
                <a:ea typeface="微软雅黑" panose="020B0503020204020204" charset="-122"/>
                <a:cs typeface="微软雅黑" panose="020B0503020204020204" charset="-122"/>
              </a:rPr>
              <a:t> </a:t>
            </a:r>
            <a:r>
              <a:rPr sz="2000" b="0" dirty="0">
                <a:latin typeface="微软雅黑" panose="020B0503020204020204" charset="-122"/>
                <a:ea typeface="微软雅黑" panose="020B0503020204020204" charset="-122"/>
                <a:cs typeface="微软雅黑" panose="020B0503020204020204" charset="-122"/>
              </a:rPr>
              <a:t>通过小结使学生归纳、梳理总结本节的知识和方法，将本节课所学的知以前所学的知识进行紧密联系，有利于学生认识数学思想、数学方法，积累数学活动的经验.</a:t>
            </a:r>
            <a:endParaRPr sz="2000" b="0" dirty="0">
              <a:latin typeface="微软雅黑" panose="020B0503020204020204" charset="-122"/>
              <a:ea typeface="微软雅黑" panose="020B0503020204020204" charset="-122"/>
              <a:cs typeface="微软雅黑" panose="020B0503020204020204" charset="-122"/>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500"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01" grpId="0"/>
      <p:bldP spid="10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4677" y="2333625"/>
            <a:ext cx="858520" cy="1566545"/>
          </a:xfrm>
        </p:spPr>
        <p:txBody>
          <a:bodyPr>
            <a:normAutofit/>
          </a:bodyPr>
          <a:lstStyle/>
          <a:p>
            <a:r>
              <a:rPr lang="zh-CN" altLang="en-US" dirty="0"/>
              <a:t>目</a:t>
            </a:r>
            <a:br>
              <a:rPr lang="zh-CN" altLang="en-US" dirty="0"/>
            </a:br>
            <a:r>
              <a:rPr lang="zh-CN" altLang="en-US" dirty="0"/>
              <a:t>录</a:t>
            </a:r>
            <a:endParaRPr lang="zh-CN" altLang="en-US" dirty="0"/>
          </a:p>
        </p:txBody>
      </p:sp>
      <p:sp>
        <p:nvSpPr>
          <p:cNvPr id="5" name="标题 1"/>
          <p:cNvSpPr>
            <a:spLocks noGrp="1"/>
          </p:cNvSpPr>
          <p:nvPr/>
        </p:nvSpPr>
        <p:spPr>
          <a:xfrm>
            <a:off x="2216150" y="857885"/>
            <a:ext cx="2727960" cy="739140"/>
          </a:xfrm>
        </p:spPr>
        <p:txBody>
          <a:bodyPr lIns="90000" tIns="46800" rIns="90000" bIns="46800" anchor="b" anchorCtr="0">
            <a:normAutofit/>
          </a:bodyPr>
          <a:lstStyle>
            <a:lvl1pPr algn="l" defTabSz="914400" rtl="0" eaLnBrk="1" fontAlgn="auto" latinLnBrk="0" hangingPunct="1">
              <a:lnSpc>
                <a:spcPct val="100000"/>
              </a:lnSpc>
              <a:spcBef>
                <a:spcPct val="0"/>
              </a:spcBef>
              <a:buNone/>
              <a:defRPr sz="4400" b="1" i="0" u="none" strike="noStrike" kern="1200" cap="none" spc="300" normalizeH="0" baseline="0">
                <a:solidFill>
                  <a:schemeClr val="tx1">
                    <a:lumMod val="85000"/>
                    <a:lumOff val="15000"/>
                  </a:schemeClr>
                </a:solidFill>
                <a:effectLst/>
                <a:uFillTx/>
                <a:latin typeface="Arial" panose="020B0604020202020204" pitchFamily="34" charset="0"/>
                <a:ea typeface="微软雅黑" panose="020B0503020204020204" charset="-122"/>
                <a:cs typeface="+mj-cs"/>
              </a:defRPr>
            </a:lvl1pPr>
          </a:lstStyle>
          <a:p>
            <a:r>
              <a:rPr lang="zh-CN" altLang="en-US" sz="3600"/>
              <a:t>一、说教材</a:t>
            </a:r>
            <a:endParaRPr lang="zh-CN" altLang="en-US" sz="3600"/>
          </a:p>
        </p:txBody>
      </p:sp>
      <p:sp>
        <p:nvSpPr>
          <p:cNvPr id="6" name="标题 1"/>
          <p:cNvSpPr>
            <a:spLocks noGrp="1"/>
          </p:cNvSpPr>
          <p:nvPr/>
        </p:nvSpPr>
        <p:spPr>
          <a:xfrm>
            <a:off x="4010660" y="3900170"/>
            <a:ext cx="3769360" cy="739140"/>
          </a:xfrm>
        </p:spPr>
        <p:txBody>
          <a:bodyPr lIns="90000" tIns="46800" rIns="90000" bIns="46800" anchor="b" anchorCtr="0">
            <a:noAutofit/>
          </a:bodyPr>
          <a:lstStyle>
            <a:lvl1pPr algn="l" defTabSz="914400" rtl="0" eaLnBrk="1" fontAlgn="auto" latinLnBrk="0" hangingPunct="1">
              <a:lnSpc>
                <a:spcPct val="100000"/>
              </a:lnSpc>
              <a:spcBef>
                <a:spcPct val="0"/>
              </a:spcBef>
              <a:buNone/>
              <a:defRPr sz="4400" b="1" i="0" u="none" strike="noStrike" kern="1200" cap="none" spc="300" normalizeH="0" baseline="0">
                <a:solidFill>
                  <a:schemeClr val="tx1">
                    <a:lumMod val="85000"/>
                    <a:lumOff val="15000"/>
                  </a:schemeClr>
                </a:solidFill>
                <a:effectLst/>
                <a:uFillTx/>
                <a:latin typeface="Arial" panose="020B0604020202020204" pitchFamily="34" charset="0"/>
                <a:ea typeface="微软雅黑" panose="020B0503020204020204" charset="-122"/>
                <a:cs typeface="+mj-cs"/>
              </a:defRPr>
            </a:lvl1pPr>
          </a:lstStyle>
          <a:p>
            <a:r>
              <a:rPr lang="zh-CN" altLang="en-US" sz="3500">
                <a:latin typeface="微软雅黑" panose="020B0503020204020204" charset="-122"/>
                <a:cs typeface="微软雅黑" panose="020B0503020204020204" charset="-122"/>
              </a:rPr>
              <a:t>四、说教学过程</a:t>
            </a:r>
            <a:endParaRPr lang="zh-CN" altLang="en-US" sz="3500">
              <a:latin typeface="微软雅黑" panose="020B0503020204020204" charset="-122"/>
              <a:cs typeface="微软雅黑" panose="020B0503020204020204" charset="-122"/>
            </a:endParaRPr>
          </a:p>
        </p:txBody>
      </p:sp>
      <p:sp>
        <p:nvSpPr>
          <p:cNvPr id="9" name="标题 1"/>
          <p:cNvSpPr>
            <a:spLocks noGrp="1"/>
          </p:cNvSpPr>
          <p:nvPr/>
        </p:nvSpPr>
        <p:spPr>
          <a:xfrm>
            <a:off x="4639310" y="4914265"/>
            <a:ext cx="3949065" cy="739140"/>
          </a:xfrm>
        </p:spPr>
        <p:txBody>
          <a:bodyPr lIns="90000" tIns="46800" rIns="90000" bIns="46800" anchor="b" anchorCtr="0">
            <a:noAutofit/>
          </a:bodyPr>
          <a:lstStyle>
            <a:lvl1pPr algn="l" defTabSz="914400" rtl="0" eaLnBrk="1" fontAlgn="auto" latinLnBrk="0" hangingPunct="1">
              <a:lnSpc>
                <a:spcPct val="100000"/>
              </a:lnSpc>
              <a:spcBef>
                <a:spcPct val="0"/>
              </a:spcBef>
              <a:buNone/>
              <a:defRPr sz="4400" b="1" i="0" u="none" strike="noStrike" kern="1200" cap="none" spc="300" normalizeH="0" baseline="0">
                <a:solidFill>
                  <a:schemeClr val="tx1">
                    <a:lumMod val="85000"/>
                    <a:lumOff val="15000"/>
                  </a:schemeClr>
                </a:solidFill>
                <a:effectLst/>
                <a:uFillTx/>
                <a:latin typeface="Arial" panose="020B0604020202020204" pitchFamily="34" charset="0"/>
                <a:ea typeface="微软雅黑" panose="020B0503020204020204" charset="-122"/>
                <a:cs typeface="+mj-cs"/>
              </a:defRPr>
            </a:lvl1pPr>
          </a:lstStyle>
          <a:p>
            <a:r>
              <a:rPr lang="zh-CN" altLang="en-US" sz="3500">
                <a:latin typeface="微软雅黑" panose="020B0503020204020204" charset="-122"/>
                <a:cs typeface="微软雅黑" panose="020B0503020204020204" charset="-122"/>
              </a:rPr>
              <a:t>五、说评价手段</a:t>
            </a:r>
            <a:endParaRPr lang="zh-CN" altLang="en-US" sz="3500">
              <a:latin typeface="微软雅黑" panose="020B0503020204020204" charset="-122"/>
              <a:cs typeface="微软雅黑" panose="020B0503020204020204" charset="-122"/>
            </a:endParaRPr>
          </a:p>
        </p:txBody>
      </p:sp>
      <p:sp>
        <p:nvSpPr>
          <p:cNvPr id="10" name="标题 1"/>
          <p:cNvSpPr>
            <a:spLocks noGrp="1"/>
          </p:cNvSpPr>
          <p:nvPr/>
        </p:nvSpPr>
        <p:spPr>
          <a:xfrm>
            <a:off x="2804795" y="1871980"/>
            <a:ext cx="2727960" cy="739140"/>
          </a:xfrm>
        </p:spPr>
        <p:txBody>
          <a:bodyPr lIns="90000" tIns="46800" rIns="90000" bIns="46800" anchor="b" anchorCtr="0">
            <a:normAutofit/>
          </a:bodyPr>
          <a:lstStyle>
            <a:lvl1pPr algn="l" defTabSz="914400" rtl="0" eaLnBrk="1" fontAlgn="auto" latinLnBrk="0" hangingPunct="1">
              <a:lnSpc>
                <a:spcPct val="100000"/>
              </a:lnSpc>
              <a:spcBef>
                <a:spcPct val="0"/>
              </a:spcBef>
              <a:buNone/>
              <a:defRPr sz="4400" b="1" i="0" u="none" strike="noStrike" kern="1200" cap="none" spc="300" normalizeH="0" baseline="0">
                <a:solidFill>
                  <a:schemeClr val="tx1">
                    <a:lumMod val="85000"/>
                    <a:lumOff val="15000"/>
                  </a:schemeClr>
                </a:solidFill>
                <a:effectLst/>
                <a:uFillTx/>
                <a:latin typeface="Arial" panose="020B0604020202020204" pitchFamily="34" charset="0"/>
                <a:ea typeface="微软雅黑" panose="020B0503020204020204" charset="-122"/>
                <a:cs typeface="+mj-cs"/>
              </a:defRPr>
            </a:lvl1pPr>
          </a:lstStyle>
          <a:p>
            <a:r>
              <a:rPr lang="zh-CN" altLang="en-US" sz="3600"/>
              <a:t>二、说学情</a:t>
            </a:r>
            <a:endParaRPr lang="zh-CN" altLang="en-US" sz="3600"/>
          </a:p>
        </p:txBody>
      </p:sp>
      <p:sp>
        <p:nvSpPr>
          <p:cNvPr id="11" name="标题 1"/>
          <p:cNvSpPr>
            <a:spLocks noGrp="1"/>
          </p:cNvSpPr>
          <p:nvPr/>
        </p:nvSpPr>
        <p:spPr>
          <a:xfrm>
            <a:off x="3394710" y="2886075"/>
            <a:ext cx="3766820" cy="739140"/>
          </a:xfrm>
        </p:spPr>
        <p:txBody>
          <a:bodyPr lIns="90000" tIns="46800" rIns="90000" bIns="46800" anchor="b" anchorCtr="0">
            <a:noAutofit/>
          </a:bodyPr>
          <a:lstStyle>
            <a:lvl1pPr algn="l" defTabSz="914400" rtl="0" eaLnBrk="1" fontAlgn="auto" latinLnBrk="0" hangingPunct="1">
              <a:lnSpc>
                <a:spcPct val="100000"/>
              </a:lnSpc>
              <a:spcBef>
                <a:spcPct val="0"/>
              </a:spcBef>
              <a:buNone/>
              <a:defRPr sz="4400" b="1" i="0" u="none" strike="noStrike" kern="1200" cap="none" spc="300" normalizeH="0" baseline="0">
                <a:solidFill>
                  <a:schemeClr val="tx1">
                    <a:lumMod val="85000"/>
                    <a:lumOff val="15000"/>
                  </a:schemeClr>
                </a:solidFill>
                <a:effectLst/>
                <a:uFillTx/>
                <a:latin typeface="Arial" panose="020B0604020202020204" pitchFamily="34" charset="0"/>
                <a:ea typeface="微软雅黑" panose="020B0503020204020204" charset="-122"/>
                <a:cs typeface="+mj-cs"/>
              </a:defRPr>
            </a:lvl1pPr>
          </a:lstStyle>
          <a:p>
            <a:r>
              <a:rPr lang="zh-CN" altLang="en-US" sz="3500">
                <a:latin typeface="+mn-ea"/>
                <a:ea typeface="+mn-ea"/>
                <a:cs typeface="+mn-ea"/>
              </a:rPr>
              <a:t>三、说教学策略</a:t>
            </a:r>
            <a:endParaRPr lang="zh-CN" altLang="en-US" sz="3500">
              <a:latin typeface="+mn-ea"/>
              <a:ea typeface="+mn-ea"/>
              <a:cs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9" grpId="0"/>
      <p:bldP spid="9" grpId="1"/>
      <p:bldP spid="10" grpId="0"/>
      <p:bldP spid="10" grpId="1"/>
      <p:bldP spid="11" grpId="0"/>
      <p:bldP spid="11"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custDataLst>
              <p:tags r:id="rId1"/>
            </p:custDataLst>
          </p:nvPr>
        </p:nvSpPr>
        <p:spPr>
          <a:xfrm>
            <a:off x="1280160" y="180340"/>
            <a:ext cx="8174355" cy="1031875"/>
          </a:xfrm>
          <a:prstGeom prst="rect">
            <a:avLst/>
          </a:prstGeom>
          <a:noFill/>
        </p:spPr>
        <p:txBody>
          <a:bodyPr wrap="square" lIns="90000" tIns="46800" rIns="90000" bIns="46800" rtlCol="0" anchor="ctr" anchorCtr="0">
            <a:scene3d>
              <a:camera prst="orthographicFront"/>
              <a:lightRig rig="threePt" dir="t"/>
            </a:scene3d>
          </a:bodyPr>
          <a:lstStyle/>
          <a:p>
            <a:pPr>
              <a:lnSpc>
                <a:spcPct val="120000"/>
              </a:lnSpc>
            </a:pPr>
            <a:r>
              <a:rPr lang="zh-CN" altLang="en-US" sz="3200" b="1" spc="30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评价分析：</a:t>
            </a:r>
            <a:endParaRPr lang="zh-CN" altLang="en-US" sz="3200" b="1" spc="30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p:txBody>
      </p:sp>
      <p:sp>
        <p:nvSpPr>
          <p:cNvPr id="2" name="标题 1"/>
          <p:cNvSpPr>
            <a:spLocks noGrp="1"/>
          </p:cNvSpPr>
          <p:nvPr>
            <p:ph type="title"/>
          </p:nvPr>
        </p:nvSpPr>
        <p:spPr>
          <a:xfrm>
            <a:off x="421640" y="1886642"/>
            <a:ext cx="858520" cy="2366010"/>
          </a:xfrm>
        </p:spPr>
        <p:txBody>
          <a:bodyPr>
            <a:normAutofit fontScale="90000"/>
          </a:bodyPr>
          <a:lstStyle/>
          <a:p>
            <a:r>
              <a:rPr lang="zh-CN" altLang="en-US" dirty="0"/>
              <a:t>说评价手段</a:t>
            </a:r>
            <a:endParaRPr lang="zh-CN" altLang="en-US" dirty="0"/>
          </a:p>
        </p:txBody>
      </p:sp>
      <p:sp>
        <p:nvSpPr>
          <p:cNvPr id="100" name="文本框 99"/>
          <p:cNvSpPr txBox="1"/>
          <p:nvPr/>
        </p:nvSpPr>
        <p:spPr>
          <a:xfrm>
            <a:off x="1280160" y="1212215"/>
            <a:ext cx="9960610" cy="4523105"/>
          </a:xfrm>
          <a:prstGeom prst="rect">
            <a:avLst/>
          </a:prstGeom>
          <a:noFill/>
          <a:ln w="9525">
            <a:noFill/>
          </a:ln>
        </p:spPr>
        <p:txBody>
          <a:bodyPr wrap="square">
            <a:spAutoFit/>
          </a:bodyPr>
          <a:lstStyle/>
          <a:p>
            <a:pPr indent="266700">
              <a:lnSpc>
                <a:spcPct val="200000"/>
              </a:lnSpc>
            </a:pPr>
            <a:r>
              <a:rPr lang="zh-CN" altLang="en-US" sz="2400" b="0" dirty="0">
                <a:latin typeface="微软雅黑" panose="020B0503020204020204" charset="-122"/>
                <a:ea typeface="微软雅黑" panose="020B0503020204020204" charset="-122"/>
                <a:cs typeface="微软雅黑" panose="020B0503020204020204" charset="-122"/>
              </a:rPr>
              <a:t>课堂小结后，</a:t>
            </a:r>
            <a:endParaRPr lang="zh-CN" altLang="en-US" sz="2400" b="0" dirty="0">
              <a:latin typeface="微软雅黑" panose="020B0503020204020204" charset="-122"/>
              <a:ea typeface="微软雅黑" panose="020B0503020204020204" charset="-122"/>
              <a:cs typeface="微软雅黑" panose="020B0503020204020204" charset="-122"/>
            </a:endParaRPr>
          </a:p>
          <a:p>
            <a:pPr indent="266700">
              <a:lnSpc>
                <a:spcPct val="200000"/>
              </a:lnSpc>
            </a:pPr>
            <a:r>
              <a:rPr lang="en-US" sz="2400" dirty="0">
                <a:latin typeface="微软雅黑" panose="020B0503020204020204" charset="-122"/>
                <a:ea typeface="微软雅黑" panose="020B0503020204020204" charset="-122"/>
                <a:cs typeface="微软雅黑" panose="020B0503020204020204" charset="-122"/>
                <a:sym typeface="+mn-ea"/>
              </a:rPr>
              <a:t>1.</a:t>
            </a:r>
            <a:r>
              <a:rPr lang="zh-CN" altLang="en-US" sz="2400" b="0" dirty="0">
                <a:latin typeface="微软雅黑" panose="020B0503020204020204" charset="-122"/>
                <a:ea typeface="微软雅黑" panose="020B0503020204020204" charset="-122"/>
                <a:cs typeface="微软雅黑" panose="020B0503020204020204" charset="-122"/>
              </a:rPr>
              <a:t>先让学生对自己本节课的表现打分（五颗星</a:t>
            </a:r>
            <a:r>
              <a:rPr lang="zh-CN" altLang="en-US" sz="2400" dirty="0">
                <a:latin typeface="微软雅黑" panose="020B0503020204020204" charset="-122"/>
                <a:ea typeface="微软雅黑" panose="020B0503020204020204" charset="-122"/>
                <a:cs typeface="微软雅黑" panose="020B0503020204020204" charset="-122"/>
                <a:sym typeface="+mn-ea"/>
              </a:rPr>
              <a:t>为</a:t>
            </a:r>
            <a:r>
              <a:rPr lang="zh-CN" altLang="en-US" sz="2400" b="0" dirty="0">
                <a:latin typeface="微软雅黑" panose="020B0503020204020204" charset="-122"/>
                <a:ea typeface="微软雅黑" panose="020B0503020204020204" charset="-122"/>
                <a:cs typeface="微软雅黑" panose="020B0503020204020204" charset="-122"/>
              </a:rPr>
              <a:t>最佳）；</a:t>
            </a:r>
            <a:endParaRPr lang="zh-CN" altLang="en-US" sz="2400" b="0" dirty="0">
              <a:latin typeface="微软雅黑" panose="020B0503020204020204" charset="-122"/>
              <a:ea typeface="微软雅黑" panose="020B0503020204020204" charset="-122"/>
              <a:cs typeface="微软雅黑" panose="020B0503020204020204" charset="-122"/>
            </a:endParaRPr>
          </a:p>
          <a:p>
            <a:pPr indent="266700">
              <a:lnSpc>
                <a:spcPct val="200000"/>
              </a:lnSpc>
            </a:pPr>
            <a:r>
              <a:rPr lang="en-US" altLang="zh-CN" sz="2400" b="0" dirty="0">
                <a:latin typeface="微软雅黑" panose="020B0503020204020204" charset="-122"/>
                <a:ea typeface="微软雅黑" panose="020B0503020204020204" charset="-122"/>
                <a:cs typeface="微软雅黑" panose="020B0503020204020204" charset="-122"/>
              </a:rPr>
              <a:t>2.</a:t>
            </a:r>
            <a:r>
              <a:rPr lang="zh-CN" altLang="en-US" sz="2400" b="0" dirty="0">
                <a:latin typeface="微软雅黑" panose="020B0503020204020204" charset="-122"/>
                <a:ea typeface="微软雅黑" panose="020B0503020204020204" charset="-122"/>
                <a:cs typeface="微软雅黑" panose="020B0503020204020204" charset="-122"/>
              </a:rPr>
              <a:t>再让学生互评，选出自己认为本节课表现最好的三位同学给予加分；</a:t>
            </a:r>
            <a:endParaRPr lang="zh-CN" altLang="en-US" sz="2400" b="0" dirty="0">
              <a:latin typeface="微软雅黑" panose="020B0503020204020204" charset="-122"/>
              <a:ea typeface="微软雅黑" panose="020B0503020204020204" charset="-122"/>
              <a:cs typeface="微软雅黑" panose="020B0503020204020204" charset="-122"/>
            </a:endParaRPr>
          </a:p>
          <a:p>
            <a:pPr indent="266700">
              <a:lnSpc>
                <a:spcPct val="200000"/>
              </a:lnSpc>
            </a:pPr>
            <a:r>
              <a:rPr lang="en-US" altLang="zh-CN" sz="2400" b="0" dirty="0">
                <a:latin typeface="微软雅黑" panose="020B0503020204020204" charset="-122"/>
                <a:ea typeface="微软雅黑" panose="020B0503020204020204" charset="-122"/>
                <a:cs typeface="微软雅黑" panose="020B0503020204020204" charset="-122"/>
              </a:rPr>
              <a:t>3.</a:t>
            </a:r>
            <a:r>
              <a:rPr lang="zh-CN" altLang="en-US" sz="2400" b="0" dirty="0">
                <a:latin typeface="微软雅黑" panose="020B0503020204020204" charset="-122"/>
                <a:ea typeface="微软雅黑" panose="020B0503020204020204" charset="-122"/>
                <a:cs typeface="微软雅黑" panose="020B0503020204020204" charset="-122"/>
              </a:rPr>
              <a:t>教师对本节课学生的表现作简要评价，针对表现良好的学生提出表扬，</a:t>
            </a:r>
            <a:r>
              <a:rPr lang="en-US" altLang="zh-CN" sz="2400" b="0" dirty="0">
                <a:latin typeface="微软雅黑" panose="020B0503020204020204" charset="-122"/>
                <a:ea typeface="微软雅黑" panose="020B0503020204020204" charset="-122"/>
                <a:cs typeface="微软雅黑" panose="020B0503020204020204" charset="-122"/>
              </a:rPr>
              <a:t>        </a:t>
            </a:r>
            <a:r>
              <a:rPr lang="zh-CN" altLang="en-US" sz="2400" b="0" dirty="0">
                <a:latin typeface="微软雅黑" panose="020B0503020204020204" charset="-122"/>
                <a:ea typeface="微软雅黑" panose="020B0503020204020204" charset="-122"/>
                <a:cs typeface="微软雅黑" panose="020B0503020204020204" charset="-122"/>
              </a:rPr>
              <a:t>并对本节课进行反思；</a:t>
            </a:r>
            <a:endParaRPr lang="zh-CN" altLang="en-US" sz="2400" b="0" dirty="0">
              <a:latin typeface="微软雅黑" panose="020B0503020204020204" charset="-122"/>
              <a:ea typeface="微软雅黑" panose="020B0503020204020204" charset="-122"/>
              <a:cs typeface="微软雅黑" panose="020B0503020204020204" charset="-122"/>
            </a:endParaRPr>
          </a:p>
          <a:p>
            <a:pPr indent="266700">
              <a:lnSpc>
                <a:spcPct val="200000"/>
              </a:lnSpc>
            </a:pPr>
            <a:r>
              <a:rPr lang="en-US" altLang="zh-CN" sz="2400" b="0" dirty="0">
                <a:latin typeface="微软雅黑" panose="020B0503020204020204" charset="-122"/>
                <a:ea typeface="微软雅黑" panose="020B0503020204020204" charset="-122"/>
                <a:cs typeface="微软雅黑" panose="020B0503020204020204" charset="-122"/>
              </a:rPr>
              <a:t>4.</a:t>
            </a:r>
            <a:r>
              <a:rPr lang="zh-CN" altLang="en-US" sz="2400" b="0" dirty="0">
                <a:latin typeface="微软雅黑" panose="020B0503020204020204" charset="-122"/>
                <a:ea typeface="微软雅黑" panose="020B0503020204020204" charset="-122"/>
                <a:cs typeface="微软雅黑" panose="020B0503020204020204" charset="-122"/>
              </a:rPr>
              <a:t>利用</a:t>
            </a:r>
            <a:r>
              <a:rPr lang="en-US" altLang="zh-CN" sz="2400" b="0" dirty="0">
                <a:latin typeface="微软雅黑" panose="020B0503020204020204" charset="-122"/>
                <a:ea typeface="微软雅黑" panose="020B0503020204020204" charset="-122"/>
                <a:cs typeface="微软雅黑" panose="020B0503020204020204" charset="-122"/>
              </a:rPr>
              <a:t>”10</a:t>
            </a:r>
            <a:r>
              <a:rPr lang="zh-CN" altLang="en-US" sz="2400" b="0" dirty="0">
                <a:latin typeface="微软雅黑" panose="020B0503020204020204" charset="-122"/>
                <a:ea typeface="微软雅黑" panose="020B0503020204020204" charset="-122"/>
                <a:cs typeface="微软雅黑" panose="020B0503020204020204" charset="-122"/>
              </a:rPr>
              <a:t>分钟当堂测评</a:t>
            </a:r>
            <a:r>
              <a:rPr lang="en-US" altLang="zh-CN" sz="2400" b="0" dirty="0">
                <a:latin typeface="微软雅黑" panose="020B0503020204020204" charset="-122"/>
                <a:ea typeface="微软雅黑" panose="020B0503020204020204" charset="-122"/>
                <a:cs typeface="微软雅黑" panose="020B0503020204020204" charset="-122"/>
              </a:rPr>
              <a:t>“</a:t>
            </a:r>
            <a:r>
              <a:rPr lang="zh-CN" altLang="en-US" sz="2400" b="0" dirty="0">
                <a:latin typeface="微软雅黑" panose="020B0503020204020204" charset="-122"/>
                <a:ea typeface="微软雅黑" panose="020B0503020204020204" charset="-122"/>
                <a:cs typeface="微软雅黑" panose="020B0503020204020204" charset="-122"/>
              </a:rPr>
              <a:t>切实评价本节课的教学效果</a:t>
            </a:r>
            <a:r>
              <a:rPr lang="en-US" altLang="zh-CN" sz="2400" b="0" dirty="0">
                <a:latin typeface="微软雅黑" panose="020B0503020204020204" charset="-122"/>
                <a:ea typeface="微软雅黑" panose="020B0503020204020204" charset="-122"/>
                <a:cs typeface="微软雅黑" panose="020B0503020204020204" charset="-122"/>
              </a:rPr>
              <a:t>.</a:t>
            </a:r>
            <a:endParaRPr lang="en-US" altLang="zh-CN" sz="2400" b="0" dirty="0">
              <a:latin typeface="微软雅黑" panose="020B0503020204020204" charset="-122"/>
              <a:ea typeface="微软雅黑" panose="020B0503020204020204" charset="-122"/>
              <a:cs typeface="微软雅黑" panose="020B0503020204020204"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500"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00" grpId="0"/>
      <p:bldP spid="100"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custDataLst>
              <p:tags r:id="rId1"/>
            </p:custDataLst>
          </p:nvPr>
        </p:nvSpPr>
        <p:spPr>
          <a:xfrm>
            <a:off x="1280160" y="180340"/>
            <a:ext cx="8174355" cy="1031875"/>
          </a:xfrm>
          <a:prstGeom prst="rect">
            <a:avLst/>
          </a:prstGeom>
          <a:noFill/>
        </p:spPr>
        <p:txBody>
          <a:bodyPr wrap="square" lIns="90000" tIns="46800" rIns="90000" bIns="46800" rtlCol="0" anchor="ctr" anchorCtr="0">
            <a:scene3d>
              <a:camera prst="orthographicFront"/>
              <a:lightRig rig="threePt" dir="t"/>
            </a:scene3d>
          </a:bodyPr>
          <a:lstStyle/>
          <a:p>
            <a:pPr>
              <a:lnSpc>
                <a:spcPct val="120000"/>
              </a:lnSpc>
            </a:pPr>
            <a:r>
              <a:rPr lang="en-US" altLang="zh-CN" sz="3200" b="1" spc="300" dirty="0" smtClean="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10</a:t>
            </a:r>
            <a:r>
              <a:rPr lang="zh-CN" altLang="en-US" sz="3200" b="1" spc="300" dirty="0" smtClean="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分钟当堂测评</a:t>
            </a:r>
            <a:endParaRPr lang="zh-CN" altLang="en-US" sz="3200" b="1" spc="3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4395" y="997527"/>
            <a:ext cx="4073014" cy="5426175"/>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500"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366260" y="2432050"/>
            <a:ext cx="4784090" cy="1106805"/>
          </a:xfrm>
          <a:prstGeom prst="rect">
            <a:avLst/>
          </a:prstGeom>
          <a:noFill/>
        </p:spPr>
        <p:txBody>
          <a:bodyPr wrap="square" rtlCol="0">
            <a:spAutoFit/>
          </a:bodyPr>
          <a:lstStyle/>
          <a:p>
            <a:r>
              <a:rPr lang="zh-CN" altLang="en-US" sz="6600">
                <a:solidFill>
                  <a:schemeClr val="tx1"/>
                </a:solidFill>
                <a:effectLst>
                  <a:outerShdw blurRad="38100" dist="19050" dir="2700000" algn="tl" rotWithShape="0">
                    <a:schemeClr val="dk1">
                      <a:alpha val="40000"/>
                    </a:schemeClr>
                  </a:outerShdw>
                </a:effectLst>
              </a:rPr>
              <a:t>谢谢大家</a:t>
            </a:r>
            <a:r>
              <a:rPr lang="en-US" altLang="zh-CN" sz="6600">
                <a:solidFill>
                  <a:schemeClr val="tx1"/>
                </a:solidFill>
                <a:effectLst>
                  <a:outerShdw blurRad="38100" dist="19050" dir="2700000" algn="tl" rotWithShape="0">
                    <a:schemeClr val="dk1">
                      <a:alpha val="40000"/>
                    </a:schemeClr>
                  </a:outerShdw>
                </a:effectLst>
              </a:rPr>
              <a:t>~</a:t>
            </a:r>
            <a:endParaRPr lang="en-US" altLang="zh-CN" sz="6600">
              <a:solidFill>
                <a:schemeClr val="tx1"/>
              </a:solidFill>
              <a:effectLst>
                <a:outerShdw blurRad="38100" dist="19050" dir="2700000" algn="tl" rotWithShape="0">
                  <a:schemeClr val="dk1">
                    <a:alpha val="40000"/>
                  </a:schemeClr>
                </a:outerShdw>
              </a:effectLst>
            </a:endParaRPr>
          </a:p>
        </p:txBody>
      </p:sp>
    </p:spTree>
    <p:custDataLst>
      <p:tags r:id="rId1"/>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custDataLst>
              <p:tags r:id="rId1"/>
            </p:custDataLst>
          </p:nvPr>
        </p:nvSpPr>
        <p:spPr>
          <a:xfrm>
            <a:off x="1280160" y="180340"/>
            <a:ext cx="8174355" cy="1031875"/>
          </a:xfrm>
          <a:prstGeom prst="rect">
            <a:avLst/>
          </a:prstGeom>
          <a:noFill/>
        </p:spPr>
        <p:txBody>
          <a:bodyPr wrap="square" lIns="90000" tIns="46800" rIns="90000" bIns="46800" rtlCol="0" anchor="ctr" anchorCtr="0">
            <a:scene3d>
              <a:camera prst="orthographicFront"/>
              <a:lightRig rig="threePt" dir="t"/>
            </a:scene3d>
          </a:bodyPr>
          <a:lstStyle/>
          <a:p>
            <a:pPr>
              <a:lnSpc>
                <a:spcPct val="120000"/>
              </a:lnSpc>
            </a:pPr>
            <a:r>
              <a:rPr lang="zh-CN" altLang="en-US" sz="3200" b="1" spc="30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教材分析：</a:t>
            </a:r>
            <a:endParaRPr lang="zh-CN" altLang="en-US" sz="3200" b="1" spc="30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p:txBody>
      </p:sp>
      <p:sp>
        <p:nvSpPr>
          <p:cNvPr id="2" name="标题 1"/>
          <p:cNvSpPr>
            <a:spLocks noGrp="1"/>
          </p:cNvSpPr>
          <p:nvPr>
            <p:ph type="title"/>
          </p:nvPr>
        </p:nvSpPr>
        <p:spPr>
          <a:xfrm>
            <a:off x="421640" y="1886643"/>
            <a:ext cx="858520" cy="2366010"/>
          </a:xfrm>
        </p:spPr>
        <p:txBody>
          <a:bodyPr>
            <a:normAutofit/>
          </a:bodyPr>
          <a:lstStyle/>
          <a:p>
            <a:r>
              <a:rPr lang="zh-CN" altLang="en-US" dirty="0"/>
              <a:t>说教材</a:t>
            </a:r>
            <a:endParaRPr lang="zh-CN" altLang="en-US" dirty="0"/>
          </a:p>
        </p:txBody>
      </p:sp>
      <p:sp>
        <p:nvSpPr>
          <p:cNvPr id="100" name="文本框 99"/>
          <p:cNvSpPr txBox="1"/>
          <p:nvPr/>
        </p:nvSpPr>
        <p:spPr>
          <a:xfrm>
            <a:off x="1280160" y="1212215"/>
            <a:ext cx="10314882" cy="4247317"/>
          </a:xfrm>
          <a:prstGeom prst="rect">
            <a:avLst/>
          </a:prstGeom>
          <a:noFill/>
          <a:ln w="9525">
            <a:noFill/>
          </a:ln>
        </p:spPr>
        <p:txBody>
          <a:bodyPr wrap="square">
            <a:spAutoFit/>
          </a:bodyPr>
          <a:lstStyle/>
          <a:p>
            <a:pPr indent="266700">
              <a:lnSpc>
                <a:spcPct val="150000"/>
              </a:lnSpc>
            </a:pPr>
            <a:r>
              <a:rPr lang="zh-CN" sz="2000" b="0" dirty="0">
                <a:latin typeface="微软雅黑" panose="020B0503020204020204" charset="-122"/>
                <a:ea typeface="微软雅黑" panose="020B0503020204020204" charset="-122"/>
                <a:cs typeface="微软雅黑" panose="020B0503020204020204" charset="-122"/>
              </a:rPr>
              <a:t>《圆周角》是人教版《义务教育课程标准实验教科书》九年级上册第二十四章圆第四节第</a:t>
            </a:r>
            <a:r>
              <a:rPr lang="zh-CN" altLang="en-US" sz="2000" b="0" dirty="0">
                <a:latin typeface="微软雅黑" panose="020B0503020204020204" charset="-122"/>
                <a:ea typeface="微软雅黑" panose="020B0503020204020204" charset="-122"/>
                <a:cs typeface="微软雅黑" panose="020B0503020204020204" charset="-122"/>
              </a:rPr>
              <a:t>一</a:t>
            </a:r>
            <a:r>
              <a:rPr lang="zh-CN" sz="2000" b="0" dirty="0">
                <a:latin typeface="微软雅黑" panose="020B0503020204020204" charset="-122"/>
                <a:ea typeface="微软雅黑" panose="020B0503020204020204" charset="-122"/>
                <a:cs typeface="微软雅黑" panose="020B0503020204020204" charset="-122"/>
              </a:rPr>
              <a:t>课时的内容，本节是在学习了圆心角、弧、弦、弦心距之间的关系后，类比圆心角的定义，学习圆周角的定义，并建立圆周角与圆心角之间的关系，最终实现弧、弦、圆心角、圆周角、弦心距之间量与量相等关系的转化，它在与圆有关推理、论证和计算中应用广泛，是本章重点内容之一</a:t>
            </a:r>
            <a:r>
              <a:rPr lang="en-US" sz="2000" b="0" dirty="0">
                <a:latin typeface="微软雅黑" panose="020B0503020204020204" charset="-122"/>
                <a:ea typeface="微软雅黑" panose="020B0503020204020204" charset="-122"/>
                <a:cs typeface="微软雅黑" panose="020B0503020204020204" charset="-122"/>
              </a:rPr>
              <a:t>.</a:t>
            </a:r>
            <a:r>
              <a:rPr lang="zh-CN" sz="2000" b="0" dirty="0">
                <a:latin typeface="微软雅黑" panose="020B0503020204020204" charset="-122"/>
                <a:ea typeface="微软雅黑" panose="020B0503020204020204" charset="-122"/>
                <a:cs typeface="微软雅黑" panose="020B0503020204020204" charset="-122"/>
              </a:rPr>
              <a:t>通过本节课的学习，进一步巩固了圆心角有关学问，也为今后学习圆的有关性质打下坚实的基础</a:t>
            </a:r>
            <a:r>
              <a:rPr lang="en-US" sz="2000" b="0" dirty="0">
                <a:latin typeface="微软雅黑" panose="020B0503020204020204" charset="-122"/>
                <a:ea typeface="微软雅黑" panose="020B0503020204020204" charset="-122"/>
                <a:cs typeface="微软雅黑" panose="020B0503020204020204" charset="-122"/>
              </a:rPr>
              <a:t>.</a:t>
            </a:r>
            <a:r>
              <a:rPr lang="zh-CN" sz="2000" b="0" dirty="0">
                <a:latin typeface="微软雅黑" panose="020B0503020204020204" charset="-122"/>
                <a:ea typeface="微软雅黑" panose="020B0503020204020204" charset="-122"/>
                <a:cs typeface="微软雅黑" panose="020B0503020204020204" charset="-122"/>
              </a:rPr>
              <a:t>圆周角定理的证明，采用完全归纳法，把一般问题转化为特殊情况来证明，让学生体会由特殊到一般、分类、化归思想，学会应用“圆周角与圆心角的关系”进行论证和计算</a:t>
            </a:r>
            <a:r>
              <a:rPr lang="en-US" sz="2000" b="0" dirty="0">
                <a:latin typeface="微软雅黑" panose="020B0503020204020204" charset="-122"/>
                <a:ea typeface="微软雅黑" panose="020B0503020204020204" charset="-122"/>
                <a:cs typeface="微软雅黑" panose="020B0503020204020204" charset="-122"/>
              </a:rPr>
              <a:t>.</a:t>
            </a:r>
            <a:endParaRPr lang="zh-CN" sz="2000" b="0" dirty="0">
              <a:latin typeface="微软雅黑" panose="020B0503020204020204" charset="-122"/>
              <a:ea typeface="微软雅黑" panose="020B0503020204020204" charset="-122"/>
              <a:cs typeface="微软雅黑" panose="020B0503020204020204" charset="-122"/>
            </a:endParaRPr>
          </a:p>
          <a:p>
            <a:pPr indent="266700">
              <a:lnSpc>
                <a:spcPct val="150000"/>
              </a:lnSpc>
            </a:pPr>
            <a:r>
              <a:rPr lang="zh-CN" sz="2000" b="0" dirty="0">
                <a:latin typeface="微软雅黑" panose="020B0503020204020204" charset="-122"/>
                <a:ea typeface="微软雅黑" panose="020B0503020204020204" charset="-122"/>
                <a:cs typeface="微软雅黑" panose="020B0503020204020204" charset="-122"/>
              </a:rPr>
              <a:t>基于以上分析，确定本节课的教学重点是：圆周角定理</a:t>
            </a:r>
            <a:r>
              <a:rPr lang="en-US" sz="2000" b="0" dirty="0">
                <a:latin typeface="微软雅黑" panose="020B0503020204020204" charset="-122"/>
                <a:ea typeface="微软雅黑" panose="020B0503020204020204" charset="-122"/>
                <a:cs typeface="微软雅黑" panose="020B0503020204020204" charset="-122"/>
              </a:rPr>
              <a:t>.</a:t>
            </a:r>
            <a:endParaRPr lang="zh-CN" altLang="en-US" sz="2000" dirty="0">
              <a:latin typeface="微软雅黑" panose="020B0503020204020204" charset="-122"/>
              <a:ea typeface="微软雅黑" panose="020B0503020204020204" charset="-122"/>
              <a:cs typeface="微软雅黑" panose="020B0503020204020204"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500"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00" grpId="0"/>
      <p:bldP spid="100"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custDataLst>
              <p:tags r:id="rId1"/>
            </p:custDataLst>
          </p:nvPr>
        </p:nvSpPr>
        <p:spPr>
          <a:xfrm>
            <a:off x="1280160" y="180340"/>
            <a:ext cx="8174355" cy="1031875"/>
          </a:xfrm>
          <a:prstGeom prst="rect">
            <a:avLst/>
          </a:prstGeom>
          <a:noFill/>
        </p:spPr>
        <p:txBody>
          <a:bodyPr wrap="square" lIns="90000" tIns="46800" rIns="90000" bIns="46800" rtlCol="0" anchor="ctr" anchorCtr="0">
            <a:scene3d>
              <a:camera prst="orthographicFront"/>
              <a:lightRig rig="threePt" dir="t"/>
            </a:scene3d>
          </a:bodyPr>
          <a:lstStyle/>
          <a:p>
            <a:pPr>
              <a:lnSpc>
                <a:spcPct val="120000"/>
              </a:lnSpc>
            </a:pPr>
            <a:r>
              <a:rPr lang="zh-CN" altLang="en-US" sz="3200" b="1" spc="30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目标分析：</a:t>
            </a:r>
            <a:endParaRPr lang="zh-CN" altLang="en-US" sz="3200" b="1" spc="30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p:txBody>
      </p:sp>
      <p:sp>
        <p:nvSpPr>
          <p:cNvPr id="2" name="标题 1"/>
          <p:cNvSpPr>
            <a:spLocks noGrp="1"/>
          </p:cNvSpPr>
          <p:nvPr>
            <p:ph type="title"/>
          </p:nvPr>
        </p:nvSpPr>
        <p:spPr>
          <a:xfrm>
            <a:off x="421640" y="1855470"/>
            <a:ext cx="858520" cy="2366010"/>
          </a:xfrm>
        </p:spPr>
        <p:txBody>
          <a:bodyPr>
            <a:normAutofit/>
          </a:bodyPr>
          <a:lstStyle/>
          <a:p>
            <a:r>
              <a:rPr lang="zh-CN" altLang="en-US" dirty="0"/>
              <a:t>说教材</a:t>
            </a:r>
            <a:endParaRPr lang="zh-CN" altLang="en-US" dirty="0"/>
          </a:p>
        </p:txBody>
      </p:sp>
      <p:sp>
        <p:nvSpPr>
          <p:cNvPr id="100" name="文本框 99"/>
          <p:cNvSpPr txBox="1"/>
          <p:nvPr/>
        </p:nvSpPr>
        <p:spPr>
          <a:xfrm>
            <a:off x="1280160" y="948690"/>
            <a:ext cx="10867390" cy="5909310"/>
          </a:xfrm>
          <a:prstGeom prst="rect">
            <a:avLst/>
          </a:prstGeom>
          <a:noFill/>
          <a:ln w="9525">
            <a:noFill/>
          </a:ln>
        </p:spPr>
        <p:txBody>
          <a:bodyPr wrap="square">
            <a:spAutoFit/>
          </a:bodyPr>
          <a:lstStyle/>
          <a:p>
            <a:pPr indent="266700">
              <a:lnSpc>
                <a:spcPct val="150000"/>
              </a:lnSpc>
            </a:pPr>
            <a:r>
              <a:rPr lang="en-US" sz="2400" b="0" dirty="0">
                <a:latin typeface="微软雅黑" panose="020B0503020204020204" charset="-122"/>
                <a:ea typeface="微软雅黑" panose="020B0503020204020204" charset="-122"/>
                <a:cs typeface="微软雅黑" panose="020B0503020204020204" charset="-122"/>
              </a:rPr>
              <a:t>1.</a:t>
            </a:r>
            <a:r>
              <a:rPr lang="zh-CN" altLang="en-US" sz="2400" b="0" dirty="0">
                <a:latin typeface="微软雅黑" panose="020B0503020204020204" charset="-122"/>
                <a:ea typeface="微软雅黑" panose="020B0503020204020204" charset="-122"/>
                <a:cs typeface="微软雅黑" panose="020B0503020204020204" charset="-122"/>
              </a:rPr>
              <a:t>课程目标</a:t>
            </a:r>
            <a:endParaRPr lang="zh-CN" altLang="en-US" sz="2400" b="0" dirty="0">
              <a:latin typeface="微软雅黑" panose="020B0503020204020204" charset="-122"/>
              <a:ea typeface="微软雅黑" panose="020B0503020204020204" charset="-122"/>
              <a:cs typeface="微软雅黑" panose="020B0503020204020204" charset="-122"/>
            </a:endParaRPr>
          </a:p>
          <a:p>
            <a:pPr indent="266700">
              <a:lnSpc>
                <a:spcPct val="150000"/>
              </a:lnSpc>
            </a:pPr>
            <a:r>
              <a:rPr lang="zh-CN" altLang="en-US" sz="2000" dirty="0" smtClean="0">
                <a:latin typeface="微软雅黑" panose="020B0503020204020204" charset="-122"/>
                <a:ea typeface="微软雅黑" panose="020B0503020204020204" charset="-122"/>
                <a:cs typeface="微软雅黑" panose="020B0503020204020204" charset="-122"/>
              </a:rPr>
              <a:t>（</a:t>
            </a:r>
            <a:r>
              <a:rPr lang="en-US" altLang="zh-CN" sz="2000" dirty="0" smtClean="0">
                <a:latin typeface="微软雅黑" panose="020B0503020204020204" charset="-122"/>
                <a:ea typeface="微软雅黑" panose="020B0503020204020204" charset="-122"/>
                <a:cs typeface="微软雅黑" panose="020B0503020204020204" charset="-122"/>
              </a:rPr>
              <a:t>1</a:t>
            </a:r>
            <a:r>
              <a:rPr lang="zh-CN" altLang="en-US" sz="2000" dirty="0" smtClean="0">
                <a:latin typeface="微软雅黑" panose="020B0503020204020204" charset="-122"/>
                <a:ea typeface="微软雅黑" panose="020B0503020204020204" charset="-122"/>
                <a:cs typeface="微软雅黑" panose="020B0503020204020204" charset="-122"/>
              </a:rPr>
              <a:t>）理解</a:t>
            </a:r>
            <a:r>
              <a:rPr lang="zh-CN" altLang="en-US" sz="2000" dirty="0">
                <a:latin typeface="微软雅黑" panose="020B0503020204020204" charset="-122"/>
                <a:ea typeface="微软雅黑" panose="020B0503020204020204" charset="-122"/>
                <a:cs typeface="微软雅黑" panose="020B0503020204020204" charset="-122"/>
              </a:rPr>
              <a:t>圆、弧、弦、圆心角、圆周角的概念，了解等圆、等弧的概念</a:t>
            </a:r>
            <a:r>
              <a:rPr lang="en-US" altLang="zh-CN" sz="2000" dirty="0" smtClean="0">
                <a:latin typeface="微软雅黑" panose="020B0503020204020204" charset="-122"/>
                <a:ea typeface="微软雅黑" panose="020B0503020204020204" charset="-122"/>
                <a:cs typeface="微软雅黑" panose="020B0503020204020204" charset="-122"/>
              </a:rPr>
              <a:t>;</a:t>
            </a:r>
            <a:endParaRPr lang="en-US" altLang="zh-CN" sz="2000" dirty="0" smtClean="0">
              <a:latin typeface="微软雅黑" panose="020B0503020204020204" charset="-122"/>
              <a:ea typeface="微软雅黑" panose="020B0503020204020204" charset="-122"/>
              <a:cs typeface="微软雅黑" panose="020B0503020204020204" charset="-122"/>
            </a:endParaRPr>
          </a:p>
          <a:p>
            <a:pPr indent="266700">
              <a:lnSpc>
                <a:spcPct val="150000"/>
              </a:lnSpc>
            </a:pPr>
            <a:r>
              <a:rPr lang="zh-CN" altLang="en-US" sz="2000" dirty="0" smtClean="0">
                <a:latin typeface="微软雅黑" panose="020B0503020204020204" charset="-122"/>
                <a:ea typeface="微软雅黑" panose="020B0503020204020204" charset="-122"/>
                <a:cs typeface="微软雅黑" panose="020B0503020204020204" charset="-122"/>
              </a:rPr>
              <a:t>（</a:t>
            </a:r>
            <a:r>
              <a:rPr lang="en-US" altLang="zh-CN" sz="2000" dirty="0" smtClean="0">
                <a:latin typeface="微软雅黑" panose="020B0503020204020204" charset="-122"/>
                <a:ea typeface="微软雅黑" panose="020B0503020204020204" charset="-122"/>
                <a:cs typeface="微软雅黑" panose="020B0503020204020204" charset="-122"/>
              </a:rPr>
              <a:t>2</a:t>
            </a:r>
            <a:r>
              <a:rPr lang="zh-CN" altLang="en-US" sz="2000" dirty="0" smtClean="0">
                <a:latin typeface="微软雅黑" panose="020B0503020204020204" charset="-122"/>
                <a:ea typeface="微软雅黑" panose="020B0503020204020204" charset="-122"/>
                <a:cs typeface="微软雅黑" panose="020B0503020204020204" charset="-122"/>
              </a:rPr>
              <a:t>）探索</a:t>
            </a:r>
            <a:r>
              <a:rPr lang="zh-CN" altLang="en-US" sz="2000" dirty="0">
                <a:latin typeface="微软雅黑" panose="020B0503020204020204" charset="-122"/>
                <a:ea typeface="微软雅黑" panose="020B0503020204020204" charset="-122"/>
                <a:cs typeface="微软雅黑" panose="020B0503020204020204" charset="-122"/>
              </a:rPr>
              <a:t>圆周角与圆心角及其所对弧的关系，</a:t>
            </a: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rPr>
              <a:t>知道同弧</a:t>
            </a:r>
            <a:r>
              <a:rPr lang="en-US" altLang="zh-CN" sz="2000" b="1" dirty="0">
                <a:solidFill>
                  <a:srgbClr val="FF0000"/>
                </a:solidFill>
                <a:latin typeface="微软雅黑" panose="020B0503020204020204" charset="-122"/>
                <a:ea typeface="微软雅黑" panose="020B0503020204020204" charset="-122"/>
                <a:cs typeface="微软雅黑" panose="020B0503020204020204" charset="-122"/>
              </a:rPr>
              <a:t>(</a:t>
            </a: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rPr>
              <a:t>或等弧</a:t>
            </a:r>
            <a:r>
              <a:rPr lang="en-US" altLang="zh-CN" sz="2000" b="1" dirty="0">
                <a:solidFill>
                  <a:srgbClr val="FF0000"/>
                </a:solidFill>
                <a:latin typeface="微软雅黑" panose="020B0503020204020204" charset="-122"/>
                <a:ea typeface="微软雅黑" panose="020B0503020204020204" charset="-122"/>
                <a:cs typeface="微软雅黑" panose="020B0503020204020204" charset="-122"/>
              </a:rPr>
              <a:t>)</a:t>
            </a: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rPr>
              <a:t>所对的圆周角</a:t>
            </a:r>
            <a:r>
              <a:rPr lang="zh-CN" altLang="en-US" sz="2000" b="1" dirty="0" smtClean="0">
                <a:solidFill>
                  <a:srgbClr val="FF0000"/>
                </a:solidFill>
                <a:latin typeface="微软雅黑" panose="020B0503020204020204" charset="-122"/>
                <a:ea typeface="微软雅黑" panose="020B0503020204020204" charset="-122"/>
                <a:cs typeface="微软雅黑" panose="020B0503020204020204" charset="-122"/>
              </a:rPr>
              <a:t>相等</a:t>
            </a:r>
            <a:r>
              <a:rPr lang="en-US" altLang="zh-CN" sz="2000" b="1" dirty="0" smtClean="0">
                <a:solidFill>
                  <a:srgbClr val="FF0000"/>
                </a:solidFill>
                <a:latin typeface="微软雅黑" panose="020B0503020204020204" charset="-122"/>
                <a:ea typeface="微软雅黑" panose="020B0503020204020204" charset="-122"/>
                <a:cs typeface="微软雅黑" panose="020B0503020204020204" charset="-122"/>
              </a:rPr>
              <a:t>.</a:t>
            </a:r>
            <a:r>
              <a:rPr lang="zh-CN" altLang="en-US" sz="2000" b="1" dirty="0" smtClean="0">
                <a:solidFill>
                  <a:srgbClr val="0070C0"/>
                </a:solidFill>
                <a:latin typeface="微软雅黑" panose="020B0503020204020204" charset="-122"/>
                <a:ea typeface="微软雅黑" panose="020B0503020204020204" charset="-122"/>
                <a:cs typeface="微软雅黑" panose="020B0503020204020204" charset="-122"/>
              </a:rPr>
              <a:t>了解</a:t>
            </a:r>
            <a:r>
              <a:rPr lang="zh-CN" altLang="en-US" sz="2000" dirty="0">
                <a:latin typeface="微软雅黑" panose="020B0503020204020204" charset="-122"/>
                <a:ea typeface="微软雅黑" panose="020B0503020204020204" charset="-122"/>
                <a:cs typeface="微软雅黑" panose="020B0503020204020204" charset="-122"/>
              </a:rPr>
              <a:t>并证明圆周角定理及其推论</a:t>
            </a:r>
            <a:r>
              <a:rPr lang="en-US" altLang="zh-CN" sz="2000" dirty="0">
                <a:latin typeface="微软雅黑" panose="020B0503020204020204" charset="-122"/>
                <a:ea typeface="微软雅黑" panose="020B0503020204020204" charset="-122"/>
                <a:cs typeface="微软雅黑" panose="020B0503020204020204" charset="-122"/>
              </a:rPr>
              <a:t>:</a:t>
            </a:r>
            <a:r>
              <a:rPr lang="zh-CN" altLang="en-US" sz="2000" dirty="0">
                <a:latin typeface="微软雅黑" panose="020B0503020204020204" charset="-122"/>
                <a:ea typeface="微软雅黑" panose="020B0503020204020204" charset="-122"/>
                <a:cs typeface="微软雅黑" panose="020B0503020204020204" charset="-122"/>
              </a:rPr>
              <a:t>圆周角等于它所对弧上的圆心角的一半</a:t>
            </a:r>
            <a:r>
              <a:rPr lang="en-US" altLang="zh-CN" sz="2000" dirty="0">
                <a:latin typeface="微软雅黑" panose="020B0503020204020204" charset="-122"/>
                <a:ea typeface="微软雅黑" panose="020B0503020204020204" charset="-122"/>
                <a:cs typeface="微软雅黑" panose="020B0503020204020204" charset="-122"/>
              </a:rPr>
              <a:t>;</a:t>
            </a:r>
            <a:r>
              <a:rPr lang="zh-CN" altLang="en-US" sz="2000" dirty="0">
                <a:latin typeface="微软雅黑" panose="020B0503020204020204" charset="-122"/>
                <a:ea typeface="微软雅黑" panose="020B0503020204020204" charset="-122"/>
                <a:cs typeface="微软雅黑" panose="020B0503020204020204" charset="-122"/>
              </a:rPr>
              <a:t>直径所对的圆周角是直角，</a:t>
            </a:r>
            <a:r>
              <a:rPr lang="en-US" altLang="zh-CN" sz="2000" dirty="0">
                <a:latin typeface="微软雅黑" panose="020B0503020204020204" charset="-122"/>
                <a:ea typeface="微软雅黑" panose="020B0503020204020204" charset="-122"/>
                <a:cs typeface="微软雅黑" panose="020B0503020204020204" charset="-122"/>
              </a:rPr>
              <a:t>90°</a:t>
            </a:r>
            <a:r>
              <a:rPr lang="zh-CN" altLang="en-US" sz="2000" dirty="0">
                <a:latin typeface="微软雅黑" panose="020B0503020204020204" charset="-122"/>
                <a:ea typeface="微软雅黑" panose="020B0503020204020204" charset="-122"/>
                <a:cs typeface="微软雅黑" panose="020B0503020204020204" charset="-122"/>
              </a:rPr>
              <a:t>的圆周角所对的弦是直径</a:t>
            </a:r>
            <a:r>
              <a:rPr lang="en-US" altLang="zh-CN" sz="2000" dirty="0">
                <a:latin typeface="微软雅黑" panose="020B0503020204020204" charset="-122"/>
                <a:ea typeface="微软雅黑" panose="020B0503020204020204" charset="-122"/>
                <a:cs typeface="微软雅黑" panose="020B0503020204020204" charset="-122"/>
              </a:rPr>
              <a:t>;</a:t>
            </a:r>
            <a:r>
              <a:rPr lang="zh-CN" altLang="en-US" sz="2000" dirty="0">
                <a:latin typeface="微软雅黑" panose="020B0503020204020204" charset="-122"/>
                <a:ea typeface="微软雅黑" panose="020B0503020204020204" charset="-122"/>
                <a:cs typeface="微软雅黑" panose="020B0503020204020204" charset="-122"/>
              </a:rPr>
              <a:t>圆内接四边形的对角</a:t>
            </a:r>
            <a:r>
              <a:rPr lang="zh-CN" altLang="en-US" sz="2000" dirty="0" smtClean="0">
                <a:latin typeface="微软雅黑" panose="020B0503020204020204" charset="-122"/>
                <a:ea typeface="微软雅黑" panose="020B0503020204020204" charset="-122"/>
                <a:cs typeface="微软雅黑" panose="020B0503020204020204" charset="-122"/>
              </a:rPr>
              <a:t>互补</a:t>
            </a:r>
            <a:r>
              <a:rPr lang="en-US" altLang="zh-CN" sz="2000" dirty="0" smtClean="0">
                <a:latin typeface="微软雅黑" panose="020B0503020204020204" charset="-122"/>
                <a:ea typeface="微软雅黑" panose="020B0503020204020204" charset="-122"/>
                <a:cs typeface="微软雅黑" panose="020B0503020204020204" charset="-122"/>
              </a:rPr>
              <a:t>.</a:t>
            </a:r>
            <a:endParaRPr lang="zh-CN" altLang="en-US" sz="2000" dirty="0" smtClean="0">
              <a:latin typeface="微软雅黑" panose="020B0503020204020204" charset="-122"/>
              <a:ea typeface="微软雅黑" panose="020B0503020204020204" charset="-122"/>
              <a:cs typeface="微软雅黑" panose="020B0503020204020204" charset="-122"/>
            </a:endParaRPr>
          </a:p>
          <a:p>
            <a:pPr indent="266700">
              <a:lnSpc>
                <a:spcPct val="150000"/>
              </a:lnSpc>
            </a:pPr>
            <a:r>
              <a:rPr lang="en-US" altLang="zh-CN" sz="2400" b="0" dirty="0" smtClean="0">
                <a:latin typeface="微软雅黑" panose="020B0503020204020204" charset="-122"/>
                <a:ea typeface="微软雅黑" panose="020B0503020204020204" charset="-122"/>
                <a:cs typeface="微软雅黑" panose="020B0503020204020204" charset="-122"/>
              </a:rPr>
              <a:t>2.</a:t>
            </a:r>
            <a:r>
              <a:rPr lang="zh-CN" altLang="en-US" sz="2400" b="0" dirty="0" smtClean="0">
                <a:latin typeface="微软雅黑" panose="020B0503020204020204" charset="-122"/>
                <a:ea typeface="微软雅黑" panose="020B0503020204020204" charset="-122"/>
                <a:cs typeface="微软雅黑" panose="020B0503020204020204" charset="-122"/>
              </a:rPr>
              <a:t>单元目标</a:t>
            </a:r>
            <a:endParaRPr lang="en-US" altLang="zh-CN" sz="2400" b="0" dirty="0" smtClean="0">
              <a:latin typeface="微软雅黑" panose="020B0503020204020204" charset="-122"/>
              <a:ea typeface="微软雅黑" panose="020B0503020204020204" charset="-122"/>
              <a:cs typeface="微软雅黑" panose="020B0503020204020204" charset="-122"/>
            </a:endParaRPr>
          </a:p>
          <a:p>
            <a:pPr indent="266700">
              <a:lnSpc>
                <a:spcPct val="150000"/>
              </a:lnSpc>
            </a:pPr>
            <a:r>
              <a:rPr lang="zh-CN" altLang="en-US" sz="2000" dirty="0" smtClean="0">
                <a:latin typeface="微软雅黑" panose="020B0503020204020204" charset="-122"/>
                <a:ea typeface="微软雅黑" panose="020B0503020204020204" charset="-122"/>
                <a:cs typeface="微软雅黑" panose="020B0503020204020204" charset="-122"/>
              </a:rPr>
              <a:t>（</a:t>
            </a:r>
            <a:r>
              <a:rPr lang="en-US" altLang="zh-CN" sz="2000" dirty="0" smtClean="0">
                <a:latin typeface="微软雅黑" panose="020B0503020204020204" charset="-122"/>
                <a:ea typeface="微软雅黑" panose="020B0503020204020204" charset="-122"/>
                <a:cs typeface="微软雅黑" panose="020B0503020204020204" charset="-122"/>
              </a:rPr>
              <a:t>1</a:t>
            </a:r>
            <a:r>
              <a:rPr lang="zh-CN" altLang="en-US" sz="2000" dirty="0" smtClean="0">
                <a:latin typeface="微软雅黑" panose="020B0503020204020204" charset="-122"/>
                <a:ea typeface="微软雅黑" panose="020B0503020204020204" charset="-122"/>
                <a:cs typeface="微软雅黑" panose="020B0503020204020204" charset="-122"/>
              </a:rPr>
              <a:t>）理解</a:t>
            </a:r>
            <a:r>
              <a:rPr lang="zh-CN" altLang="en-US" sz="2000" dirty="0">
                <a:latin typeface="微软雅黑" panose="020B0503020204020204" charset="-122"/>
                <a:ea typeface="微软雅黑" panose="020B0503020204020204" charset="-122"/>
                <a:cs typeface="微软雅黑" panose="020B0503020204020204" charset="-122"/>
              </a:rPr>
              <a:t>圆、弧、弦、圆心角、圆周角的概念，了解等圆、等弧的概念，</a:t>
            </a: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rPr>
              <a:t>理解弧、弦、圆心角的</a:t>
            </a:r>
            <a:r>
              <a:rPr lang="zh-CN" altLang="en-US" sz="2000" b="1" dirty="0" smtClean="0">
                <a:solidFill>
                  <a:srgbClr val="FF0000"/>
                </a:solidFill>
                <a:latin typeface="微软雅黑" panose="020B0503020204020204" charset="-122"/>
                <a:ea typeface="微软雅黑" panose="020B0503020204020204" charset="-122"/>
                <a:cs typeface="微软雅黑" panose="020B0503020204020204" charset="-122"/>
              </a:rPr>
              <a:t>关系</a:t>
            </a:r>
            <a:r>
              <a:rPr lang="en-US" altLang="zh-CN" sz="2000" b="1" dirty="0" smtClean="0">
                <a:solidFill>
                  <a:srgbClr val="FF0000"/>
                </a:solidFill>
                <a:latin typeface="微软雅黑" panose="020B0503020204020204" charset="-122"/>
                <a:ea typeface="微软雅黑" panose="020B0503020204020204" charset="-122"/>
                <a:cs typeface="微软雅黑" panose="020B0503020204020204" charset="-122"/>
              </a:rPr>
              <a:t>.</a:t>
            </a:r>
            <a:endParaRPr lang="en-US" altLang="zh-CN" sz="2000" b="1" dirty="0" smtClean="0">
              <a:solidFill>
                <a:srgbClr val="FF0000"/>
              </a:solidFill>
              <a:latin typeface="微软雅黑" panose="020B0503020204020204" charset="-122"/>
              <a:ea typeface="微软雅黑" panose="020B0503020204020204" charset="-122"/>
              <a:cs typeface="微软雅黑" panose="020B0503020204020204" charset="-122"/>
            </a:endParaRPr>
          </a:p>
          <a:p>
            <a:pPr indent="266700">
              <a:lnSpc>
                <a:spcPct val="150000"/>
              </a:lnSpc>
            </a:pPr>
            <a:r>
              <a:rPr lang="zh-CN" altLang="en-US" sz="2000" dirty="0" smtClean="0">
                <a:latin typeface="微软雅黑" panose="020B0503020204020204" charset="-122"/>
                <a:ea typeface="微软雅黑" panose="020B0503020204020204" charset="-122"/>
                <a:cs typeface="微软雅黑" panose="020B0503020204020204" charset="-122"/>
              </a:rPr>
              <a:t>（</a:t>
            </a:r>
            <a:r>
              <a:rPr lang="en-US" altLang="zh-CN" sz="2000" dirty="0" smtClean="0">
                <a:latin typeface="微软雅黑" panose="020B0503020204020204" charset="-122"/>
                <a:ea typeface="微软雅黑" panose="020B0503020204020204" charset="-122"/>
                <a:cs typeface="微软雅黑" panose="020B0503020204020204" charset="-122"/>
              </a:rPr>
              <a:t>2</a:t>
            </a:r>
            <a:r>
              <a:rPr lang="zh-CN" altLang="en-US" sz="2000" dirty="0" smtClean="0">
                <a:latin typeface="微软雅黑" panose="020B0503020204020204" charset="-122"/>
                <a:ea typeface="微软雅黑" panose="020B0503020204020204" charset="-122"/>
                <a:cs typeface="微软雅黑" panose="020B0503020204020204" charset="-122"/>
              </a:rPr>
              <a:t>）探索</a:t>
            </a:r>
            <a:r>
              <a:rPr lang="zh-CN" altLang="en-US" sz="2000" dirty="0">
                <a:latin typeface="微软雅黑" panose="020B0503020204020204" charset="-122"/>
                <a:ea typeface="微软雅黑" panose="020B0503020204020204" charset="-122"/>
                <a:cs typeface="微软雅黑" panose="020B0503020204020204" charset="-122"/>
              </a:rPr>
              <a:t>圆周角与圆心角及其所对弧的关系，</a:t>
            </a:r>
            <a:r>
              <a:rPr lang="zh-CN" altLang="en-US" sz="2000" b="1" dirty="0">
                <a:solidFill>
                  <a:srgbClr val="0070C0"/>
                </a:solidFill>
                <a:latin typeface="微软雅黑" panose="020B0503020204020204" charset="-122"/>
                <a:ea typeface="微软雅黑" panose="020B0503020204020204" charset="-122"/>
                <a:cs typeface="微软雅黑" panose="020B0503020204020204" charset="-122"/>
              </a:rPr>
              <a:t>理解</a:t>
            </a:r>
            <a:r>
              <a:rPr lang="zh-CN" altLang="en-US" sz="2000" dirty="0">
                <a:latin typeface="微软雅黑" panose="020B0503020204020204" charset="-122"/>
                <a:ea typeface="微软雅黑" panose="020B0503020204020204" charset="-122"/>
                <a:cs typeface="微软雅黑" panose="020B0503020204020204" charset="-122"/>
              </a:rPr>
              <a:t>并证明圆周角定理及其推论</a:t>
            </a:r>
            <a:r>
              <a:rPr lang="en-US" altLang="zh-CN" sz="2000" dirty="0">
                <a:latin typeface="微软雅黑" panose="020B0503020204020204" charset="-122"/>
                <a:ea typeface="微软雅黑" panose="020B0503020204020204" charset="-122"/>
                <a:cs typeface="微软雅黑" panose="020B0503020204020204" charset="-122"/>
              </a:rPr>
              <a:t>:</a:t>
            </a:r>
            <a:r>
              <a:rPr lang="zh-CN" altLang="en-US" sz="2000" dirty="0">
                <a:latin typeface="微软雅黑" panose="020B0503020204020204" charset="-122"/>
                <a:ea typeface="微软雅黑" panose="020B0503020204020204" charset="-122"/>
                <a:cs typeface="微软雅黑" panose="020B0503020204020204" charset="-122"/>
              </a:rPr>
              <a:t>圆周角的度数等于它所对弧上的圆心角度数的一半</a:t>
            </a:r>
            <a:r>
              <a:rPr lang="en-US" altLang="zh-CN" sz="2000" dirty="0">
                <a:latin typeface="微软雅黑" panose="020B0503020204020204" charset="-122"/>
                <a:ea typeface="微软雅黑" panose="020B0503020204020204" charset="-122"/>
                <a:cs typeface="微软雅黑" panose="020B0503020204020204" charset="-122"/>
              </a:rPr>
              <a:t>;</a:t>
            </a:r>
            <a:r>
              <a:rPr lang="zh-CN" altLang="en-US" sz="2000" dirty="0">
                <a:latin typeface="微软雅黑" panose="020B0503020204020204" charset="-122"/>
                <a:ea typeface="微软雅黑" panose="020B0503020204020204" charset="-122"/>
                <a:cs typeface="微软雅黑" panose="020B0503020204020204" charset="-122"/>
              </a:rPr>
              <a:t>直径所对的圆周角是直角</a:t>
            </a:r>
            <a:r>
              <a:rPr lang="en-US" altLang="zh-CN" sz="2000" dirty="0">
                <a:latin typeface="微软雅黑" panose="020B0503020204020204" charset="-122"/>
                <a:ea typeface="微软雅黑" panose="020B0503020204020204" charset="-122"/>
                <a:cs typeface="微软雅黑" panose="020B0503020204020204" charset="-122"/>
              </a:rPr>
              <a:t>;90°</a:t>
            </a:r>
            <a:r>
              <a:rPr lang="zh-CN" altLang="en-US" sz="2000" dirty="0">
                <a:latin typeface="微软雅黑" panose="020B0503020204020204" charset="-122"/>
                <a:ea typeface="微软雅黑" panose="020B0503020204020204" charset="-122"/>
                <a:cs typeface="微软雅黑" panose="020B0503020204020204" charset="-122"/>
              </a:rPr>
              <a:t>的圆周角所对的弦是直径</a:t>
            </a:r>
            <a:r>
              <a:rPr lang="en-US" altLang="zh-CN" sz="2000" dirty="0">
                <a:latin typeface="微软雅黑" panose="020B0503020204020204" charset="-122"/>
                <a:ea typeface="微软雅黑" panose="020B0503020204020204" charset="-122"/>
                <a:cs typeface="微软雅黑" panose="020B0503020204020204" charset="-122"/>
              </a:rPr>
              <a:t>;</a:t>
            </a:r>
            <a:r>
              <a:rPr lang="zh-CN" altLang="en-US" sz="2000" dirty="0">
                <a:latin typeface="微软雅黑" panose="020B0503020204020204" charset="-122"/>
                <a:ea typeface="微软雅黑" panose="020B0503020204020204" charset="-122"/>
                <a:cs typeface="微软雅黑" panose="020B0503020204020204" charset="-122"/>
              </a:rPr>
              <a:t>圆内接四边形的对角互补</a:t>
            </a:r>
            <a:r>
              <a:rPr lang="en-US" altLang="zh-CN" sz="2000" dirty="0">
                <a:latin typeface="微软雅黑" panose="020B0503020204020204" charset="-122"/>
                <a:ea typeface="微软雅黑" panose="020B0503020204020204" charset="-122"/>
                <a:cs typeface="微软雅黑" panose="020B0503020204020204" charset="-122"/>
              </a:rPr>
              <a:t>.</a:t>
            </a:r>
            <a:endParaRPr lang="en-US" altLang="zh-CN" sz="2000" b="0" dirty="0" smtClean="0">
              <a:latin typeface="微软雅黑" panose="020B0503020204020204" charset="-122"/>
              <a:ea typeface="微软雅黑" panose="020B0503020204020204" charset="-122"/>
              <a:cs typeface="微软雅黑" panose="020B0503020204020204" charset="-122"/>
            </a:endParaRPr>
          </a:p>
          <a:p>
            <a:pPr indent="266700">
              <a:lnSpc>
                <a:spcPct val="150000"/>
              </a:lnSpc>
            </a:pPr>
            <a:endParaRPr lang="zh-CN" altLang="en-US" sz="2400" b="0" dirty="0" smtClean="0">
              <a:latin typeface="微软雅黑" panose="020B0503020204020204" charset="-122"/>
              <a:ea typeface="微软雅黑" panose="020B0503020204020204" charset="-122"/>
              <a:cs typeface="微软雅黑" panose="020B0503020204020204"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500"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00" grpId="0"/>
      <p:bldP spid="10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custDataLst>
              <p:tags r:id="rId1"/>
            </p:custDataLst>
          </p:nvPr>
        </p:nvSpPr>
        <p:spPr>
          <a:xfrm>
            <a:off x="1280160" y="180340"/>
            <a:ext cx="8174355" cy="1031875"/>
          </a:xfrm>
          <a:prstGeom prst="rect">
            <a:avLst/>
          </a:prstGeom>
          <a:noFill/>
        </p:spPr>
        <p:txBody>
          <a:bodyPr wrap="square" lIns="90000" tIns="46800" rIns="90000" bIns="46800" rtlCol="0" anchor="ctr" anchorCtr="0">
            <a:scene3d>
              <a:camera prst="orthographicFront"/>
              <a:lightRig rig="threePt" dir="t"/>
            </a:scene3d>
          </a:bodyPr>
          <a:lstStyle/>
          <a:p>
            <a:pPr>
              <a:lnSpc>
                <a:spcPct val="120000"/>
              </a:lnSpc>
            </a:pPr>
            <a:r>
              <a:rPr lang="zh-CN" altLang="en-US" sz="3200" b="1" spc="30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目标分析：</a:t>
            </a:r>
            <a:endParaRPr lang="zh-CN" altLang="en-US" sz="3200" b="1" spc="30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p:txBody>
      </p:sp>
      <p:sp>
        <p:nvSpPr>
          <p:cNvPr id="2" name="标题 1"/>
          <p:cNvSpPr>
            <a:spLocks noGrp="1"/>
          </p:cNvSpPr>
          <p:nvPr>
            <p:ph type="title"/>
          </p:nvPr>
        </p:nvSpPr>
        <p:spPr>
          <a:xfrm>
            <a:off x="421640" y="1817526"/>
            <a:ext cx="858520" cy="2366010"/>
          </a:xfrm>
        </p:spPr>
        <p:txBody>
          <a:bodyPr>
            <a:normAutofit/>
          </a:bodyPr>
          <a:lstStyle/>
          <a:p>
            <a:r>
              <a:rPr lang="zh-CN" altLang="en-US" dirty="0"/>
              <a:t>说教材</a:t>
            </a:r>
            <a:endParaRPr lang="zh-CN" altLang="en-US" dirty="0"/>
          </a:p>
        </p:txBody>
      </p:sp>
      <p:sp>
        <p:nvSpPr>
          <p:cNvPr id="100" name="文本框 99"/>
          <p:cNvSpPr txBox="1"/>
          <p:nvPr/>
        </p:nvSpPr>
        <p:spPr>
          <a:xfrm>
            <a:off x="1280160" y="1027776"/>
            <a:ext cx="10867390" cy="2308324"/>
          </a:xfrm>
          <a:prstGeom prst="rect">
            <a:avLst/>
          </a:prstGeom>
          <a:noFill/>
          <a:ln w="9525">
            <a:noFill/>
          </a:ln>
        </p:spPr>
        <p:txBody>
          <a:bodyPr wrap="square">
            <a:spAutoFit/>
          </a:bodyPr>
          <a:lstStyle/>
          <a:p>
            <a:pPr indent="266700">
              <a:lnSpc>
                <a:spcPct val="150000"/>
              </a:lnSpc>
            </a:pPr>
            <a:r>
              <a:rPr lang="en-US" altLang="zh-CN" sz="2400" dirty="0" smtClean="0">
                <a:latin typeface="微软雅黑" panose="020B0503020204020204" charset="-122"/>
                <a:ea typeface="微软雅黑" panose="020B0503020204020204" charset="-122"/>
                <a:cs typeface="微软雅黑" panose="020B0503020204020204" charset="-122"/>
              </a:rPr>
              <a:t>3</a:t>
            </a:r>
            <a:r>
              <a:rPr lang="en-US" altLang="zh-CN" sz="2400" dirty="0">
                <a:latin typeface="微软雅黑" panose="020B0503020204020204" charset="-122"/>
                <a:ea typeface="微软雅黑" panose="020B0503020204020204" charset="-122"/>
                <a:cs typeface="微软雅黑" panose="020B0503020204020204" charset="-122"/>
              </a:rPr>
              <a:t>.</a:t>
            </a:r>
            <a:r>
              <a:rPr lang="zh-CN" altLang="en-US" sz="2400" dirty="0">
                <a:latin typeface="微软雅黑" panose="020B0503020204020204" charset="-122"/>
                <a:ea typeface="微软雅黑" panose="020B0503020204020204" charset="-122"/>
                <a:cs typeface="微软雅黑" panose="020B0503020204020204" charset="-122"/>
              </a:rPr>
              <a:t>教学目标</a:t>
            </a:r>
            <a:endParaRPr lang="zh-CN" altLang="en-US" sz="2400" dirty="0">
              <a:latin typeface="微软雅黑" panose="020B0503020204020204" charset="-122"/>
              <a:ea typeface="微软雅黑" panose="020B0503020204020204" charset="-122"/>
              <a:cs typeface="微软雅黑" panose="020B0503020204020204" charset="-122"/>
            </a:endParaRPr>
          </a:p>
          <a:p>
            <a:pPr indent="266700">
              <a:lnSpc>
                <a:spcPct val="150000"/>
              </a:lnSpc>
            </a:pPr>
            <a:r>
              <a:rPr sz="2400" dirty="0" smtClean="0">
                <a:latin typeface="微软雅黑" panose="020B0503020204020204" charset="-122"/>
                <a:ea typeface="微软雅黑" panose="020B0503020204020204" charset="-122"/>
                <a:cs typeface="微软雅黑" panose="020B0503020204020204" charset="-122"/>
                <a:sym typeface="+mn-ea"/>
              </a:rPr>
              <a:t>(</a:t>
            </a:r>
            <a:r>
              <a:rPr sz="2400" dirty="0">
                <a:latin typeface="微软雅黑" panose="020B0503020204020204" charset="-122"/>
                <a:ea typeface="微软雅黑" panose="020B0503020204020204" charset="-122"/>
                <a:cs typeface="微软雅黑" panose="020B0503020204020204" charset="-122"/>
                <a:sym typeface="+mn-ea"/>
              </a:rPr>
              <a:t>1)</a:t>
            </a:r>
            <a:r>
              <a:rPr sz="2400" dirty="0" err="1">
                <a:latin typeface="微软雅黑" panose="020B0503020204020204" charset="-122"/>
                <a:ea typeface="微软雅黑" panose="020B0503020204020204" charset="-122"/>
                <a:cs typeface="微软雅黑" panose="020B0503020204020204" charset="-122"/>
                <a:sym typeface="+mn-ea"/>
              </a:rPr>
              <a:t>了解圆周角的概念，</a:t>
            </a:r>
            <a:r>
              <a:rPr sz="2400" b="1" dirty="0" err="1">
                <a:solidFill>
                  <a:srgbClr val="FF0000"/>
                </a:solidFill>
                <a:latin typeface="微软雅黑" panose="020B0503020204020204" charset="-122"/>
                <a:ea typeface="微软雅黑" panose="020B0503020204020204" charset="-122"/>
                <a:cs typeface="微软雅黑" panose="020B0503020204020204" charset="-122"/>
                <a:sym typeface="+mn-ea"/>
              </a:rPr>
              <a:t>会</a:t>
            </a:r>
            <a:r>
              <a:rPr sz="2400" dirty="0" err="1">
                <a:latin typeface="微软雅黑" panose="020B0503020204020204" charset="-122"/>
                <a:ea typeface="微软雅黑" panose="020B0503020204020204" charset="-122"/>
                <a:cs typeface="微软雅黑" panose="020B0503020204020204" charset="-122"/>
                <a:sym typeface="+mn-ea"/>
              </a:rPr>
              <a:t>证明圆周角定理及其推论</a:t>
            </a:r>
            <a:r>
              <a:rPr sz="2400" dirty="0">
                <a:latin typeface="微软雅黑" panose="020B0503020204020204" charset="-122"/>
                <a:ea typeface="微软雅黑" panose="020B0503020204020204" charset="-122"/>
                <a:cs typeface="微软雅黑" panose="020B0503020204020204" charset="-122"/>
                <a:sym typeface="+mn-ea"/>
              </a:rPr>
              <a:t>.</a:t>
            </a:r>
            <a:endParaRPr sz="2400" b="0" dirty="0">
              <a:latin typeface="微软雅黑" panose="020B0503020204020204" charset="-122"/>
              <a:ea typeface="微软雅黑" panose="020B0503020204020204" charset="-122"/>
              <a:cs typeface="微软雅黑" panose="020B0503020204020204" charset="-122"/>
            </a:endParaRPr>
          </a:p>
          <a:p>
            <a:pPr indent="266700">
              <a:lnSpc>
                <a:spcPct val="150000"/>
              </a:lnSpc>
            </a:pPr>
            <a:r>
              <a:rPr sz="2400" dirty="0">
                <a:latin typeface="微软雅黑" panose="020B0503020204020204" charset="-122"/>
                <a:ea typeface="微软雅黑" panose="020B0503020204020204" charset="-122"/>
                <a:cs typeface="微软雅黑" panose="020B0503020204020204" charset="-122"/>
                <a:sym typeface="+mn-ea"/>
              </a:rPr>
              <a:t>(2)</a:t>
            </a:r>
            <a:r>
              <a:rPr sz="2400" dirty="0" err="1">
                <a:latin typeface="微软雅黑" panose="020B0503020204020204" charset="-122"/>
                <a:ea typeface="微软雅黑" panose="020B0503020204020204" charset="-122"/>
                <a:cs typeface="微软雅黑" panose="020B0503020204020204" charset="-122"/>
                <a:sym typeface="+mn-ea"/>
              </a:rPr>
              <a:t>结合圆周角定理的探索与证明的过程，进一步体会分类讨论、</a:t>
            </a:r>
            <a:r>
              <a:rPr sz="2400" dirty="0" err="1" smtClean="0">
                <a:latin typeface="微软雅黑" panose="020B0503020204020204" charset="-122"/>
                <a:ea typeface="微软雅黑" panose="020B0503020204020204" charset="-122"/>
                <a:cs typeface="微软雅黑" panose="020B0503020204020204" charset="-122"/>
                <a:sym typeface="+mn-ea"/>
              </a:rPr>
              <a:t>化归的思想</a:t>
            </a:r>
            <a:r>
              <a:rPr lang="en-US" sz="2400" dirty="0" smtClean="0">
                <a:latin typeface="微软雅黑" panose="020B0503020204020204" charset="-122"/>
                <a:ea typeface="微软雅黑" panose="020B0503020204020204" charset="-122"/>
                <a:cs typeface="微软雅黑" panose="020B0503020204020204" charset="-122"/>
                <a:sym typeface="+mn-ea"/>
              </a:rPr>
              <a:t>     </a:t>
            </a:r>
            <a:r>
              <a:rPr sz="2400" dirty="0" err="1" smtClean="0">
                <a:latin typeface="微软雅黑" panose="020B0503020204020204" charset="-122"/>
                <a:ea typeface="微软雅黑" panose="020B0503020204020204" charset="-122"/>
                <a:cs typeface="微软雅黑" panose="020B0503020204020204" charset="-122"/>
                <a:sym typeface="+mn-ea"/>
              </a:rPr>
              <a:t>方法</a:t>
            </a:r>
            <a:r>
              <a:rPr sz="2400" dirty="0" smtClean="0">
                <a:latin typeface="微软雅黑" panose="020B0503020204020204" charset="-122"/>
                <a:ea typeface="微软雅黑" panose="020B0503020204020204" charset="-122"/>
                <a:cs typeface="微软雅黑" panose="020B0503020204020204" charset="-122"/>
                <a:sym typeface="+mn-ea"/>
              </a:rPr>
              <a:t>.</a:t>
            </a:r>
            <a:endParaRPr sz="2400" dirty="0" smtClean="0">
              <a:latin typeface="微软雅黑" panose="020B0503020204020204" charset="-122"/>
              <a:ea typeface="微软雅黑" panose="020B0503020204020204" charset="-122"/>
              <a:cs typeface="微软雅黑" panose="020B0503020204020204"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500"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00" grpId="0"/>
      <p:bldP spid="10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custDataLst>
              <p:tags r:id="rId1"/>
            </p:custDataLst>
          </p:nvPr>
        </p:nvSpPr>
        <p:spPr>
          <a:xfrm>
            <a:off x="1280160" y="180340"/>
            <a:ext cx="8174355" cy="1031875"/>
          </a:xfrm>
          <a:prstGeom prst="rect">
            <a:avLst/>
          </a:prstGeom>
          <a:noFill/>
        </p:spPr>
        <p:txBody>
          <a:bodyPr wrap="square" lIns="90000" tIns="46800" rIns="90000" bIns="46800" rtlCol="0" anchor="ctr" anchorCtr="0">
            <a:scene3d>
              <a:camera prst="orthographicFront"/>
              <a:lightRig rig="threePt" dir="t"/>
            </a:scene3d>
          </a:bodyPr>
          <a:lstStyle/>
          <a:p>
            <a:pPr>
              <a:lnSpc>
                <a:spcPct val="120000"/>
              </a:lnSpc>
            </a:pPr>
            <a:r>
              <a:rPr lang="zh-CN" altLang="en-US" sz="3200" b="1" spc="30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学情分析：</a:t>
            </a:r>
            <a:endParaRPr lang="zh-CN" altLang="en-US" sz="3200" b="1" spc="30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p:txBody>
      </p:sp>
      <p:sp>
        <p:nvSpPr>
          <p:cNvPr id="2" name="标题 1"/>
          <p:cNvSpPr>
            <a:spLocks noGrp="1"/>
          </p:cNvSpPr>
          <p:nvPr>
            <p:ph type="title"/>
          </p:nvPr>
        </p:nvSpPr>
        <p:spPr>
          <a:xfrm>
            <a:off x="421640" y="1876252"/>
            <a:ext cx="858520" cy="2366010"/>
          </a:xfrm>
        </p:spPr>
        <p:txBody>
          <a:bodyPr>
            <a:normAutofit/>
          </a:bodyPr>
          <a:lstStyle/>
          <a:p>
            <a:r>
              <a:rPr lang="zh-CN" altLang="en-US" dirty="0"/>
              <a:t>说学情</a:t>
            </a:r>
            <a:endParaRPr lang="zh-CN" altLang="en-US" dirty="0"/>
          </a:p>
        </p:txBody>
      </p:sp>
      <p:sp>
        <p:nvSpPr>
          <p:cNvPr id="100" name="文本框 99"/>
          <p:cNvSpPr txBox="1"/>
          <p:nvPr/>
        </p:nvSpPr>
        <p:spPr>
          <a:xfrm>
            <a:off x="1280160" y="1212215"/>
            <a:ext cx="10482349" cy="4338320"/>
          </a:xfrm>
          <a:prstGeom prst="rect">
            <a:avLst/>
          </a:prstGeom>
          <a:noFill/>
          <a:ln w="9525">
            <a:noFill/>
          </a:ln>
        </p:spPr>
        <p:txBody>
          <a:bodyPr wrap="square">
            <a:spAutoFit/>
          </a:bodyPr>
          <a:lstStyle/>
          <a:p>
            <a:pPr indent="266700">
              <a:lnSpc>
                <a:spcPct val="100000"/>
              </a:lnSpc>
            </a:pPr>
            <a:r>
              <a:rPr lang="en-US" sz="2400" b="0" dirty="0" smtClean="0">
                <a:latin typeface="微软雅黑" panose="020B0503020204020204" charset="-122"/>
                <a:ea typeface="微软雅黑" panose="020B0503020204020204" charset="-122"/>
                <a:cs typeface="微软雅黑" panose="020B0503020204020204" charset="-122"/>
              </a:rPr>
              <a:t>    </a:t>
            </a:r>
            <a:r>
              <a:rPr sz="2400" b="0" dirty="0" smtClean="0">
                <a:latin typeface="微软雅黑" panose="020B0503020204020204" charset="-122"/>
                <a:ea typeface="微软雅黑" panose="020B0503020204020204" charset="-122"/>
                <a:cs typeface="微软雅黑" panose="020B0503020204020204" charset="-122"/>
              </a:rPr>
              <a:t>之前</a:t>
            </a:r>
            <a:r>
              <a:rPr sz="2400" b="0" dirty="0">
                <a:latin typeface="微软雅黑" panose="020B0503020204020204" charset="-122"/>
                <a:ea typeface="微软雅黑" panose="020B0503020204020204" charset="-122"/>
                <a:cs typeface="微软雅黑" panose="020B0503020204020204" charset="-122"/>
              </a:rPr>
              <a:t>，学生已经学习了圆心角、弧、弦、弦心距之间的相等关系，对圆的性质有一定的了解.学生在对比圆心角定义的基础上，结合图形了解圆周角的定义会比较容易.由于学生现有知识的局限，以及思维不够严谨，所以从生活情景抽象数学问题后，依据圆周角和圆心的关系，对于观察不仔细的学生，把圆周角分成三类比较困难.圆周角相对圆心位置分成三类后，在教师的引导下可以找到最特殊的情况，圆心在圆周角的边上，只要具备相应的三角形知识，证明第一种特殊情况应该问题不大.难是难在学生对于圆心在圆周角的内部和外部不会作辅助线转化为特殊情况处理，也就是很难找到由特殊到一般的证明方法.在定理归纳的时候，把证明结论推广到“同圆或者等圆中”</a:t>
            </a:r>
            <a:r>
              <a:rPr lang="zh-CN" sz="2400" b="0" dirty="0">
                <a:latin typeface="微软雅黑" panose="020B0503020204020204" charset="-122"/>
                <a:ea typeface="微软雅黑" panose="020B0503020204020204" charset="-122"/>
                <a:cs typeface="微软雅黑" panose="020B0503020204020204" charset="-122"/>
              </a:rPr>
              <a:t>，</a:t>
            </a:r>
            <a:r>
              <a:rPr sz="2400" b="0" dirty="0">
                <a:latin typeface="微软雅黑" panose="020B0503020204020204" charset="-122"/>
                <a:ea typeface="微软雅黑" panose="020B0503020204020204" charset="-122"/>
                <a:cs typeface="微软雅黑" panose="020B0503020204020204" charset="-122"/>
              </a:rPr>
              <a:t>“</a:t>
            </a:r>
            <a:r>
              <a:rPr sz="2400" b="0" dirty="0" err="1">
                <a:latin typeface="微软雅黑" panose="020B0503020204020204" charset="-122"/>
                <a:ea typeface="微软雅黑" panose="020B0503020204020204" charset="-122"/>
                <a:cs typeface="微软雅黑" panose="020B0503020204020204" charset="-122"/>
              </a:rPr>
              <a:t>同弧或者等弧所对圆周角”的范围也是一个难点</a:t>
            </a:r>
            <a:r>
              <a:rPr sz="2400" b="0" dirty="0">
                <a:latin typeface="微软雅黑" panose="020B0503020204020204" charset="-122"/>
                <a:ea typeface="微软雅黑" panose="020B0503020204020204" charset="-122"/>
                <a:cs typeface="微软雅黑" panose="020B0503020204020204" charset="-122"/>
              </a:rPr>
              <a:t>.</a:t>
            </a:r>
            <a:endParaRPr sz="2400" b="0" dirty="0">
              <a:latin typeface="微软雅黑" panose="020B0503020204020204" charset="-122"/>
              <a:ea typeface="微软雅黑" panose="020B0503020204020204" charset="-122"/>
              <a:cs typeface="微软雅黑" panose="020B0503020204020204" charset="-122"/>
            </a:endParaRPr>
          </a:p>
          <a:p>
            <a:pPr indent="266700">
              <a:lnSpc>
                <a:spcPct val="150000"/>
              </a:lnSpc>
            </a:pPr>
            <a:r>
              <a:rPr lang="en-US" sz="2400" b="0" dirty="0" smtClean="0">
                <a:latin typeface="微软雅黑" panose="020B0503020204020204" charset="-122"/>
                <a:ea typeface="微软雅黑" panose="020B0503020204020204" charset="-122"/>
                <a:cs typeface="微软雅黑" panose="020B0503020204020204" charset="-122"/>
              </a:rPr>
              <a:t>    </a:t>
            </a:r>
            <a:r>
              <a:rPr sz="2400" b="0" dirty="0" err="1" smtClean="0">
                <a:latin typeface="微软雅黑" panose="020B0503020204020204" charset="-122"/>
                <a:ea typeface="微软雅黑" panose="020B0503020204020204" charset="-122"/>
                <a:cs typeface="微软雅黑" panose="020B0503020204020204" charset="-122"/>
              </a:rPr>
              <a:t>基于以上分析</a:t>
            </a:r>
            <a:r>
              <a:rPr sz="2400" b="0" dirty="0" err="1">
                <a:latin typeface="微软雅黑" panose="020B0503020204020204" charset="-122"/>
                <a:ea typeface="微软雅黑" panose="020B0503020204020204" charset="-122"/>
                <a:cs typeface="微软雅黑" panose="020B0503020204020204" charset="-122"/>
              </a:rPr>
              <a:t>，本节课的教学难点是：分情况证明圆周角定理</a:t>
            </a:r>
            <a:r>
              <a:rPr sz="2400" b="0" dirty="0">
                <a:latin typeface="微软雅黑" panose="020B0503020204020204" charset="-122"/>
                <a:ea typeface="微软雅黑" panose="020B0503020204020204" charset="-122"/>
                <a:cs typeface="微软雅黑" panose="020B0503020204020204" charset="-122"/>
              </a:rPr>
              <a:t>.</a:t>
            </a:r>
            <a:endParaRPr sz="2400" b="0" dirty="0">
              <a:latin typeface="微软雅黑" panose="020B0503020204020204" charset="-122"/>
              <a:ea typeface="微软雅黑" panose="020B0503020204020204" charset="-122"/>
              <a:cs typeface="微软雅黑" panose="020B0503020204020204"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500"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00" grpId="0"/>
      <p:bldP spid="100"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custDataLst>
              <p:tags r:id="rId1"/>
            </p:custDataLst>
          </p:nvPr>
        </p:nvSpPr>
        <p:spPr>
          <a:xfrm>
            <a:off x="1280160" y="180340"/>
            <a:ext cx="8174355" cy="1031875"/>
          </a:xfrm>
          <a:prstGeom prst="rect">
            <a:avLst/>
          </a:prstGeom>
          <a:noFill/>
        </p:spPr>
        <p:txBody>
          <a:bodyPr wrap="square" lIns="90000" tIns="46800" rIns="90000" bIns="46800" rtlCol="0" anchor="ctr" anchorCtr="0">
            <a:scene3d>
              <a:camera prst="orthographicFront"/>
              <a:lightRig rig="threePt" dir="t"/>
            </a:scene3d>
          </a:bodyPr>
          <a:lstStyle/>
          <a:p>
            <a:pPr>
              <a:lnSpc>
                <a:spcPct val="120000"/>
              </a:lnSpc>
            </a:pPr>
            <a:r>
              <a:rPr lang="zh-CN" altLang="en-US" sz="3200" b="1" spc="3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教法和学法分析：</a:t>
            </a:r>
            <a:endParaRPr lang="zh-CN" altLang="en-US" sz="3200" b="1" spc="3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p:txBody>
      </p:sp>
      <p:sp>
        <p:nvSpPr>
          <p:cNvPr id="2" name="标题 1"/>
          <p:cNvSpPr>
            <a:spLocks noGrp="1"/>
          </p:cNvSpPr>
          <p:nvPr>
            <p:ph type="title"/>
          </p:nvPr>
        </p:nvSpPr>
        <p:spPr>
          <a:xfrm>
            <a:off x="421640" y="2235604"/>
            <a:ext cx="858520" cy="2366010"/>
          </a:xfrm>
        </p:spPr>
        <p:txBody>
          <a:bodyPr>
            <a:normAutofit fontScale="90000"/>
          </a:bodyPr>
          <a:lstStyle/>
          <a:p>
            <a:r>
              <a:rPr lang="zh-CN" altLang="en-US" dirty="0"/>
              <a:t>说教学策略</a:t>
            </a:r>
            <a:endParaRPr lang="zh-CN" altLang="en-US" dirty="0"/>
          </a:p>
        </p:txBody>
      </p:sp>
      <p:sp>
        <p:nvSpPr>
          <p:cNvPr id="100" name="文本框 99"/>
          <p:cNvSpPr txBox="1"/>
          <p:nvPr/>
        </p:nvSpPr>
        <p:spPr>
          <a:xfrm>
            <a:off x="1280161" y="1465176"/>
            <a:ext cx="10617430" cy="4154170"/>
          </a:xfrm>
          <a:prstGeom prst="rect">
            <a:avLst/>
          </a:prstGeom>
          <a:noFill/>
          <a:ln w="9525">
            <a:noFill/>
          </a:ln>
        </p:spPr>
        <p:txBody>
          <a:bodyPr wrap="square">
            <a:spAutoFit/>
          </a:bodyPr>
          <a:lstStyle/>
          <a:p>
            <a:pPr indent="266700">
              <a:lnSpc>
                <a:spcPct val="100000"/>
              </a:lnSpc>
            </a:pPr>
            <a:r>
              <a:rPr lang="en-US" sz="2400" b="0" dirty="0">
                <a:latin typeface="微软雅黑" panose="020B0503020204020204" charset="-122"/>
                <a:ea typeface="微软雅黑" panose="020B0503020204020204" charset="-122"/>
                <a:cs typeface="微软雅黑" panose="020B0503020204020204" charset="-122"/>
              </a:rPr>
              <a:t>    </a:t>
            </a:r>
            <a:r>
              <a:rPr sz="2400" b="0" dirty="0">
                <a:latin typeface="微软雅黑" panose="020B0503020204020204" charset="-122"/>
                <a:ea typeface="微软雅黑" panose="020B0503020204020204" charset="-122"/>
                <a:cs typeface="微软雅黑" panose="020B0503020204020204" charset="-122"/>
              </a:rPr>
              <a:t>①在学生明确圆周角的概念后，让学生动手画圆周角，一方面让学生深入了解圆角，另一方面让学生在动手操作中体会圆心与圆周角具有三种不同的位置关系，为后面证明中的类讨论作好铺垫.</a:t>
            </a:r>
            <a:endParaRPr sz="2400" b="0" dirty="0">
              <a:latin typeface="微软雅黑" panose="020B0503020204020204" charset="-122"/>
              <a:ea typeface="微软雅黑" panose="020B0503020204020204" charset="-122"/>
              <a:cs typeface="微软雅黑" panose="020B0503020204020204" charset="-122"/>
            </a:endParaRPr>
          </a:p>
          <a:p>
            <a:pPr indent="266700">
              <a:lnSpc>
                <a:spcPct val="100000"/>
              </a:lnSpc>
            </a:pPr>
            <a:r>
              <a:rPr sz="2400" b="0" dirty="0">
                <a:latin typeface="微软雅黑" panose="020B0503020204020204" charset="-122"/>
                <a:ea typeface="微软雅黑" panose="020B0503020204020204" charset="-122"/>
                <a:cs typeface="微软雅黑" panose="020B0503020204020204" charset="-122"/>
              </a:rPr>
              <a:t> </a:t>
            </a:r>
            <a:r>
              <a:rPr lang="en-US" sz="2400" b="0" dirty="0">
                <a:latin typeface="微软雅黑" panose="020B0503020204020204" charset="-122"/>
                <a:ea typeface="微软雅黑" panose="020B0503020204020204" charset="-122"/>
                <a:cs typeface="微软雅黑" panose="020B0503020204020204" charset="-122"/>
              </a:rPr>
              <a:t>   </a:t>
            </a:r>
            <a:r>
              <a:rPr sz="2400" b="0" dirty="0">
                <a:latin typeface="微软雅黑" panose="020B0503020204020204" charset="-122"/>
                <a:ea typeface="微软雅黑" panose="020B0503020204020204" charset="-122"/>
                <a:cs typeface="微软雅黑" panose="020B0503020204020204" charset="-122"/>
              </a:rPr>
              <a:t>②学生合作交流，通过度量事先画的一条弧所对的圆周角与圆心角的度数，探究并猜想它们之间的数量关系，然后教师再利用计算机软件来验证，让学生进一步明确它们之间的关系，从而得到命题：一条弧所对的圆周角等于它所对的圆心角的一半.</a:t>
            </a:r>
            <a:endParaRPr sz="2400" b="0" dirty="0">
              <a:latin typeface="微软雅黑" panose="020B0503020204020204" charset="-122"/>
              <a:ea typeface="微软雅黑" panose="020B0503020204020204" charset="-122"/>
              <a:cs typeface="微软雅黑" panose="020B0503020204020204" charset="-122"/>
            </a:endParaRPr>
          </a:p>
          <a:p>
            <a:pPr indent="266700">
              <a:lnSpc>
                <a:spcPct val="100000"/>
              </a:lnSpc>
            </a:pPr>
            <a:r>
              <a:rPr lang="en-US" sz="2400" b="0" dirty="0">
                <a:latin typeface="微软雅黑" panose="020B0503020204020204" charset="-122"/>
                <a:ea typeface="微软雅黑" panose="020B0503020204020204" charset="-122"/>
                <a:cs typeface="微软雅黑" panose="020B0503020204020204" charset="-122"/>
              </a:rPr>
              <a:t>    </a:t>
            </a:r>
            <a:r>
              <a:rPr sz="2400" b="0" dirty="0">
                <a:latin typeface="微软雅黑" panose="020B0503020204020204" charset="-122"/>
                <a:ea typeface="微软雅黑" panose="020B0503020204020204" charset="-122"/>
                <a:cs typeface="微软雅黑" panose="020B0503020204020204" charset="-122"/>
              </a:rPr>
              <a:t>③教师引导学生完成特殊图形“圆心在圆周角的边上”的证明，让学生以小组合作的学习方式讨论交流其他两种情况：“圆心在圆周角的内部”和“圆心在圆周角的外部”的证明.教师</a:t>
            </a:r>
            <a:r>
              <a:rPr lang="zh-CN" sz="2400" b="0" dirty="0">
                <a:latin typeface="微软雅黑" panose="020B0503020204020204" charset="-122"/>
                <a:ea typeface="微软雅黑" panose="020B0503020204020204" charset="-122"/>
                <a:cs typeface="微软雅黑" panose="020B0503020204020204" charset="-122"/>
              </a:rPr>
              <a:t>再</a:t>
            </a:r>
            <a:r>
              <a:rPr sz="2400" b="0" dirty="0" err="1">
                <a:latin typeface="微软雅黑" panose="020B0503020204020204" charset="-122"/>
                <a:ea typeface="微软雅黑" panose="020B0503020204020204" charset="-122"/>
                <a:cs typeface="微软雅黑" panose="020B0503020204020204" charset="-122"/>
              </a:rPr>
              <a:t>利用课件的动画演示形象揭示其他两种情况的证法依托于第一种特殊情况，渗透从特殊到一般的数学思想</a:t>
            </a:r>
            <a:r>
              <a:rPr sz="2400" b="0" dirty="0">
                <a:latin typeface="微软雅黑" panose="020B0503020204020204" charset="-122"/>
                <a:ea typeface="微软雅黑" panose="020B0503020204020204" charset="-122"/>
                <a:cs typeface="微软雅黑" panose="020B0503020204020204" charset="-122"/>
              </a:rPr>
              <a:t>.</a:t>
            </a:r>
            <a:endParaRPr sz="2400" b="0" dirty="0">
              <a:latin typeface="微软雅黑" panose="020B0503020204020204" charset="-122"/>
              <a:ea typeface="微软雅黑" panose="020B0503020204020204" charset="-122"/>
              <a:cs typeface="微软雅黑" panose="020B0503020204020204"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500"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00" grpId="0"/>
      <p:bldP spid="100"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4025" y="2309495"/>
            <a:ext cx="858520" cy="2366010"/>
          </a:xfrm>
        </p:spPr>
        <p:txBody>
          <a:bodyPr>
            <a:normAutofit fontScale="90000"/>
          </a:bodyPr>
          <a:lstStyle/>
          <a:p>
            <a:r>
              <a:rPr lang="zh-CN" altLang="en-US" dirty="0"/>
              <a:t>说教学过程</a:t>
            </a:r>
            <a:endParaRPr lang="zh-CN" altLang="en-US" dirty="0"/>
          </a:p>
        </p:txBody>
      </p:sp>
      <p:sp>
        <p:nvSpPr>
          <p:cNvPr id="5" name="标题 1"/>
          <p:cNvSpPr>
            <a:spLocks noGrp="1"/>
          </p:cNvSpPr>
          <p:nvPr/>
        </p:nvSpPr>
        <p:spPr>
          <a:xfrm>
            <a:off x="1943735" y="703580"/>
            <a:ext cx="4823460" cy="683895"/>
          </a:xfrm>
        </p:spPr>
        <p:txBody>
          <a:bodyPr lIns="90000" tIns="46800" rIns="90000" bIns="46800" anchor="b" anchorCtr="0">
            <a:normAutofit fontScale="80000" lnSpcReduction="10000"/>
          </a:bodyPr>
          <a:lstStyle>
            <a:lvl1pPr algn="l" defTabSz="914400" rtl="0" eaLnBrk="1" fontAlgn="auto" latinLnBrk="0" hangingPunct="1">
              <a:lnSpc>
                <a:spcPct val="100000"/>
              </a:lnSpc>
              <a:spcBef>
                <a:spcPct val="0"/>
              </a:spcBef>
              <a:buNone/>
              <a:defRPr sz="4400" b="1" i="0" u="none" strike="noStrike" kern="1200" cap="none" spc="300" normalizeH="0" baseline="0">
                <a:solidFill>
                  <a:schemeClr val="tx1">
                    <a:lumMod val="85000"/>
                    <a:lumOff val="15000"/>
                  </a:schemeClr>
                </a:solidFill>
                <a:effectLst/>
                <a:uFillTx/>
                <a:latin typeface="Arial" panose="020B0604020202020204" pitchFamily="34" charset="0"/>
                <a:ea typeface="微软雅黑" panose="020B0503020204020204" charset="-122"/>
                <a:cs typeface="+mj-cs"/>
              </a:defRPr>
            </a:lvl1pPr>
          </a:lstStyle>
          <a:p>
            <a:r>
              <a:rPr lang="zh-CN" altLang="en-US" sz="3500"/>
              <a:t>一、知识回顾，创设情境</a:t>
            </a:r>
            <a:endParaRPr lang="zh-CN" altLang="en-US" sz="3500"/>
          </a:p>
        </p:txBody>
      </p:sp>
      <p:sp>
        <p:nvSpPr>
          <p:cNvPr id="6" name="标题 1"/>
          <p:cNvSpPr>
            <a:spLocks noGrp="1"/>
          </p:cNvSpPr>
          <p:nvPr/>
        </p:nvSpPr>
        <p:spPr>
          <a:xfrm>
            <a:off x="1943735" y="4472305"/>
            <a:ext cx="5519420" cy="739140"/>
          </a:xfrm>
        </p:spPr>
        <p:txBody>
          <a:bodyPr lIns="90000" tIns="46800" rIns="90000" bIns="46800" anchor="b" anchorCtr="0">
            <a:noAutofit/>
          </a:bodyPr>
          <a:lstStyle>
            <a:lvl1pPr algn="l" defTabSz="914400" rtl="0" eaLnBrk="1" fontAlgn="auto" latinLnBrk="0" hangingPunct="1">
              <a:lnSpc>
                <a:spcPct val="100000"/>
              </a:lnSpc>
              <a:spcBef>
                <a:spcPct val="0"/>
              </a:spcBef>
              <a:buNone/>
              <a:defRPr sz="4400" b="1" i="0" u="none" strike="noStrike" kern="1200" cap="none" spc="300" normalizeH="0" baseline="0">
                <a:solidFill>
                  <a:schemeClr val="tx1">
                    <a:lumMod val="85000"/>
                    <a:lumOff val="15000"/>
                  </a:schemeClr>
                </a:solidFill>
                <a:effectLst/>
                <a:uFillTx/>
                <a:latin typeface="Arial" panose="020B0604020202020204" pitchFamily="34" charset="0"/>
                <a:ea typeface="微软雅黑" panose="020B0503020204020204" charset="-122"/>
                <a:cs typeface="+mj-cs"/>
              </a:defRPr>
            </a:lvl1pPr>
          </a:lstStyle>
          <a:p>
            <a:r>
              <a:rPr lang="zh-CN" altLang="en-US" sz="2800">
                <a:latin typeface="微软雅黑" panose="020B0503020204020204" charset="-122"/>
                <a:cs typeface="微软雅黑" panose="020B0503020204020204" charset="-122"/>
              </a:rPr>
              <a:t>三、课堂练习，巩固新知</a:t>
            </a:r>
            <a:endParaRPr lang="zh-CN" altLang="en-US" sz="2800">
              <a:latin typeface="微软雅黑" panose="020B0503020204020204" charset="-122"/>
              <a:cs typeface="微软雅黑" panose="020B0503020204020204" charset="-122"/>
            </a:endParaRPr>
          </a:p>
        </p:txBody>
      </p:sp>
      <p:sp>
        <p:nvSpPr>
          <p:cNvPr id="9" name="标题 1"/>
          <p:cNvSpPr>
            <a:spLocks noGrp="1"/>
          </p:cNvSpPr>
          <p:nvPr/>
        </p:nvSpPr>
        <p:spPr>
          <a:xfrm>
            <a:off x="1943735" y="5511800"/>
            <a:ext cx="4688205" cy="739140"/>
          </a:xfrm>
        </p:spPr>
        <p:txBody>
          <a:bodyPr lIns="90000" tIns="46800" rIns="90000" bIns="46800" anchor="b" anchorCtr="0">
            <a:noAutofit/>
          </a:bodyPr>
          <a:lstStyle>
            <a:lvl1pPr algn="l" defTabSz="914400" rtl="0" eaLnBrk="1" fontAlgn="auto" latinLnBrk="0" hangingPunct="1">
              <a:lnSpc>
                <a:spcPct val="100000"/>
              </a:lnSpc>
              <a:spcBef>
                <a:spcPct val="0"/>
              </a:spcBef>
              <a:buNone/>
              <a:defRPr sz="4400" b="1" i="0" u="none" strike="noStrike" kern="1200" cap="none" spc="300" normalizeH="0" baseline="0">
                <a:solidFill>
                  <a:schemeClr val="tx1">
                    <a:lumMod val="85000"/>
                    <a:lumOff val="15000"/>
                  </a:schemeClr>
                </a:solidFill>
                <a:effectLst/>
                <a:uFillTx/>
                <a:latin typeface="Arial" panose="020B0604020202020204" pitchFamily="34" charset="0"/>
                <a:ea typeface="微软雅黑" panose="020B0503020204020204" charset="-122"/>
                <a:cs typeface="+mj-cs"/>
              </a:defRPr>
            </a:lvl1pPr>
          </a:lstStyle>
          <a:p>
            <a:r>
              <a:rPr lang="zh-CN" altLang="en-US" sz="2800">
                <a:latin typeface="微软雅黑" panose="020B0503020204020204" charset="-122"/>
                <a:cs typeface="微软雅黑" panose="020B0503020204020204" charset="-122"/>
              </a:rPr>
              <a:t>四、新知再现，课堂小结</a:t>
            </a:r>
            <a:endParaRPr lang="zh-CN" altLang="en-US" sz="2800">
              <a:latin typeface="微软雅黑" panose="020B0503020204020204" charset="-122"/>
              <a:cs typeface="微软雅黑" panose="020B0503020204020204" charset="-122"/>
            </a:endParaRPr>
          </a:p>
        </p:txBody>
      </p:sp>
      <p:sp>
        <p:nvSpPr>
          <p:cNvPr id="10" name="标题 1"/>
          <p:cNvSpPr>
            <a:spLocks noGrp="1"/>
          </p:cNvSpPr>
          <p:nvPr/>
        </p:nvSpPr>
        <p:spPr>
          <a:xfrm>
            <a:off x="1943735" y="1887220"/>
            <a:ext cx="4688840" cy="639445"/>
          </a:xfrm>
        </p:spPr>
        <p:txBody>
          <a:bodyPr lIns="90000" tIns="46800" rIns="90000" bIns="46800" anchor="b" anchorCtr="0"/>
          <a:lstStyle>
            <a:lvl1pPr algn="l" defTabSz="914400" rtl="0" eaLnBrk="1" fontAlgn="auto" latinLnBrk="0" hangingPunct="1">
              <a:lnSpc>
                <a:spcPct val="100000"/>
              </a:lnSpc>
              <a:spcBef>
                <a:spcPct val="0"/>
              </a:spcBef>
              <a:buNone/>
              <a:defRPr sz="4400" b="1" i="0" u="none" strike="noStrike" kern="1200" cap="none" spc="300" normalizeH="0" baseline="0">
                <a:solidFill>
                  <a:schemeClr val="tx1">
                    <a:lumMod val="85000"/>
                    <a:lumOff val="15000"/>
                  </a:schemeClr>
                </a:solidFill>
                <a:effectLst/>
                <a:uFillTx/>
                <a:latin typeface="Arial" panose="020B0604020202020204" pitchFamily="34" charset="0"/>
                <a:ea typeface="微软雅黑" panose="020B0503020204020204" charset="-122"/>
                <a:cs typeface="+mj-cs"/>
              </a:defRPr>
            </a:lvl1pPr>
          </a:lstStyle>
          <a:p>
            <a:r>
              <a:rPr lang="zh-CN" altLang="en-US" sz="2800"/>
              <a:t>二、实践操作，探究新知</a:t>
            </a:r>
            <a:endParaRPr lang="zh-CN" altLang="en-US" sz="2800"/>
          </a:p>
        </p:txBody>
      </p:sp>
      <p:sp>
        <p:nvSpPr>
          <p:cNvPr id="11" name="标题 1"/>
          <p:cNvSpPr>
            <a:spLocks noGrp="1"/>
          </p:cNvSpPr>
          <p:nvPr/>
        </p:nvSpPr>
        <p:spPr>
          <a:xfrm>
            <a:off x="1943735" y="3492500"/>
            <a:ext cx="5078095" cy="679450"/>
          </a:xfrm>
        </p:spPr>
        <p:txBody>
          <a:bodyPr lIns="90000" tIns="46800" rIns="90000" bIns="46800" anchor="b" anchorCtr="0">
            <a:noAutofit/>
          </a:bodyPr>
          <a:lstStyle>
            <a:lvl1pPr algn="l" defTabSz="914400" rtl="0" eaLnBrk="1" fontAlgn="auto" latinLnBrk="0" hangingPunct="1">
              <a:lnSpc>
                <a:spcPct val="100000"/>
              </a:lnSpc>
              <a:spcBef>
                <a:spcPct val="0"/>
              </a:spcBef>
              <a:buNone/>
              <a:defRPr sz="4400" b="1" i="0" u="none" strike="noStrike" kern="1200" cap="none" spc="300" normalizeH="0" baseline="0">
                <a:solidFill>
                  <a:schemeClr val="tx1">
                    <a:lumMod val="85000"/>
                    <a:lumOff val="15000"/>
                  </a:schemeClr>
                </a:solidFill>
                <a:effectLst/>
                <a:uFillTx/>
                <a:latin typeface="Arial" panose="020B0604020202020204" pitchFamily="34" charset="0"/>
                <a:ea typeface="微软雅黑" panose="020B0503020204020204" charset="-122"/>
                <a:cs typeface="+mj-cs"/>
              </a:defRPr>
            </a:lvl1pPr>
          </a:lstStyle>
          <a:p>
            <a:r>
              <a:rPr lang="zh-CN" altLang="en-US" sz="2800">
                <a:latin typeface="+mn-ea"/>
                <a:ea typeface="+mn-ea"/>
                <a:cs typeface="+mn-ea"/>
              </a:rPr>
              <a:t>（二）圆周角与弧的关系</a:t>
            </a:r>
            <a:endParaRPr lang="zh-CN" altLang="en-US" sz="2800">
              <a:latin typeface="+mn-ea"/>
              <a:ea typeface="+mn-ea"/>
              <a:cs typeface="+mn-ea"/>
            </a:endParaRPr>
          </a:p>
        </p:txBody>
      </p:sp>
      <p:sp>
        <p:nvSpPr>
          <p:cNvPr id="4" name="文本框 3"/>
          <p:cNvSpPr txBox="1"/>
          <p:nvPr/>
        </p:nvSpPr>
        <p:spPr>
          <a:xfrm>
            <a:off x="1943735" y="2709545"/>
            <a:ext cx="6583680" cy="521970"/>
          </a:xfrm>
          <a:prstGeom prst="rect">
            <a:avLst/>
          </a:prstGeom>
          <a:noFill/>
        </p:spPr>
        <p:txBody>
          <a:bodyPr wrap="none" rtlCol="0" anchor="t">
            <a:spAutoFit/>
          </a:bodyPr>
          <a:lstStyle/>
          <a:p>
            <a:r>
              <a:rPr lang="zh-CN" altLang="en-US" sz="2800" b="1">
                <a:solidFill>
                  <a:schemeClr val="tx1">
                    <a:lumMod val="85000"/>
                    <a:lumOff val="15000"/>
                  </a:schemeClr>
                </a:solidFill>
                <a:sym typeface="+mn-ea"/>
              </a:rPr>
              <a:t>（一）同弧所对的圆周角与圆心角的关系</a:t>
            </a:r>
            <a:endParaRPr lang="zh-CN" altLang="en-US" sz="2800" b="1">
              <a:solidFill>
                <a:schemeClr val="tx1">
                  <a:lumMod val="85000"/>
                  <a:lumOff val="15000"/>
                </a:schemeClr>
              </a:solidFill>
              <a:sym typeface="+mn-ea"/>
            </a:endParaRPr>
          </a:p>
        </p:txBody>
      </p:sp>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custDataLst>
              <p:tags r:id="rId1"/>
            </p:custDataLst>
          </p:nvPr>
        </p:nvSpPr>
        <p:spPr>
          <a:xfrm>
            <a:off x="1207366" y="518478"/>
            <a:ext cx="8174355" cy="1031875"/>
          </a:xfrm>
          <a:prstGeom prst="rect">
            <a:avLst/>
          </a:prstGeom>
          <a:noFill/>
        </p:spPr>
        <p:txBody>
          <a:bodyPr wrap="square" lIns="90000" tIns="46800" rIns="90000" bIns="46800" rtlCol="0" anchor="ctr" anchorCtr="0">
            <a:scene3d>
              <a:camera prst="orthographicFront"/>
              <a:lightRig rig="threePt" dir="t"/>
            </a:scene3d>
          </a:bodyPr>
          <a:lstStyle/>
          <a:p>
            <a:pPr>
              <a:lnSpc>
                <a:spcPct val="120000"/>
              </a:lnSpc>
            </a:pPr>
            <a:r>
              <a:rPr lang="zh-CN" altLang="en-US" sz="3200" b="1" dirty="0">
                <a:sym typeface="+mn-ea"/>
              </a:rPr>
              <a:t>一、知识回顾，创设情境</a:t>
            </a:r>
            <a:endParaRPr lang="zh-CN" altLang="en-US" sz="3200" b="1" dirty="0"/>
          </a:p>
          <a:p>
            <a:pPr algn="ctr">
              <a:lnSpc>
                <a:spcPct val="120000"/>
              </a:lnSpc>
            </a:pPr>
            <a:endParaRPr lang="zh-CN" altLang="en-US" sz="3200" b="1" spc="3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p:txBody>
      </p:sp>
      <p:pic>
        <p:nvPicPr>
          <p:cNvPr id="5" name="图片"/>
          <p:cNvPicPr>
            <a:picLocks noChangeAspect="1"/>
          </p:cNvPicPr>
          <p:nvPr/>
        </p:nvPicPr>
        <p:blipFill>
          <a:blip r:embed="rId2"/>
          <a:stretch>
            <a:fillRect/>
          </a:stretch>
        </p:blipFill>
        <p:spPr>
          <a:xfrm>
            <a:off x="1207365" y="1642897"/>
            <a:ext cx="4528589" cy="2547467"/>
          </a:xfrm>
          <a:prstGeom prst="rect">
            <a:avLst/>
          </a:prstGeom>
        </p:spPr>
      </p:pic>
      <p:pic>
        <p:nvPicPr>
          <p:cNvPr id="6" name="图片"/>
          <p:cNvPicPr>
            <a:picLocks noChangeAspect="1"/>
          </p:cNvPicPr>
          <p:nvPr/>
        </p:nvPicPr>
        <p:blipFill>
          <a:blip r:embed="rId3"/>
          <a:stretch>
            <a:fillRect/>
          </a:stretch>
        </p:blipFill>
        <p:spPr>
          <a:xfrm>
            <a:off x="6790568" y="1674449"/>
            <a:ext cx="4857872" cy="2732451"/>
          </a:xfrm>
          <a:prstGeom prst="rect">
            <a:avLst/>
          </a:prstGeom>
        </p:spPr>
      </p:pic>
      <p:sp>
        <p:nvSpPr>
          <p:cNvPr id="101" name="文本框 100"/>
          <p:cNvSpPr txBox="1"/>
          <p:nvPr/>
        </p:nvSpPr>
        <p:spPr>
          <a:xfrm>
            <a:off x="1207365" y="4858790"/>
            <a:ext cx="10357717" cy="706755"/>
          </a:xfrm>
          <a:prstGeom prst="rect">
            <a:avLst/>
          </a:prstGeom>
          <a:noFill/>
          <a:ln w="9525">
            <a:noFill/>
          </a:ln>
        </p:spPr>
        <p:txBody>
          <a:bodyPr wrap="square">
            <a:spAutoFit/>
          </a:bodyPr>
          <a:lstStyle/>
          <a:p>
            <a:pPr indent="267970"/>
            <a:r>
              <a:rPr lang="en-US" altLang="zh-CN" sz="2000" b="0" dirty="0">
                <a:latin typeface="微软雅黑" panose="020B0503020204020204" charset="-122"/>
                <a:ea typeface="微软雅黑" panose="020B0503020204020204" charset="-122"/>
                <a:cs typeface="微软雅黑" panose="020B0503020204020204" charset="-122"/>
              </a:rPr>
              <a:t>   </a:t>
            </a:r>
            <a:r>
              <a:rPr lang="zh-CN" sz="2000" b="0" dirty="0">
                <a:latin typeface="微软雅黑" panose="020B0503020204020204" charset="-122"/>
                <a:ea typeface="微软雅黑" panose="020B0503020204020204" charset="-122"/>
                <a:cs typeface="微软雅黑" panose="020B0503020204020204" charset="-122"/>
              </a:rPr>
              <a:t>用提问和填空的方式帮助学生回顾圆心角的定义和等对等定理的内容，复习圆心角的定义可以类比得出本节课圆周角的定义，等对等定理可以为圆周角定理及推论的应用做铺垫</a:t>
            </a:r>
            <a:r>
              <a:rPr lang="en-US" sz="2000" b="0" dirty="0">
                <a:latin typeface="微软雅黑" panose="020B0503020204020204" charset="-122"/>
                <a:ea typeface="微软雅黑" panose="020B0503020204020204" charset="-122"/>
                <a:cs typeface="微软雅黑" panose="020B0503020204020204" charset="-122"/>
              </a:rPr>
              <a:t>.</a:t>
            </a:r>
            <a:endParaRPr lang="zh-CN" altLang="en-US" sz="2000" dirty="0">
              <a:latin typeface="微软雅黑" panose="020B0503020204020204" charset="-122"/>
              <a:ea typeface="微软雅黑" panose="020B0503020204020204" charset="-122"/>
              <a:cs typeface="微软雅黑" panose="020B0503020204020204" charset="-122"/>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500"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01" grpId="0"/>
      <p:bldP spid="101" grpId="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21.xml><?xml version="1.0" encoding="utf-8"?>
<p:tagLst xmlns:p="http://schemas.openxmlformats.org/presentationml/2006/main">
  <p:tag name="KSO_WM_UNIT_ISCONTENTSTITLE" val="0"/>
  <p:tag name="KSO_WM_UNIT_NOCLEAR" val="0"/>
  <p:tag name="KSO_WM_UNIT_VALUE" val="31"/>
  <p:tag name="KSO_WM_UNIT_HIGHLIGHT" val="0"/>
  <p:tag name="KSO_WM_UNIT_COMPATIBLE" val="0"/>
  <p:tag name="KSO_WM_UNIT_DIAGRAM_ISNUMVISUAL" val="0"/>
  <p:tag name="KSO_WM_UNIT_DIAGRAM_ISREFERUNIT" val="0"/>
  <p:tag name="KSO_WM_DIAGRAM_GROUP_CODE" val="m1-1"/>
  <p:tag name="KSO_WM_UNIT_TYPE" val="a"/>
  <p:tag name="KSO_WM_UNIT_INDEX" val="1"/>
  <p:tag name="KSO_WM_UNIT_ID" val="diagram160066_3*a*1"/>
  <p:tag name="KSO_WM_TEMPLATE_CATEGORY" val="diagram"/>
  <p:tag name="KSO_WM_TEMPLATE_INDEX" val="160066"/>
  <p:tag name="KSO_WM_UNIT_LAYERLEVEL" val="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22.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PECIAL_SOURCE" val="bdnull"/>
</p:tagLst>
</file>

<file path=ppt/tags/tag123.xml><?xml version="1.0" encoding="utf-8"?>
<p:tagLst xmlns:p="http://schemas.openxmlformats.org/presentationml/2006/main">
  <p:tag name="KSO_WM_BEAUTIFY_FLAG" val="#wm#"/>
  <p:tag name="KSO_WM_TEMPLATE_CATEGORY" val="custom"/>
  <p:tag name="KSO_WM_TEMPLATE_INDEX" val="20187308"/>
</p:tagLst>
</file>

<file path=ppt/tags/tag124.xml><?xml version="1.0" encoding="utf-8"?>
<p:tagLst xmlns:p="http://schemas.openxmlformats.org/presentationml/2006/main">
  <p:tag name="KSO_WM_UNIT_ISCONTENTSTITLE" val="0"/>
  <p:tag name="KSO_WM_UNIT_NOCLEAR" val="0"/>
  <p:tag name="KSO_WM_UNIT_VALUE" val="31"/>
  <p:tag name="KSO_WM_UNIT_HIGHLIGHT" val="0"/>
  <p:tag name="KSO_WM_UNIT_COMPATIBLE" val="0"/>
  <p:tag name="KSO_WM_UNIT_DIAGRAM_ISNUMVISUAL" val="0"/>
  <p:tag name="KSO_WM_UNIT_DIAGRAM_ISREFERUNIT" val="0"/>
  <p:tag name="KSO_WM_DIAGRAM_GROUP_CODE" val="m1-1"/>
  <p:tag name="KSO_WM_UNIT_TYPE" val="a"/>
  <p:tag name="KSO_WM_UNIT_INDEX" val="1"/>
  <p:tag name="KSO_WM_UNIT_ID" val="diagram160066_3*a*1"/>
  <p:tag name="KSO_WM_TEMPLATE_CATEGORY" val="diagram"/>
  <p:tag name="KSO_WM_TEMPLATE_INDEX" val="160066"/>
  <p:tag name="KSO_WM_UNIT_LAYERLEVEL" val="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25.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PECIAL_SOURCE" val="bdnull"/>
</p:tagLst>
</file>

<file path=ppt/tags/tag126.xml><?xml version="1.0" encoding="utf-8"?>
<p:tagLst xmlns:p="http://schemas.openxmlformats.org/presentationml/2006/main">
  <p:tag name="KSO_WM_UNIT_ISCONTENTSTITLE" val="0"/>
  <p:tag name="KSO_WM_UNIT_NOCLEAR" val="0"/>
  <p:tag name="KSO_WM_UNIT_VALUE" val="31"/>
  <p:tag name="KSO_WM_UNIT_HIGHLIGHT" val="0"/>
  <p:tag name="KSO_WM_UNIT_COMPATIBLE" val="0"/>
  <p:tag name="KSO_WM_UNIT_DIAGRAM_ISNUMVISUAL" val="0"/>
  <p:tag name="KSO_WM_UNIT_DIAGRAM_ISREFERUNIT" val="0"/>
  <p:tag name="KSO_WM_DIAGRAM_GROUP_CODE" val="m1-1"/>
  <p:tag name="KSO_WM_UNIT_TYPE" val="a"/>
  <p:tag name="KSO_WM_UNIT_INDEX" val="1"/>
  <p:tag name="KSO_WM_UNIT_ID" val="diagram160066_3*a*1"/>
  <p:tag name="KSO_WM_TEMPLATE_CATEGORY" val="diagram"/>
  <p:tag name="KSO_WM_TEMPLATE_INDEX" val="160066"/>
  <p:tag name="KSO_WM_UNIT_LAYERLEVEL" val="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27.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PECIAL_SOURCE" val="bdnull"/>
</p:tagLst>
</file>

<file path=ppt/tags/tag128.xml><?xml version="1.0" encoding="utf-8"?>
<p:tagLst xmlns:p="http://schemas.openxmlformats.org/presentationml/2006/main">
  <p:tag name="KSO_WM_UNIT_ISCONTENTSTITLE" val="0"/>
  <p:tag name="KSO_WM_UNIT_NOCLEAR" val="0"/>
  <p:tag name="KSO_WM_UNIT_VALUE" val="31"/>
  <p:tag name="KSO_WM_UNIT_HIGHLIGHT" val="0"/>
  <p:tag name="KSO_WM_UNIT_COMPATIBLE" val="0"/>
  <p:tag name="KSO_WM_UNIT_DIAGRAM_ISNUMVISUAL" val="0"/>
  <p:tag name="KSO_WM_UNIT_DIAGRAM_ISREFERUNIT" val="0"/>
  <p:tag name="KSO_WM_DIAGRAM_GROUP_CODE" val="m1-1"/>
  <p:tag name="KSO_WM_UNIT_TYPE" val="a"/>
  <p:tag name="KSO_WM_UNIT_INDEX" val="1"/>
  <p:tag name="KSO_WM_UNIT_ID" val="diagram160066_3*a*1"/>
  <p:tag name="KSO_WM_TEMPLATE_CATEGORY" val="diagram"/>
  <p:tag name="KSO_WM_TEMPLATE_INDEX" val="160066"/>
  <p:tag name="KSO_WM_UNIT_LAYERLEVEL" val="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29.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PECIAL_SOURCE" val="bdnul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UNIT_ISCONTENTSTITLE" val="0"/>
  <p:tag name="KSO_WM_UNIT_NOCLEAR" val="0"/>
  <p:tag name="KSO_WM_UNIT_VALUE" val="31"/>
  <p:tag name="KSO_WM_UNIT_HIGHLIGHT" val="0"/>
  <p:tag name="KSO_WM_UNIT_COMPATIBLE" val="0"/>
  <p:tag name="KSO_WM_UNIT_DIAGRAM_ISNUMVISUAL" val="0"/>
  <p:tag name="KSO_WM_UNIT_DIAGRAM_ISREFERUNIT" val="0"/>
  <p:tag name="KSO_WM_DIAGRAM_GROUP_CODE" val="m1-1"/>
  <p:tag name="KSO_WM_UNIT_TYPE" val="a"/>
  <p:tag name="KSO_WM_UNIT_INDEX" val="1"/>
  <p:tag name="KSO_WM_UNIT_ID" val="diagram160066_3*a*1"/>
  <p:tag name="KSO_WM_TEMPLATE_CATEGORY" val="diagram"/>
  <p:tag name="KSO_WM_TEMPLATE_INDEX" val="160066"/>
  <p:tag name="KSO_WM_UNIT_LAYERLEVEL" val="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31.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PECIAL_SOURCE" val="bdnull"/>
</p:tagLst>
</file>

<file path=ppt/tags/tag132.xml><?xml version="1.0" encoding="utf-8"?>
<p:tagLst xmlns:p="http://schemas.openxmlformats.org/presentationml/2006/main">
  <p:tag name="KSO_WM_UNIT_ISCONTENTSTITLE" val="0"/>
  <p:tag name="KSO_WM_UNIT_NOCLEAR" val="0"/>
  <p:tag name="KSO_WM_UNIT_VALUE" val="31"/>
  <p:tag name="KSO_WM_UNIT_HIGHLIGHT" val="0"/>
  <p:tag name="KSO_WM_UNIT_COMPATIBLE" val="0"/>
  <p:tag name="KSO_WM_UNIT_DIAGRAM_ISNUMVISUAL" val="0"/>
  <p:tag name="KSO_WM_UNIT_DIAGRAM_ISREFERUNIT" val="0"/>
  <p:tag name="KSO_WM_DIAGRAM_GROUP_CODE" val="m1-1"/>
  <p:tag name="KSO_WM_UNIT_TYPE" val="a"/>
  <p:tag name="KSO_WM_UNIT_INDEX" val="1"/>
  <p:tag name="KSO_WM_UNIT_ID" val="diagram160066_3*a*1"/>
  <p:tag name="KSO_WM_TEMPLATE_CATEGORY" val="diagram"/>
  <p:tag name="KSO_WM_TEMPLATE_INDEX" val="160066"/>
  <p:tag name="KSO_WM_UNIT_LAYERLEVEL" val="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33.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PECIAL_SOURCE" val="bdnull"/>
</p:tagLst>
</file>

<file path=ppt/tags/tag134.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PECIAL_SOURCE" val="bdnull"/>
</p:tagLst>
</file>

<file path=ppt/tags/tag135.xml><?xml version="1.0" encoding="utf-8"?>
<p:tagLst xmlns:p="http://schemas.openxmlformats.org/presentationml/2006/main">
  <p:tag name="KSO_WM_UNIT_ISCONTENTSTITLE" val="0"/>
  <p:tag name="KSO_WM_UNIT_NOCLEAR" val="0"/>
  <p:tag name="KSO_WM_UNIT_VALUE" val="31"/>
  <p:tag name="KSO_WM_UNIT_HIGHLIGHT" val="0"/>
  <p:tag name="KSO_WM_UNIT_COMPATIBLE" val="0"/>
  <p:tag name="KSO_WM_UNIT_DIAGRAM_ISNUMVISUAL" val="0"/>
  <p:tag name="KSO_WM_UNIT_DIAGRAM_ISREFERUNIT" val="0"/>
  <p:tag name="KSO_WM_DIAGRAM_GROUP_CODE" val="m1-1"/>
  <p:tag name="KSO_WM_UNIT_TYPE" val="a"/>
  <p:tag name="KSO_WM_UNIT_INDEX" val="1"/>
  <p:tag name="KSO_WM_UNIT_ID" val="diagram160066_3*a*1"/>
  <p:tag name="KSO_WM_TEMPLATE_CATEGORY" val="diagram"/>
  <p:tag name="KSO_WM_TEMPLATE_INDEX" val="160066"/>
  <p:tag name="KSO_WM_UNIT_LAYERLEVEL" val="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36.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PECIAL_SOURCE" val="bdnull"/>
</p:tagLst>
</file>

<file path=ppt/tags/tag137.xml><?xml version="1.0" encoding="utf-8"?>
<p:tagLst xmlns:p="http://schemas.openxmlformats.org/presentationml/2006/main">
  <p:tag name="KSO_WM_UNIT_ISCONTENTSTITLE" val="0"/>
  <p:tag name="KSO_WM_UNIT_NOCLEAR" val="0"/>
  <p:tag name="KSO_WM_UNIT_VALUE" val="31"/>
  <p:tag name="KSO_WM_UNIT_HIGHLIGHT" val="0"/>
  <p:tag name="KSO_WM_UNIT_COMPATIBLE" val="0"/>
  <p:tag name="KSO_WM_UNIT_DIAGRAM_ISNUMVISUAL" val="0"/>
  <p:tag name="KSO_WM_UNIT_DIAGRAM_ISREFERUNIT" val="0"/>
  <p:tag name="KSO_WM_DIAGRAM_GROUP_CODE" val="m1-1"/>
  <p:tag name="KSO_WM_UNIT_TYPE" val="a"/>
  <p:tag name="KSO_WM_UNIT_INDEX" val="1"/>
  <p:tag name="KSO_WM_UNIT_ID" val="diagram160066_3*a*1"/>
  <p:tag name="KSO_WM_TEMPLATE_CATEGORY" val="diagram"/>
  <p:tag name="KSO_WM_TEMPLATE_INDEX" val="160066"/>
  <p:tag name="KSO_WM_UNIT_LAYERLEVEL" val="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38.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PECIAL_SOURCE" val="bdnull"/>
</p:tagLst>
</file>

<file path=ppt/tags/tag139.xml><?xml version="1.0" encoding="utf-8"?>
<p:tagLst xmlns:p="http://schemas.openxmlformats.org/presentationml/2006/main">
  <p:tag name="KSO_WM_UNIT_ISCONTENTSTITLE" val="0"/>
  <p:tag name="KSO_WM_UNIT_NOCLEAR" val="0"/>
  <p:tag name="KSO_WM_UNIT_VALUE" val="31"/>
  <p:tag name="KSO_WM_UNIT_HIGHLIGHT" val="0"/>
  <p:tag name="KSO_WM_UNIT_COMPATIBLE" val="0"/>
  <p:tag name="KSO_WM_UNIT_DIAGRAM_ISNUMVISUAL" val="0"/>
  <p:tag name="KSO_WM_UNIT_DIAGRAM_ISREFERUNIT" val="0"/>
  <p:tag name="KSO_WM_DIAGRAM_GROUP_CODE" val="m1-1"/>
  <p:tag name="KSO_WM_UNIT_TYPE" val="a"/>
  <p:tag name="KSO_WM_UNIT_INDEX" val="1"/>
  <p:tag name="KSO_WM_UNIT_ID" val="diagram160066_3*a*1"/>
  <p:tag name="KSO_WM_TEMPLATE_CATEGORY" val="diagram"/>
  <p:tag name="KSO_WM_TEMPLATE_INDEX" val="160066"/>
  <p:tag name="KSO_WM_UNIT_LAYERLEVEL" val="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PECIAL_SOURCE" val="bdnull"/>
</p:tagLst>
</file>

<file path=ppt/tags/tag141.xml><?xml version="1.0" encoding="utf-8"?>
<p:tagLst xmlns:p="http://schemas.openxmlformats.org/presentationml/2006/main">
  <p:tag name="KSO_WM_UNIT_ISCONTENTSTITLE" val="0"/>
  <p:tag name="KSO_WM_UNIT_NOCLEAR" val="0"/>
  <p:tag name="KSO_WM_UNIT_VALUE" val="31"/>
  <p:tag name="KSO_WM_UNIT_HIGHLIGHT" val="0"/>
  <p:tag name="KSO_WM_UNIT_COMPATIBLE" val="0"/>
  <p:tag name="KSO_WM_UNIT_DIAGRAM_ISNUMVISUAL" val="0"/>
  <p:tag name="KSO_WM_UNIT_DIAGRAM_ISREFERUNIT" val="0"/>
  <p:tag name="KSO_WM_DIAGRAM_GROUP_CODE" val="m1-1"/>
  <p:tag name="KSO_WM_UNIT_TYPE" val="a"/>
  <p:tag name="KSO_WM_UNIT_INDEX" val="1"/>
  <p:tag name="KSO_WM_UNIT_ID" val="diagram160066_3*a*1"/>
  <p:tag name="KSO_WM_TEMPLATE_CATEGORY" val="diagram"/>
  <p:tag name="KSO_WM_TEMPLATE_INDEX" val="160066"/>
  <p:tag name="KSO_WM_UNIT_LAYERLEVEL" val="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42.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PECIAL_SOURCE" val="bdnull"/>
</p:tagLst>
</file>

<file path=ppt/tags/tag143.xml><?xml version="1.0" encoding="utf-8"?>
<p:tagLst xmlns:p="http://schemas.openxmlformats.org/presentationml/2006/main">
  <p:tag name="KSO_WM_UNIT_ISCONTENTSTITLE" val="0"/>
  <p:tag name="KSO_WM_UNIT_NOCLEAR" val="0"/>
  <p:tag name="KSO_WM_UNIT_VALUE" val="31"/>
  <p:tag name="KSO_WM_UNIT_HIGHLIGHT" val="0"/>
  <p:tag name="KSO_WM_UNIT_COMPATIBLE" val="0"/>
  <p:tag name="KSO_WM_UNIT_DIAGRAM_ISNUMVISUAL" val="0"/>
  <p:tag name="KSO_WM_UNIT_DIAGRAM_ISREFERUNIT" val="0"/>
  <p:tag name="KSO_WM_DIAGRAM_GROUP_CODE" val="m1-1"/>
  <p:tag name="KSO_WM_UNIT_TYPE" val="a"/>
  <p:tag name="KSO_WM_UNIT_INDEX" val="1"/>
  <p:tag name="KSO_WM_UNIT_ID" val="diagram160066_3*a*1"/>
  <p:tag name="KSO_WM_TEMPLATE_CATEGORY" val="diagram"/>
  <p:tag name="KSO_WM_TEMPLATE_INDEX" val="160066"/>
  <p:tag name="KSO_WM_UNIT_LAYERLEVEL" val="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44.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PECIAL_SOURCE" val="bdnull"/>
</p:tagLst>
</file>

<file path=ppt/tags/tag145.xml><?xml version="1.0" encoding="utf-8"?>
<p:tagLst xmlns:p="http://schemas.openxmlformats.org/presentationml/2006/main">
  <p:tag name="KSO_WM_UNIT_PLACING_PICTURE_USER_VIEWPORT" val="{&quot;height&quot;:7170,&quot;width&quot;:11430}"/>
</p:tagLst>
</file>

<file path=ppt/tags/tag146.xml><?xml version="1.0" encoding="utf-8"?>
<p:tagLst xmlns:p="http://schemas.openxmlformats.org/presentationml/2006/main">
  <p:tag name="KSO_WM_BEAUTIFY_FLAG" val="#wm#"/>
  <p:tag name="KSO_WM_TEMPLATE_CATEGORY" val="custom"/>
  <p:tag name="KSO_WM_TEMPLATE_INDEX" val="20187308"/>
</p:tagLst>
</file>

<file path=ppt/tags/tag147.xml><?xml version="1.0" encoding="utf-8"?>
<p:tagLst xmlns:p="http://schemas.openxmlformats.org/presentationml/2006/main">
  <p:tag name="KSO_WM_UNIT_ISCONTENTSTITLE" val="0"/>
  <p:tag name="KSO_WM_UNIT_NOCLEAR" val="0"/>
  <p:tag name="KSO_WM_UNIT_VALUE" val="31"/>
  <p:tag name="KSO_WM_UNIT_HIGHLIGHT" val="0"/>
  <p:tag name="KSO_WM_UNIT_COMPATIBLE" val="0"/>
  <p:tag name="KSO_WM_UNIT_DIAGRAM_ISNUMVISUAL" val="0"/>
  <p:tag name="KSO_WM_UNIT_DIAGRAM_ISREFERUNIT" val="0"/>
  <p:tag name="KSO_WM_DIAGRAM_GROUP_CODE" val="m1-1"/>
  <p:tag name="KSO_WM_UNIT_TYPE" val="a"/>
  <p:tag name="KSO_WM_UNIT_INDEX" val="1"/>
  <p:tag name="KSO_WM_UNIT_ID" val="diagram160066_3*a*1"/>
  <p:tag name="KSO_WM_TEMPLATE_CATEGORY" val="diagram"/>
  <p:tag name="KSO_WM_TEMPLATE_INDEX" val="160066"/>
  <p:tag name="KSO_WM_UNIT_LAYERLEVEL" val="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48.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PECIAL_SOURCE" val="bdnull"/>
</p:tagLst>
</file>

<file path=ppt/tags/tag149.xml><?xml version="1.0" encoding="utf-8"?>
<p:tagLst xmlns:p="http://schemas.openxmlformats.org/presentationml/2006/main">
  <p:tag name="KSO_WM_UNIT_ISCONTENTSTITLE" val="0"/>
  <p:tag name="KSO_WM_UNIT_NOCLEAR" val="0"/>
  <p:tag name="KSO_WM_UNIT_VALUE" val="31"/>
  <p:tag name="KSO_WM_UNIT_HIGHLIGHT" val="0"/>
  <p:tag name="KSO_WM_UNIT_COMPATIBLE" val="0"/>
  <p:tag name="KSO_WM_UNIT_DIAGRAM_ISNUMVISUAL" val="0"/>
  <p:tag name="KSO_WM_UNIT_DIAGRAM_ISREFERUNIT" val="0"/>
  <p:tag name="KSO_WM_DIAGRAM_GROUP_CODE" val="m1-1"/>
  <p:tag name="KSO_WM_UNIT_TYPE" val="a"/>
  <p:tag name="KSO_WM_UNIT_INDEX" val="1"/>
  <p:tag name="KSO_WM_UNIT_ID" val="diagram160066_3*a*1"/>
  <p:tag name="KSO_WM_TEMPLATE_CATEGORY" val="diagram"/>
  <p:tag name="KSO_WM_TEMPLATE_INDEX" val="160066"/>
  <p:tag name="KSO_WM_UNIT_LAYERLEVEL" val="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PECIAL_SOURCE" val="bdnull"/>
</p:tagLst>
</file>

<file path=ppt/tags/tag151.xml><?xml version="1.0" encoding="utf-8"?>
<p:tagLst xmlns:p="http://schemas.openxmlformats.org/presentationml/2006/main">
  <p:tag name="KSO_WM_UNIT_ISCONTENTSTITLE" val="0"/>
  <p:tag name="KSO_WM_UNIT_NOCLEAR" val="0"/>
  <p:tag name="KSO_WM_UNIT_VALUE" val="31"/>
  <p:tag name="KSO_WM_UNIT_HIGHLIGHT" val="0"/>
  <p:tag name="KSO_WM_UNIT_COMPATIBLE" val="0"/>
  <p:tag name="KSO_WM_UNIT_DIAGRAM_ISNUMVISUAL" val="0"/>
  <p:tag name="KSO_WM_UNIT_DIAGRAM_ISREFERUNIT" val="0"/>
  <p:tag name="KSO_WM_DIAGRAM_GROUP_CODE" val="m1-1"/>
  <p:tag name="KSO_WM_UNIT_TYPE" val="a"/>
  <p:tag name="KSO_WM_UNIT_INDEX" val="1"/>
  <p:tag name="KSO_WM_UNIT_ID" val="diagram160066_3*a*1"/>
  <p:tag name="KSO_WM_TEMPLATE_CATEGORY" val="diagram"/>
  <p:tag name="KSO_WM_TEMPLATE_INDEX" val="160066"/>
  <p:tag name="KSO_WM_UNIT_LAYERLEVEL" val="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52.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PECIAL_SOURCE" val="bdnull"/>
</p:tagLst>
</file>

<file path=ppt/tags/tag153.xml><?xml version="1.0" encoding="utf-8"?>
<p:tagLst xmlns:p="http://schemas.openxmlformats.org/presentationml/2006/main">
  <p:tag name="KSO_WM_UNIT_ISCONTENTSTITLE" val="0"/>
  <p:tag name="KSO_WM_UNIT_NOCLEAR" val="0"/>
  <p:tag name="KSO_WM_UNIT_VALUE" val="31"/>
  <p:tag name="KSO_WM_UNIT_HIGHLIGHT" val="0"/>
  <p:tag name="KSO_WM_UNIT_COMPATIBLE" val="0"/>
  <p:tag name="KSO_WM_UNIT_DIAGRAM_ISNUMVISUAL" val="0"/>
  <p:tag name="KSO_WM_UNIT_DIAGRAM_ISREFERUNIT" val="0"/>
  <p:tag name="KSO_WM_DIAGRAM_GROUP_CODE" val="m1-1"/>
  <p:tag name="KSO_WM_UNIT_TYPE" val="a"/>
  <p:tag name="KSO_WM_UNIT_INDEX" val="1"/>
  <p:tag name="KSO_WM_UNIT_ID" val="diagram160066_3*a*1"/>
  <p:tag name="KSO_WM_TEMPLATE_CATEGORY" val="diagram"/>
  <p:tag name="KSO_WM_TEMPLATE_INDEX" val="160066"/>
  <p:tag name="KSO_WM_UNIT_LAYERLEVEL" val="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54.xml><?xml version="1.0" encoding="utf-8"?>
<p:tagLst xmlns:p="http://schemas.openxmlformats.org/presentationml/2006/main">
  <p:tag name="KSO_WM_BEAUTIFY_FLAG" val="#wm#"/>
  <p:tag name="KSO_WM_TEMPLATE_CATEGORY" val="custom"/>
  <p:tag name="KSO_WM_TEMPLATE_INDEX" val="20187308"/>
</p:tagLst>
</file>

<file path=ppt/tags/tag155.xml><?xml version="1.0" encoding="utf-8"?>
<p:tagLst xmlns:p="http://schemas.openxmlformats.org/presentationml/2006/main">
  <p:tag name="KSO_WM_UNIT_ISCONTENTSTITLE" val="0"/>
  <p:tag name="KSO_WM_UNIT_NOCLEAR" val="0"/>
  <p:tag name="KSO_WM_UNIT_VALUE" val="31"/>
  <p:tag name="KSO_WM_UNIT_HIGHLIGHT" val="0"/>
  <p:tag name="KSO_WM_UNIT_COMPATIBLE" val="0"/>
  <p:tag name="KSO_WM_UNIT_DIAGRAM_ISNUMVISUAL" val="0"/>
  <p:tag name="KSO_WM_UNIT_DIAGRAM_ISREFERUNIT" val="0"/>
  <p:tag name="KSO_WM_DIAGRAM_GROUP_CODE" val="m1-1"/>
  <p:tag name="KSO_WM_UNIT_TYPE" val="a"/>
  <p:tag name="KSO_WM_UNIT_INDEX" val="1"/>
  <p:tag name="KSO_WM_UNIT_ID" val="diagram160066_3*a*1"/>
  <p:tag name="KSO_WM_TEMPLATE_CATEGORY" val="diagram"/>
  <p:tag name="KSO_WM_TEMPLATE_INDEX" val="160066"/>
  <p:tag name="KSO_WM_UNIT_LAYERLEVEL" val="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56.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PECIAL_SOURCE" val="bdnull"/>
</p:tagLst>
</file>

<file path=ppt/tags/tag157.xml><?xml version="1.0" encoding="utf-8"?>
<p:tagLst xmlns:p="http://schemas.openxmlformats.org/presentationml/2006/main">
  <p:tag name="KSO_WM_UNIT_ISCONTENTSTITLE" val="0"/>
  <p:tag name="KSO_WM_UNIT_NOCLEAR" val="0"/>
  <p:tag name="KSO_WM_UNIT_VALUE" val="31"/>
  <p:tag name="KSO_WM_UNIT_HIGHLIGHT" val="0"/>
  <p:tag name="KSO_WM_UNIT_COMPATIBLE" val="0"/>
  <p:tag name="KSO_WM_UNIT_DIAGRAM_ISNUMVISUAL" val="0"/>
  <p:tag name="KSO_WM_UNIT_DIAGRAM_ISREFERUNIT" val="0"/>
  <p:tag name="KSO_WM_DIAGRAM_GROUP_CODE" val="m1-1"/>
  <p:tag name="KSO_WM_UNIT_TYPE" val="a"/>
  <p:tag name="KSO_WM_UNIT_INDEX" val="1"/>
  <p:tag name="KSO_WM_UNIT_ID" val="diagram160066_3*a*1"/>
  <p:tag name="KSO_WM_TEMPLATE_CATEGORY" val="diagram"/>
  <p:tag name="KSO_WM_TEMPLATE_INDEX" val="160066"/>
  <p:tag name="KSO_WM_UNIT_LAYERLEVEL" val="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58.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PECIAL_SOURCE" val="bdnull"/>
</p:tagLst>
</file>

<file path=ppt/tags/tag159.xml><?xml version="1.0" encoding="utf-8"?>
<p:tagLst xmlns:p="http://schemas.openxmlformats.org/presentationml/2006/main">
  <p:tag name="KSO_WM_UNIT_ISCONTENTSTITLE" val="0"/>
  <p:tag name="KSO_WM_UNIT_NOCLEAR" val="0"/>
  <p:tag name="KSO_WM_UNIT_VALUE" val="31"/>
  <p:tag name="KSO_WM_UNIT_HIGHLIGHT" val="0"/>
  <p:tag name="KSO_WM_UNIT_COMPATIBLE" val="0"/>
  <p:tag name="KSO_WM_UNIT_DIAGRAM_ISNUMVISUAL" val="0"/>
  <p:tag name="KSO_WM_UNIT_DIAGRAM_ISREFERUNIT" val="0"/>
  <p:tag name="KSO_WM_DIAGRAM_GROUP_CODE" val="m1-1"/>
  <p:tag name="KSO_WM_UNIT_TYPE" val="a"/>
  <p:tag name="KSO_WM_UNIT_INDEX" val="1"/>
  <p:tag name="KSO_WM_UNIT_ID" val="diagram160066_3*a*1"/>
  <p:tag name="KSO_WM_TEMPLATE_CATEGORY" val="diagram"/>
  <p:tag name="KSO_WM_TEMPLATE_INDEX" val="160066"/>
  <p:tag name="KSO_WM_UNIT_LAYERLEVEL" val="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PECIAL_SOURCE" val="bdnull"/>
</p:tagLst>
</file>

<file path=ppt/tags/tag161.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162.xml><?xml version="1.0" encoding="utf-8"?>
<p:tagLst xmlns:p="http://schemas.openxmlformats.org/presentationml/2006/main">
  <p:tag name="COMMONDATA" val="eyJoZGlkIjoiNjViOTg2ODZkYzc4NWU2MjkxMmFkNDE4ZjExZjYxZmUifQ=="/>
  <p:tag name="KSO_WPP_MARK_KEY" val="4a173036-b26a-4f0c-8f9a-153dd781edc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LAYERLEVEL" val="1"/>
  <p:tag name="KSO_WM_TAG_VERSION" val="1.0"/>
  <p:tag name="KSO_WM_BEAUTIFY_FLAG" val="#wm#"/>
  <p:tag name="KSO_WM_UNIT_NOCLEAR" val="0"/>
  <p:tag name="KSO_WM_UNIT_VALUE" val="1"/>
  <p:tag name="KSO_WM_UNIT_TYPE" val="e"/>
  <p:tag name="KSO_WM_UNIT_INDEX" val="1"/>
  <p:tag name="KSO_WM_UNIT_PRESET_TEXT" val="01"/>
  <p:tag name="KSO_WM_TEMPLATE_CATEGORY" val="custom"/>
  <p:tag name="KSO_WM_TEMPLATE_INDEX" val="20204175"/>
  <p:tag name="KSO_WM_UNIT_ID" val="custom20204175_7*e*1"/>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4175_7*a*1"/>
  <p:tag name="KSO_WM_TEMPLATE_CATEGORY" val="custom"/>
  <p:tag name="KSO_WM_TEMPLATE_INDEX" val="20204175"/>
  <p:tag name="KSO_WM_UNIT_LAYERLEVEL" val="1"/>
  <p:tag name="KSO_WM_TAG_VERSION" val="1.0"/>
  <p:tag name="KSO_WM_BEAUTIFY_FLAG" val="#wm#"/>
  <p:tag name="KSO_WM_UNIT_ISCONTENTSTITLE" val="0"/>
  <p:tag name="KSO_WM_UNIT_PRESET_TEXT" val="单击此处添加标题"/>
  <p:tag name="KSO_WM_UNIT_NOCLEAR" val="0"/>
  <p:tag name="KSO_WM_UNIT_VALUE" val="9"/>
  <p:tag name="KSO_WM_UNIT_TYPE" val="a"/>
  <p:tag name="KSO_WM_UNIT_INDEX" val="1"/>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LAYERLEVEL" val="1"/>
  <p:tag name="KSO_WM_TAG_VERSION" val="1.0"/>
  <p:tag name="KSO_WM_BEAUTIFY_FLAG" val="#wm#"/>
  <p:tag name="KSO_WM_UNIT_NOCLEAR" val="0"/>
  <p:tag name="KSO_WM_UNIT_VALUE" val="1"/>
  <p:tag name="KSO_WM_UNIT_TYPE" val="e"/>
  <p:tag name="KSO_WM_UNIT_INDEX" val="1"/>
  <p:tag name="KSO_WM_UNIT_PRESET_TEXT" val="01"/>
  <p:tag name="KSO_WM_TEMPLATE_CATEGORY" val="custom"/>
  <p:tag name="KSO_WM_TEMPLATE_INDEX" val="20204175"/>
  <p:tag name="KSO_WM_UNIT_ID" val="custom20204175_7*e*1"/>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4175_7*a*1"/>
  <p:tag name="KSO_WM_TEMPLATE_CATEGORY" val="custom"/>
  <p:tag name="KSO_WM_TEMPLATE_INDEX" val="20204175"/>
  <p:tag name="KSO_WM_UNIT_LAYERLEVEL" val="1"/>
  <p:tag name="KSO_WM_TAG_VERSION" val="1.0"/>
  <p:tag name="KSO_WM_BEAUTIFY_FLAG" val="#wm#"/>
  <p:tag name="KSO_WM_UNIT_ISCONTENTSTITLE" val="0"/>
  <p:tag name="KSO_WM_UNIT_PRESET_TEXT" val="单击此处添加标题"/>
  <p:tag name="KSO_WM_UNIT_NOCLEAR" val="0"/>
  <p:tag name="KSO_WM_UNIT_VALUE" val="9"/>
  <p:tag name="KSO_WM_UNIT_TYPE" val="a"/>
  <p:tag name="KSO_WM_UNIT_INDEX" val="1"/>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2854</Words>
  <Application>WPS 演示</Application>
  <PresentationFormat>宽屏</PresentationFormat>
  <Paragraphs>169</Paragraphs>
  <Slides>22</Slides>
  <Notes>17</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22</vt:i4>
      </vt:variant>
    </vt:vector>
  </HeadingPairs>
  <TitlesOfParts>
    <vt:vector size="33" baseType="lpstr">
      <vt:lpstr>Arial</vt:lpstr>
      <vt:lpstr>宋体</vt:lpstr>
      <vt:lpstr>Wingdings</vt:lpstr>
      <vt:lpstr>微软雅黑</vt:lpstr>
      <vt:lpstr>黑体</vt:lpstr>
      <vt:lpstr>Wingdings</vt:lpstr>
      <vt:lpstr>汉仪旗黑-85S</vt:lpstr>
      <vt:lpstr>Arial Unicode MS</vt:lpstr>
      <vt:lpstr>Calibri</vt:lpstr>
      <vt:lpstr>自定义设计方案</vt:lpstr>
      <vt:lpstr>1_自定义设计方案</vt:lpstr>
      <vt:lpstr>PowerPoint 演示文稿</vt:lpstr>
      <vt:lpstr>目 录</vt:lpstr>
      <vt:lpstr>说教材</vt:lpstr>
      <vt:lpstr>说教材</vt:lpstr>
      <vt:lpstr>说教材</vt:lpstr>
      <vt:lpstr>说学情</vt:lpstr>
      <vt:lpstr>说教学策略</vt:lpstr>
      <vt:lpstr>说教学过程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说评价手段</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BQ</cp:lastModifiedBy>
  <cp:revision>194</cp:revision>
  <dcterms:created xsi:type="dcterms:W3CDTF">2019-06-19T02:08:00Z</dcterms:created>
  <dcterms:modified xsi:type="dcterms:W3CDTF">2022-12-08T01:58:28Z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2052-11.1.0.12763</vt:lpwstr>
  </property>
  <property fmtid="{D5CDD505-2E9C-101B-9397-08002B2CF9AE}" pid="3" name="ICV">
    <vt:lpwstr>50A366A946F6445393AC6861C0F4324A</vt:lpwstr>
  </property>
</Properties>
</file>