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480" r:id="rId3"/>
    <p:sldId id="596" r:id="rId4"/>
    <p:sldId id="486" r:id="rId5"/>
    <p:sldId id="539" r:id="rId6"/>
    <p:sldId id="407" r:id="rId8"/>
    <p:sldId id="608" r:id="rId9"/>
    <p:sldId id="591" r:id="rId10"/>
    <p:sldId id="457" r:id="rId11"/>
    <p:sldId id="607" r:id="rId12"/>
    <p:sldId id="615" r:id="rId13"/>
    <p:sldId id="616" r:id="rId14"/>
    <p:sldId id="352" r:id="rId15"/>
    <p:sldId id="570" r:id="rId16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5F09"/>
    <a:srgbClr val="09D3DD"/>
    <a:srgbClr val="DD8209"/>
    <a:srgbClr val="0E21D8"/>
    <a:srgbClr val="9B27BF"/>
    <a:srgbClr val="3B1AA6"/>
    <a:srgbClr val="595959"/>
    <a:srgbClr val="FF8481"/>
    <a:srgbClr val="FF5B57"/>
    <a:srgbClr val="7C8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57" d="100"/>
          <a:sy n="57" d="100"/>
        </p:scale>
        <p:origin x="80" y="44"/>
      </p:cViewPr>
      <p:guideLst>
        <p:guide orient="horz" pos="211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24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C61B8-91BB-448D-A7A2-800E1C8ADC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4861-C9FB-4F3F-A9A5-DFBEAEBFE0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94861-C9FB-4F3F-A9A5-DFBEAEBFE0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94861-C9FB-4F3F-A9A5-DFBEAEBFE0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94861-C9FB-4F3F-A9A5-DFBEAEBFE0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94861-C9FB-4F3F-A9A5-DFBEAEBFE0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94861-C9FB-4F3F-A9A5-DFBEAEBFE0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94861-C9FB-4F3F-A9A5-DFBEAEBFE0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8325228" y="585960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5B134-9E54-4233-9AD4-A661A84126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5ECC8-A750-41F8-9F51-0C19912CE8E6}" type="slidenum">
              <a:rPr lang="zh-CN" altLang="en-US" smtClean="0"/>
            </a:fld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-3908" y="5467"/>
            <a:ext cx="12195907" cy="6852533"/>
            <a:chOff x="-3908" y="5467"/>
            <a:chExt cx="12195907" cy="6852533"/>
          </a:xfrm>
        </p:grpSpPr>
        <p:sp>
          <p:nvSpPr>
            <p:cNvPr id="13" name="矩形 12"/>
            <p:cNvSpPr/>
            <p:nvPr/>
          </p:nvSpPr>
          <p:spPr>
            <a:xfrm>
              <a:off x="-3908" y="5467"/>
              <a:ext cx="12195907" cy="6852533"/>
            </a:xfrm>
            <a:prstGeom prst="rect">
              <a:avLst/>
            </a:prstGeom>
            <a:solidFill>
              <a:srgbClr val="FCC2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255658" y="283470"/>
              <a:ext cx="11680684" cy="6291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tags" Target="../tags/tag1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6" Type="http://schemas.openxmlformats.org/officeDocument/2006/relationships/tags" Target="../tags/tag8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1.png"/><Relationship Id="rId3" Type="http://schemas.openxmlformats.org/officeDocument/2006/relationships/tags" Target="../tags/tag9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image" Target="../media/image14.jpeg"/><Relationship Id="rId7" Type="http://schemas.openxmlformats.org/officeDocument/2006/relationships/image" Target="../media/image4.png"/><Relationship Id="rId6" Type="http://schemas.openxmlformats.org/officeDocument/2006/relationships/tags" Target="../tags/tag1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10615" y="627380"/>
            <a:ext cx="790275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高效的课堂需要你做到：</a:t>
            </a:r>
            <a:endParaRPr lang="zh-CN" altLang="en-US" sz="5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19337" y="1821220"/>
            <a:ext cx="7234555" cy="3830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r>
              <a:rPr lang="zh-CN" alt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积极参与、大胆表达</a:t>
            </a:r>
            <a:endParaRPr lang="zh-CN" alt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</a:t>
            </a:r>
            <a:r>
              <a:rPr lang="zh-CN" alt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举手发言</a:t>
            </a:r>
            <a:r>
              <a:rPr lang="zh-CN" altLang="en-US" sz="5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、养成习惯</a:t>
            </a:r>
            <a:endParaRPr lang="zh-CN" alt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</a:t>
            </a:r>
            <a:r>
              <a:rPr lang="zh-CN" alt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学会倾听、</a:t>
            </a:r>
            <a:r>
              <a:rPr lang="zh-CN" altLang="en-US" sz="5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保守秘密</a:t>
            </a:r>
            <a:endParaRPr lang="zh-CN" alt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库_椭圆 10"/>
          <p:cNvSpPr/>
          <p:nvPr>
            <p:custDataLst>
              <p:tags r:id="rId1"/>
            </p:custDataLst>
          </p:nvPr>
        </p:nvSpPr>
        <p:spPr>
          <a:xfrm>
            <a:off x="1794930" y="2328651"/>
            <a:ext cx="1474058" cy="1474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库_椭圆 11"/>
          <p:cNvSpPr/>
          <p:nvPr>
            <p:custDataLst>
              <p:tags r:id="rId2"/>
            </p:custDataLst>
          </p:nvPr>
        </p:nvSpPr>
        <p:spPr>
          <a:xfrm>
            <a:off x="4177911" y="2328651"/>
            <a:ext cx="1474058" cy="1474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PA_库_椭圆 45"/>
          <p:cNvSpPr/>
          <p:nvPr>
            <p:custDataLst>
              <p:tags r:id="rId3"/>
            </p:custDataLst>
          </p:nvPr>
        </p:nvSpPr>
        <p:spPr>
          <a:xfrm>
            <a:off x="8993406" y="2328651"/>
            <a:ext cx="1474058" cy="1474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横着-2-小清新 ok_复制_横-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0180" y="322580"/>
            <a:ext cx="12066270" cy="621347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064500" y="2979420"/>
            <a:ext cx="3077845" cy="309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在纸上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8552180" y="4397375"/>
            <a:ext cx="1435735" cy="143573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304415" y="6237605"/>
            <a:ext cx="5220335" cy="10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2558415" y="1290955"/>
            <a:ext cx="8171815" cy="16224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sz="3200" b="0">
                <a:ea typeface="宋体" panose="02010600030101010101" pitchFamily="2" charset="-122"/>
              </a:rPr>
              <a:t>请想一想你最近一周以来体验到的一种情绪，在这种情绪里，你像什么？在纸上写一写或画一画吧！</a:t>
            </a:r>
            <a:endParaRPr lang="zh-CN" altLang="en-US" sz="3200" b="0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库_椭圆 10"/>
          <p:cNvSpPr/>
          <p:nvPr>
            <p:custDataLst>
              <p:tags r:id="rId1"/>
            </p:custDataLst>
          </p:nvPr>
        </p:nvSpPr>
        <p:spPr>
          <a:xfrm>
            <a:off x="1794930" y="2328651"/>
            <a:ext cx="1474058" cy="1474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库_椭圆 11"/>
          <p:cNvSpPr/>
          <p:nvPr>
            <p:custDataLst>
              <p:tags r:id="rId2"/>
            </p:custDataLst>
          </p:nvPr>
        </p:nvSpPr>
        <p:spPr>
          <a:xfrm>
            <a:off x="4177911" y="2328651"/>
            <a:ext cx="1474058" cy="1474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PA_库_椭圆 45"/>
          <p:cNvSpPr/>
          <p:nvPr>
            <p:custDataLst>
              <p:tags r:id="rId3"/>
            </p:custDataLst>
          </p:nvPr>
        </p:nvSpPr>
        <p:spPr>
          <a:xfrm>
            <a:off x="8993406" y="2328651"/>
            <a:ext cx="1474058" cy="1474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064500" y="2979420"/>
            <a:ext cx="3077845" cy="309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在纸上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screen"/>
          <a:stretch>
            <a:fillRect/>
          </a:stretch>
        </p:blipFill>
        <p:spPr>
          <a:xfrm>
            <a:off x="8552180" y="4397375"/>
            <a:ext cx="1435735" cy="143573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304415" y="6237605"/>
            <a:ext cx="5220335" cy="10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9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315" y="782320"/>
            <a:ext cx="11450955" cy="5050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1e608c9e2e2f7fb1aae1601ceefd7ba\insertfil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540" y="277495"/>
            <a:ext cx="11678920" cy="6303645"/>
          </a:xfrm>
          <a:prstGeom prst="rect">
            <a:avLst/>
          </a:prstGeom>
        </p:spPr>
      </p:pic>
      <p:sp>
        <p:nvSpPr>
          <p:cNvPr id="2" name="内容占位符 2"/>
          <p:cNvSpPr txBox="1"/>
          <p:nvPr/>
        </p:nvSpPr>
        <p:spPr>
          <a:xfrm>
            <a:off x="980678" y="1776828"/>
            <a:ext cx="10574377" cy="3304344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4800" b="1" dirty="0"/>
              <a:t>我不能左右天气，但我可以改变心情；</a:t>
            </a:r>
            <a:endParaRPr lang="en-US" altLang="zh-CN" sz="4800" b="1" dirty="0"/>
          </a:p>
          <a:p>
            <a:pPr marL="0" indent="0">
              <a:buNone/>
            </a:pPr>
            <a:r>
              <a:rPr lang="zh-CN" altLang="en-US" sz="4800" b="1" dirty="0"/>
              <a:t>我不能改变容貌，但我可以展现笑容；</a:t>
            </a:r>
            <a:endParaRPr lang="en-US" altLang="zh-CN" sz="4800" b="1" dirty="0"/>
          </a:p>
          <a:p>
            <a:pPr marL="0" indent="0">
              <a:buNone/>
            </a:pPr>
            <a:r>
              <a:rPr lang="zh-CN" altLang="en-US" sz="4800" b="1" dirty="0"/>
              <a:t>我不能控制他人，但我可以把握自己；</a:t>
            </a:r>
            <a:endParaRPr lang="en-US" altLang="zh-CN" sz="4800" b="1" dirty="0"/>
          </a:p>
          <a:p>
            <a:pPr marL="0" indent="0">
              <a:buNone/>
            </a:pPr>
            <a:r>
              <a:rPr lang="zh-CN" altLang="en-US" sz="4800" b="1" dirty="0"/>
              <a:t>我不能改变事情，但我可以调整想法。</a:t>
            </a:r>
            <a:endParaRPr lang="en-US" altLang="zh-CN" sz="4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PA_库_组合 92"/>
          <p:cNvGrpSpPr/>
          <p:nvPr>
            <p:custDataLst>
              <p:tags r:id="rId1"/>
            </p:custDataLst>
          </p:nvPr>
        </p:nvGrpSpPr>
        <p:grpSpPr>
          <a:xfrm>
            <a:off x="1894677" y="4018167"/>
            <a:ext cx="8402646" cy="1089118"/>
            <a:chOff x="1894677" y="3960111"/>
            <a:chExt cx="8402646" cy="1089118"/>
          </a:xfrm>
        </p:grpSpPr>
        <p:grpSp>
          <p:nvGrpSpPr>
            <p:cNvPr id="83" name="组合 82"/>
            <p:cNvGrpSpPr/>
            <p:nvPr/>
          </p:nvGrpSpPr>
          <p:grpSpPr>
            <a:xfrm>
              <a:off x="1894677" y="3960111"/>
              <a:ext cx="8402646" cy="45719"/>
              <a:chOff x="1894677" y="3960111"/>
              <a:chExt cx="8732457" cy="45719"/>
            </a:xfrm>
          </p:grpSpPr>
          <p:sp>
            <p:nvSpPr>
              <p:cNvPr id="68" name="矩形 67"/>
              <p:cNvSpPr/>
              <p:nvPr/>
            </p:nvSpPr>
            <p:spPr>
              <a:xfrm flipV="1">
                <a:off x="1894677" y="3960111"/>
                <a:ext cx="981117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8"/>
              <p:cNvSpPr/>
              <p:nvPr/>
            </p:nvSpPr>
            <p:spPr>
              <a:xfrm flipV="1">
                <a:off x="3002011" y="3960111"/>
                <a:ext cx="981117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69"/>
              <p:cNvSpPr/>
              <p:nvPr/>
            </p:nvSpPr>
            <p:spPr>
              <a:xfrm flipV="1">
                <a:off x="4109345" y="3960111"/>
                <a:ext cx="981117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0"/>
              <p:cNvSpPr/>
              <p:nvPr/>
            </p:nvSpPr>
            <p:spPr>
              <a:xfrm flipV="1">
                <a:off x="5216679" y="3960111"/>
                <a:ext cx="981117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8"/>
              <p:cNvSpPr/>
              <p:nvPr/>
            </p:nvSpPr>
            <p:spPr>
              <a:xfrm flipV="1">
                <a:off x="6324013" y="3960111"/>
                <a:ext cx="981117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79"/>
              <p:cNvSpPr/>
              <p:nvPr/>
            </p:nvSpPr>
            <p:spPr>
              <a:xfrm flipV="1">
                <a:off x="7431347" y="3960111"/>
                <a:ext cx="981117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0"/>
              <p:cNvSpPr/>
              <p:nvPr/>
            </p:nvSpPr>
            <p:spPr>
              <a:xfrm flipV="1">
                <a:off x="8538681" y="3960111"/>
                <a:ext cx="981117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1"/>
              <p:cNvSpPr/>
              <p:nvPr/>
            </p:nvSpPr>
            <p:spPr>
              <a:xfrm flipV="1">
                <a:off x="9646017" y="3960111"/>
                <a:ext cx="981117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4" name="组合 83"/>
            <p:cNvGrpSpPr/>
            <p:nvPr/>
          </p:nvGrpSpPr>
          <p:grpSpPr>
            <a:xfrm>
              <a:off x="1894677" y="5003510"/>
              <a:ext cx="8402646" cy="45719"/>
              <a:chOff x="1894677" y="3960111"/>
              <a:chExt cx="8732457" cy="45719"/>
            </a:xfrm>
          </p:grpSpPr>
          <p:sp>
            <p:nvSpPr>
              <p:cNvPr id="85" name="矩形 84"/>
              <p:cNvSpPr/>
              <p:nvPr/>
            </p:nvSpPr>
            <p:spPr>
              <a:xfrm flipV="1">
                <a:off x="1894677" y="3960111"/>
                <a:ext cx="981117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5"/>
              <p:cNvSpPr/>
              <p:nvPr/>
            </p:nvSpPr>
            <p:spPr>
              <a:xfrm flipV="1">
                <a:off x="3002011" y="3960111"/>
                <a:ext cx="981117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6"/>
              <p:cNvSpPr/>
              <p:nvPr/>
            </p:nvSpPr>
            <p:spPr>
              <a:xfrm flipV="1">
                <a:off x="4109345" y="3960111"/>
                <a:ext cx="981117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87"/>
              <p:cNvSpPr/>
              <p:nvPr/>
            </p:nvSpPr>
            <p:spPr>
              <a:xfrm flipV="1">
                <a:off x="5216679" y="3960111"/>
                <a:ext cx="981117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8"/>
              <p:cNvSpPr/>
              <p:nvPr/>
            </p:nvSpPr>
            <p:spPr>
              <a:xfrm flipV="1">
                <a:off x="6324013" y="3960111"/>
                <a:ext cx="981117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89"/>
              <p:cNvSpPr/>
              <p:nvPr/>
            </p:nvSpPr>
            <p:spPr>
              <a:xfrm flipV="1">
                <a:off x="7431347" y="3960111"/>
                <a:ext cx="981117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0"/>
              <p:cNvSpPr/>
              <p:nvPr/>
            </p:nvSpPr>
            <p:spPr>
              <a:xfrm flipV="1">
                <a:off x="8538681" y="3960111"/>
                <a:ext cx="981117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1"/>
              <p:cNvSpPr/>
              <p:nvPr/>
            </p:nvSpPr>
            <p:spPr>
              <a:xfrm flipV="1">
                <a:off x="9646017" y="3960111"/>
                <a:ext cx="981117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7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25" y="-196215"/>
            <a:ext cx="4864735" cy="4864735"/>
          </a:xfrm>
          <a:prstGeom prst="rect">
            <a:avLst/>
          </a:prstGeom>
        </p:spPr>
      </p:pic>
      <p:sp>
        <p:nvSpPr>
          <p:cNvPr id="4" name="PA-文本框 3"/>
          <p:cNvSpPr txBox="1"/>
          <p:nvPr/>
        </p:nvSpPr>
        <p:spPr>
          <a:xfrm>
            <a:off x="1815463" y="4181059"/>
            <a:ext cx="8561075" cy="768350"/>
          </a:xfrm>
          <a:prstGeom prst="rect">
            <a:avLst/>
          </a:prstGeom>
          <a:noFill/>
        </p:spPr>
        <p:txBody>
          <a:bodyPr vert="horz" wrap="square" rtlCol="0" anchor="t">
            <a:noAutofit/>
          </a:bodyPr>
          <a:lstStyle>
            <a:defPPr>
              <a:defRPr lang="zh-CN"/>
            </a:defPPr>
            <a:lvl1pPr algn="dist">
              <a:defRPr>
                <a:gradFill flip="none" rotWithShape="1">
                  <a:gsLst>
                    <a:gs pos="22000">
                      <a:schemeClr val="accent1"/>
                    </a:gs>
                    <a:gs pos="36000">
                      <a:schemeClr val="accent2"/>
                    </a:gs>
                    <a:gs pos="66000">
                      <a:schemeClr val="accent3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algn="dist">
              <a:buClrTx/>
              <a:buSzTx/>
              <a:buFontTx/>
            </a:pPr>
            <a:r>
              <a:rPr lang="zh-CN" altLang="en-US" sz="4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谢谢聆听</a:t>
            </a:r>
            <a:endParaRPr lang="zh-CN" altLang="en-US" sz="44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04510" y="1498600"/>
            <a:ext cx="4772025" cy="11068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bliqueBottomRight"/>
              <a:lightRig rig="contrasting" dir="t"/>
            </a:scene3d>
            <a:sp3d prstMaterial="powder">
              <a:extrusionClr>
                <a:srgbClr val="C03B76"/>
              </a:extrusionClr>
              <a:contourClr>
                <a:srgbClr val="C03B76"/>
              </a:contourClr>
            </a:sp3d>
          </a:bodyPr>
          <a:lstStyle/>
          <a:p>
            <a:pPr algn="ctr"/>
            <a:r>
              <a:rPr lang="zh-CN" altLang="en-US" sz="6600" b="1">
                <a:ln w="15875">
                  <a:solidFill>
                    <a:schemeClr val="bg1"/>
                  </a:solidFill>
                </a:ln>
                <a:solidFill>
                  <a:srgbClr val="FD5A8F"/>
                </a:solidFill>
                <a:effectLst>
                  <a:outerShdw dist="38100" dir="5400000" sx="103000" sy="103000" algn="t" rotWithShape="0">
                    <a:srgbClr val="E09ABA"/>
                  </a:outerShdw>
                  <a:reflection blurRad="6350" stA="27000" endPos="85000" dist="139700" dir="5400000" sy="-100000" algn="bl" rotWithShape="0"/>
                </a:effectLst>
                <a:latin typeface="汉仪乐喵体简" panose="00020600040101010101" charset="-122"/>
                <a:ea typeface="汉仪乐喵体简" panose="00020600040101010101" charset="-122"/>
              </a:rPr>
              <a:t>祝</a:t>
            </a:r>
            <a:r>
              <a:rPr lang="zh-CN" altLang="en-US" sz="4400" b="1">
                <a:ln w="15875">
                  <a:solidFill>
                    <a:schemeClr val="bg1"/>
                  </a:solidFill>
                </a:ln>
                <a:solidFill>
                  <a:srgbClr val="FD5A8F"/>
                </a:solidFill>
                <a:effectLst>
                  <a:outerShdw dist="38100" dir="5400000" sx="103000" sy="103000" algn="t" rotWithShape="0">
                    <a:srgbClr val="E09ABA"/>
                  </a:outerShdw>
                  <a:reflection blurRad="6350" stA="27000" endPos="85000" dist="139700" dir="5400000" sy="-100000" algn="bl" rotWithShape="0"/>
                </a:effectLst>
                <a:latin typeface="汉仪乐喵体简" panose="00020600040101010101" charset="-122"/>
                <a:ea typeface="汉仪乐喵体简" panose="00020600040101010101" charset="-122"/>
              </a:rPr>
              <a:t>你有个好心情！</a:t>
            </a:r>
            <a:endParaRPr lang="zh-CN" altLang="en-US" sz="4400" b="1">
              <a:ln w="15875">
                <a:solidFill>
                  <a:schemeClr val="bg1"/>
                </a:solidFill>
              </a:ln>
              <a:solidFill>
                <a:srgbClr val="FD5A8F"/>
              </a:solidFill>
              <a:effectLst>
                <a:outerShdw dist="38100" dir="5400000" sx="103000" sy="103000" algn="t" rotWithShape="0">
                  <a:srgbClr val="E09ABA"/>
                </a:outerShdw>
                <a:reflection blurRad="6350" stA="27000" endPos="85000" dist="139700" dir="5400000" sy="-100000" algn="bl" rotWithShape="0"/>
              </a:effectLst>
              <a:latin typeface="汉仪乐喵体简" panose="00020600040101010101" charset="-122"/>
              <a:ea typeface="汉仪乐喵体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45807" y="788015"/>
            <a:ext cx="4060727" cy="92333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热 身 游戏：</a:t>
            </a:r>
            <a:endParaRPr lang="zh-CN" altLang="en-US" sz="5400" b="1" dirty="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315" y="296545"/>
            <a:ext cx="11650345" cy="6537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1e608c9e2e2f7fb1aae1601ceefd7ba\insertfil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540" y="277495"/>
            <a:ext cx="11678920" cy="63036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23713" y="1001213"/>
            <a:ext cx="7320286" cy="3046095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情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72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绪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72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来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72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了</a:t>
            </a:r>
            <a:r>
              <a:rPr lang="zh-CN" altLang="en-US" sz="9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96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9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endParaRPr lang="zh-CN" altLang="en-US" sz="96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40345" y="3291205"/>
            <a:ext cx="5735777" cy="2061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杜光惠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禄劝屏山小学小学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昆明市彭华军名师工作室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zh-CN" altLang="en-US" sz="32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/>
        </p:nvSpPr>
        <p:spPr>
          <a:xfrm>
            <a:off x="596468" y="848189"/>
            <a:ext cx="2985668" cy="7821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积极情绪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7967831" y="848189"/>
            <a:ext cx="2985668" cy="7821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消极情绪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2136" y="267172"/>
            <a:ext cx="4385695" cy="391298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98702" y="2223665"/>
            <a:ext cx="4305572" cy="3912987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高兴  开心  快乐  舒服  自由  愉快  美好  舒畅</a:t>
            </a:r>
            <a:r>
              <a:rPr lang="en-US" altLang="zh-CN" sz="3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轻松  有趣  踏实  幸福  满意  和平  甜蜜  自然  放松</a:t>
            </a:r>
            <a:r>
              <a:rPr lang="en-US" altLang="zh-CN" sz="3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温暖  安全  自豪  美好  满足  平静  自在</a:t>
            </a:r>
            <a:endParaRPr lang="en-US" altLang="zh-CN" sz="3200" dirty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3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好奇  兴奋  感激  热情  </a:t>
            </a:r>
            <a:endParaRPr lang="en-US" altLang="zh-CN" sz="3200" dirty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3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……</a:t>
            </a:r>
            <a:r>
              <a:rPr lang="zh-CN" altLang="en-US" sz="3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</a:t>
            </a:r>
            <a:endParaRPr lang="zh-CN" altLang="en-US" sz="3200" dirty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530233" y="2446550"/>
            <a:ext cx="4305572" cy="3912985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伤心  害怕  难过  郁闷  纠结  委屈  后悔  无奈  不安  着急  焦虑  孤单  自卑  烦恼  崩溃  恼火  绝望  烦躁  痛苦  寂寞  不满  生气  无助  纠结  懊恼  压抑</a:t>
            </a:r>
            <a:r>
              <a:rPr lang="en-US" altLang="zh-CN" sz="3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失落  愧疚  害羞  胆怯   尴尬 </a:t>
            </a:r>
            <a:r>
              <a:rPr lang="en-US" altLang="zh-CN" sz="32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……</a:t>
            </a:r>
            <a:endParaRPr lang="zh-CN" altLang="en-US" sz="3200" dirty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2148840" y="-20453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库_椭圆 10"/>
          <p:cNvSpPr/>
          <p:nvPr>
            <p:custDataLst>
              <p:tags r:id="rId1"/>
            </p:custDataLst>
          </p:nvPr>
        </p:nvSpPr>
        <p:spPr>
          <a:xfrm>
            <a:off x="1794930" y="2328651"/>
            <a:ext cx="1474058" cy="1474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库_椭圆 11"/>
          <p:cNvSpPr/>
          <p:nvPr>
            <p:custDataLst>
              <p:tags r:id="rId2"/>
            </p:custDataLst>
          </p:nvPr>
        </p:nvSpPr>
        <p:spPr>
          <a:xfrm>
            <a:off x="4177911" y="2328651"/>
            <a:ext cx="1474058" cy="1474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PA_库_椭圆 45"/>
          <p:cNvSpPr/>
          <p:nvPr>
            <p:custDataLst>
              <p:tags r:id="rId3"/>
            </p:custDataLst>
          </p:nvPr>
        </p:nvSpPr>
        <p:spPr>
          <a:xfrm>
            <a:off x="8993406" y="2328651"/>
            <a:ext cx="1474058" cy="1474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screen"/>
          <a:stretch>
            <a:fillRect/>
          </a:stretch>
        </p:blipFill>
        <p:spPr>
          <a:xfrm>
            <a:off x="8053070" y="3282315"/>
            <a:ext cx="1435735" cy="143573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304415" y="6237605"/>
            <a:ext cx="5220335" cy="10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929765" y="243205"/>
            <a:ext cx="6920230" cy="596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积极情绪就好，消极情绪就坏吗？</a:t>
            </a:r>
            <a:endParaRPr lang="zh-CN" altLang="en-US"/>
          </a:p>
        </p:txBody>
      </p:sp>
      <p:pic>
        <p:nvPicPr>
          <p:cNvPr id="9" name="图片 8" descr="6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510" y="754380"/>
            <a:ext cx="11605260" cy="5808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库_椭圆 10"/>
          <p:cNvSpPr/>
          <p:nvPr>
            <p:custDataLst>
              <p:tags r:id="rId1"/>
            </p:custDataLst>
          </p:nvPr>
        </p:nvSpPr>
        <p:spPr>
          <a:xfrm>
            <a:off x="1794930" y="2328651"/>
            <a:ext cx="1474058" cy="1474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库_椭圆 11"/>
          <p:cNvSpPr/>
          <p:nvPr>
            <p:custDataLst>
              <p:tags r:id="rId2"/>
            </p:custDataLst>
          </p:nvPr>
        </p:nvSpPr>
        <p:spPr>
          <a:xfrm>
            <a:off x="4177911" y="2328651"/>
            <a:ext cx="1474058" cy="1474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PA_库_椭圆 45"/>
          <p:cNvSpPr/>
          <p:nvPr>
            <p:custDataLst>
              <p:tags r:id="rId3"/>
            </p:custDataLst>
          </p:nvPr>
        </p:nvSpPr>
        <p:spPr>
          <a:xfrm>
            <a:off x="8993406" y="2328651"/>
            <a:ext cx="1474058" cy="1474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552180" y="3138805"/>
            <a:ext cx="3077845" cy="309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2304415" y="6237605"/>
            <a:ext cx="5220335" cy="10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efd8f05a353ec2d7df3629192a7e1d3f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55980" y="499745"/>
            <a:ext cx="10479405" cy="5944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0" y="1695932"/>
            <a:ext cx="1790792" cy="2317869"/>
          </a:xfrm>
          <a:prstGeom prst="rect">
            <a:avLst/>
          </a:prstGeom>
        </p:spPr>
      </p:pic>
      <p:pic>
        <p:nvPicPr>
          <p:cNvPr id="5" name="图片 4" descr="7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065" y="656590"/>
            <a:ext cx="9865360" cy="55448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90288bf0c4a2714f83140829cf9135ac\insertfil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95" y="281813"/>
            <a:ext cx="11687810" cy="6296660"/>
          </a:xfrm>
          <a:prstGeom prst="rect">
            <a:avLst/>
          </a:prstGeom>
        </p:spPr>
      </p:pic>
      <p:sp>
        <p:nvSpPr>
          <p:cNvPr id="6" name="云形 5"/>
          <p:cNvSpPr/>
          <p:nvPr/>
        </p:nvSpPr>
        <p:spPr>
          <a:xfrm>
            <a:off x="2479040" y="588645"/>
            <a:ext cx="9460865" cy="5989320"/>
          </a:xfrm>
          <a:prstGeom prst="cloud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" y="884555"/>
            <a:ext cx="2426335" cy="3740150"/>
          </a:xfrm>
          <a:prstGeom prst="rect">
            <a:avLst/>
          </a:prstGeom>
        </p:spPr>
      </p:pic>
      <p:sp>
        <p:nvSpPr>
          <p:cNvPr id="63" name="PA_库_文本框 62"/>
          <p:cNvSpPr txBox="1"/>
          <p:nvPr>
            <p:custDataLst>
              <p:tags r:id="rId3"/>
            </p:custDataLst>
          </p:nvPr>
        </p:nvSpPr>
        <p:spPr>
          <a:xfrm>
            <a:off x="3205480" y="1323340"/>
            <a:ext cx="7291070" cy="3439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dist">
              <a:defRPr>
                <a:gradFill flip="none" rotWithShape="1">
                  <a:gsLst>
                    <a:gs pos="22000">
                      <a:schemeClr val="accent1"/>
                    </a:gs>
                    <a:gs pos="36000">
                      <a:schemeClr val="accent2"/>
                    </a:gs>
                    <a:gs pos="66000">
                      <a:schemeClr val="accent3"/>
                    </a:gs>
                    <a:gs pos="100000">
                      <a:schemeClr val="accent4"/>
                    </a:gs>
                  </a:gsLst>
                  <a:lin ang="0" scaled="1"/>
                  <a:tileRect/>
                </a:gra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rgbClr val="FF5B5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太极体简" panose="02010600000101010101" charset="-122"/>
                <a:ea typeface="汉仪太极体简" panose="02010600000101010101" charset="-122"/>
                <a:cs typeface="汉仪太极体简" panose="02010600000101010101" charset="-122"/>
              </a:rPr>
              <a:t>如果你是那头骆驼，在脚踩到玻璃后会怎么想，怎么做，结果怎样呢？请你想一想，重演《骆驼之死》这个故事</a:t>
            </a:r>
            <a:endParaRPr lang="zh-CN" altLang="en-US" sz="4400" dirty="0">
              <a:solidFill>
                <a:srgbClr val="FF5B5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太极体简" panose="02010600000101010101" charset="-122"/>
              <a:ea typeface="汉仪太极体简" panose="02010600000101010101" charset="-122"/>
              <a:cs typeface="汉仪太极体简" panose="02010600000101010101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564495" y="5337175"/>
            <a:ext cx="918210" cy="1042035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库_椭圆 10"/>
          <p:cNvSpPr/>
          <p:nvPr>
            <p:custDataLst>
              <p:tags r:id="rId1"/>
            </p:custDataLst>
          </p:nvPr>
        </p:nvSpPr>
        <p:spPr>
          <a:xfrm>
            <a:off x="1794930" y="2328651"/>
            <a:ext cx="1474058" cy="1474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库_椭圆 11"/>
          <p:cNvSpPr/>
          <p:nvPr>
            <p:custDataLst>
              <p:tags r:id="rId2"/>
            </p:custDataLst>
          </p:nvPr>
        </p:nvSpPr>
        <p:spPr>
          <a:xfrm>
            <a:off x="4177911" y="2328651"/>
            <a:ext cx="1474058" cy="1474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PA_库_椭圆 45"/>
          <p:cNvSpPr/>
          <p:nvPr>
            <p:custDataLst>
              <p:tags r:id="rId3"/>
            </p:custDataLst>
          </p:nvPr>
        </p:nvSpPr>
        <p:spPr>
          <a:xfrm>
            <a:off x="8993406" y="2328651"/>
            <a:ext cx="1474058" cy="1474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横着-2-小清新 ok_复制_横-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0180" y="322580"/>
            <a:ext cx="12066270" cy="621347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552180" y="3138805"/>
            <a:ext cx="3077845" cy="309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8552180" y="4397375"/>
            <a:ext cx="1435735" cy="143573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304415" y="6237605"/>
            <a:ext cx="5220335" cy="10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36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4500" y="2757170"/>
            <a:ext cx="4551680" cy="3172460"/>
          </a:xfrm>
          <a:prstGeom prst="rect">
            <a:avLst/>
          </a:prstGeom>
        </p:spPr>
      </p:pic>
      <p:pic>
        <p:nvPicPr>
          <p:cNvPr id="7" name="图片 6" descr="36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8310" y="2757170"/>
            <a:ext cx="4568825" cy="3172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KSO_WM_UNIT_PLACING_PICTURE_USER_VIEWPORT" val="{&quot;height&quot;:2261,&quot;width&quot;:2261}"/>
</p:tagLst>
</file>

<file path=ppt/tags/tag14.xml><?xml version="1.0" encoding="utf-8"?>
<p:tagLst xmlns:p="http://schemas.openxmlformats.org/presentationml/2006/main">
  <p:tag name="PA" val="v4.0.0"/>
</p:tagLst>
</file>

<file path=ppt/tags/tag15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PA" val="v4.0.0"/>
</p:tagLst>
</file>

<file path=ppt/tags/tag17.xml><?xml version="1.0" encoding="utf-8"?>
<p:tagLst xmlns:p="http://schemas.openxmlformats.org/presentationml/2006/main">
  <p:tag name="KSO_WM_UNIT_PLACING_PICTURE_USER_VIEWPORT" val="{&quot;height&quot;:2261,&quot;width&quot;:2261}"/>
</p:tagLst>
</file>

<file path=ppt/tags/tag18.xml><?xml version="1.0" encoding="utf-8"?>
<p:tagLst xmlns:p="http://schemas.openxmlformats.org/presentationml/2006/main">
  <p:tag name="PA" val="v4.0.0"/>
</p:tagLst>
</file>

<file path=ppt/tags/tag19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PA" val="v4.0.0"/>
</p:tagLst>
</file>

<file path=ppt/tags/tag21.xml><?xml version="1.0" encoding="utf-8"?>
<p:tagLst xmlns:p="http://schemas.openxmlformats.org/presentationml/2006/main">
  <p:tag name="KSO_WM_UNIT_PLACING_PICTURE_USER_VIEWPORT" val="{&quot;height&quot;:2261,&quot;width&quot;:2261}"/>
</p:tagLst>
</file>

<file path=ppt/tags/tag22.xml><?xml version="1.0" encoding="utf-8"?>
<p:tagLst xmlns:p="http://schemas.openxmlformats.org/presentationml/2006/main">
  <p:tag name="PA" val="v4.0.0"/>
</p:tagLst>
</file>

<file path=ppt/tags/tag23.xml><?xml version="1.0" encoding="utf-8"?>
<p:tagLst xmlns:p="http://schemas.openxmlformats.org/presentationml/2006/main">
  <p:tag name="PA" val="v3.2.0"/>
</p:tagLst>
</file>

<file path=ppt/tags/tag24.xml><?xml version="1.0" encoding="utf-8"?>
<p:tagLst xmlns:p="http://schemas.openxmlformats.org/presentationml/2006/main">
  <p:tag name="ISPRING_PRESENTATION_TITLE" val="PowerPoint 演示文稿"/>
  <p:tag name="KSO_WPP_MARK_KEY" val="500f68c9-1d03-481c-8129-ee43828051ec"/>
  <p:tag name="COMMONDATA" val="eyJoZGlkIjoiNzE1ODMyOGVjMzNhYTAwZGE4ZDQ5ZDg0OWRlMGFhNTMifQ==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KSO_WM_UNIT_PLACING_PICTURE_USER_VIEWPORT" val="{&quot;height&quot;:2261,&quot;width&quot;:2261}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866*4296*769*76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第一PPT，www.1ppt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5B57"/>
      </a:accent1>
      <a:accent2>
        <a:srgbClr val="FCC259"/>
      </a:accent2>
      <a:accent3>
        <a:srgbClr val="7ECDF7"/>
      </a:accent3>
      <a:accent4>
        <a:srgbClr val="7C87F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WPS 演示</Application>
  <PresentationFormat>宽屏</PresentationFormat>
  <Paragraphs>45</Paragraphs>
  <Slides>13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宋体</vt:lpstr>
      <vt:lpstr>Wingdings</vt:lpstr>
      <vt:lpstr>Calibri</vt:lpstr>
      <vt:lpstr>微软雅黑</vt:lpstr>
      <vt:lpstr>华文新魏</vt:lpstr>
      <vt:lpstr>华文细黑</vt:lpstr>
      <vt:lpstr>汉仪太极体简</vt:lpstr>
      <vt:lpstr>汉仪乐喵体简</vt:lpstr>
      <vt:lpstr>等线</vt:lpstr>
      <vt:lpstr>Arial Unicode MS</vt:lpstr>
      <vt:lpstr>等线 Light</vt:lpstr>
      <vt:lpstr>Calibri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MBE</dc:title>
  <dc:creator>第一PPT</dc:creator>
  <cp:keywords>www.1ppt.com</cp:keywords>
  <dc:description>www.1ppt.com</dc:description>
  <cp:lastModifiedBy>杜光惠</cp:lastModifiedBy>
  <cp:revision>218</cp:revision>
  <dcterms:created xsi:type="dcterms:W3CDTF">2017-04-15T01:14:00Z</dcterms:created>
  <dcterms:modified xsi:type="dcterms:W3CDTF">2023-11-08T15:13:40Z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2052-12.1.0.15933</vt:lpwstr>
  </property>
  <property fmtid="{D5CDD505-2E9C-101B-9397-08002B2CF9AE}" pid="3" name="ICV">
    <vt:lpwstr>6A23CFF9EF224FF1AF4E0563A9AD2F56</vt:lpwstr>
  </property>
</Properties>
</file>