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  <p:sldMasterId id="2147483683" r:id="rId5"/>
    <p:sldMasterId id="2147483694" r:id="rId6"/>
    <p:sldMasterId id="2147483705" r:id="rId7"/>
    <p:sldMasterId id="2147483716" r:id="rId8"/>
    <p:sldMasterId id="2147483727" r:id="rId9"/>
  </p:sldMasterIdLst>
  <p:notesMasterIdLst>
    <p:notesMasterId r:id="rId11"/>
  </p:notesMasterIdLst>
  <p:sldIdLst>
    <p:sldId id="1915" r:id="rId10"/>
    <p:sldId id="1886" r:id="rId12"/>
    <p:sldId id="1887" r:id="rId13"/>
    <p:sldId id="1869" r:id="rId14"/>
    <p:sldId id="1946" r:id="rId15"/>
    <p:sldId id="1944" r:id="rId16"/>
    <p:sldId id="1889" r:id="rId17"/>
    <p:sldId id="1848" r:id="rId18"/>
    <p:sldId id="1894" r:id="rId19"/>
    <p:sldId id="1773" r:id="rId20"/>
    <p:sldId id="1893" r:id="rId21"/>
    <p:sldId id="1774" r:id="rId22"/>
    <p:sldId id="1775" r:id="rId23"/>
    <p:sldId id="1943" r:id="rId24"/>
    <p:sldId id="1805" r:id="rId25"/>
    <p:sldId id="1804" r:id="rId26"/>
    <p:sldId id="1910" r:id="rId27"/>
    <p:sldId id="1810" r:id="rId28"/>
    <p:sldId id="1811" r:id="rId29"/>
    <p:sldId id="1890" r:id="rId30"/>
    <p:sldId id="1280" r:id="rId31"/>
  </p:sldIdLst>
  <p:sldSz cx="9144000" cy="5143500"/>
  <p:notesSz cx="6858000" cy="9144000"/>
  <p:custDataLst>
    <p:tags r:id="rId3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20"/>
      </p:cViewPr>
      <p:guideLst>
        <p:guide orient="horz" pos="1665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gs" Target="tags/tag17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B4FA15-680B-4A78-B3C1-8E089591F764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5018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13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1274DAD-065F-4224-9689-70414E665F0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2" name="灯片编号占位符 3"/>
          <p:cNvSpPr txBox="1">
            <a:spLocks noGrp="1" noChangeArrowheads="1"/>
          </p:cNvSpPr>
          <p:nvPr>
            <p:ph type="sldNum" sz="quarter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50D2020-F8DD-4A1C-9290-9F6FD8375572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r>
              <a:rPr lang="zh-CN" altLang="zh-CN" dirty="0"/>
              <a:t>【提问调查】您有几个孩子？孩子的年龄是什么情况？（现场采访与互动及处理）</a:t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2" name="灯片编号占位符 3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63AD6CD-8068-48F5-B26F-FBE25622E1BA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7346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14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Shape 24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miter/>
          </a:ln>
        </p:spPr>
      </p:sp>
      <p:sp>
        <p:nvSpPr>
          <p:cNvPr id="69634" name="Shape 248"/>
          <p:cNvSpPr>
            <a:spLocks noGrp="1"/>
          </p:cNvSpPr>
          <p:nvPr>
            <p:ph type="body" sz="quarter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语言总是有惊人的力量。它既可以是炙热的阳光，也可以是并冷的刀枪。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各位家长你曾经说这样的话吗？您的心理曾经说过这样的话吗？相信家长说这些话的时候都是希望孩子优秀的，可是往往这些语言却伤到了孩子，孩子内心没有了力量，不自信，不知道自己是谁。曾经这些语言您让孩子多么的痛哭流涕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举例：</a:t>
            </a:r>
            <a:r>
              <a:rPr lang="zh-CN" altLang="zh-CN" dirty="0"/>
              <a:t>……….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知识分子说教孩子不带脏字，可是也伤害孩子</a:t>
            </a:r>
            <a:r>
              <a:rPr lang="zh-CN" altLang="zh-CN" dirty="0"/>
              <a:t>.</a:t>
            </a:r>
            <a:endParaRPr lang="zh-CN" altLang="zh-CN" dirty="0"/>
          </a:p>
          <a:p>
            <a:pPr lvl="0" eaLnBrk="1" hangingPunct="1"/>
            <a:endParaRPr lang="zh-CN" altLang="zh-CN" dirty="0"/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父母是孩子第一催眠师。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互动：学员互动这些语言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高情绪下直接进入潜意识。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举例：曾经做过一个案例，案主在被催眠后想起了曾经发生过却被她深深遗忘的一段经历，在她上小学二年级的时候有一次考试成绩很糟糕，喝了酒的父亲非常生气，她忆起了那天父亲狂怒的神情、歇斯底里的吼叫和那只狠狠打在她身上的手，当时父亲说：</a:t>
            </a:r>
            <a:r>
              <a:rPr lang="zh-CN" altLang="zh-CN" dirty="0"/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她这辈子注定会一事无成！</a:t>
            </a:r>
            <a:r>
              <a:rPr lang="zh-CN" altLang="zh-CN" dirty="0"/>
              <a:t>”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她当时极度的恐惧和害怕，浑身发抖，感觉身体很疼很疼。在这样一个高度负面情绪的状态下，她同时接收到了来自视觉、听觉、感知觉的催眠，当下就在她潜意识里种下了深深的印痕的种子。从小到大，她的潜意识让她经历了一次又一次失败，她又不肯承认自己的失败，所以三十年来她都活在痛苦的抗争和自我证明里不能自拨，直到她认识到这句话对她的影响以及接纳失败曾是她的一部分时，她才开始了新的生活，像刚刚觉醒一样，活出了不一样的人生状态！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视频：语言暴力视频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以上我们不经意的语言却给孩子催眠了，并给孩子心理印痕，这些催眠后的语言孩子胆小没有力量，没有自己生命价值感，不知道自己是谁。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严重伤害了孩子的心灵，以上属于摧毁性的语言。心理印痕很难去除。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结论：父母及家庭是孩子的重要环境。父母是孩子的第一任催眠师，你所有的语言都会暗示到孩子，潜意识有限制性，父母负面语言重复，在这些（语言暴力视频）具有毁灭性的语言下，下达这种指令</a:t>
            </a:r>
            <a:r>
              <a:rPr lang="zh-CN" altLang="zh-CN" dirty="0"/>
              <a:t>21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次，就是播下潜意识的种子，印痕启动，孩子的能量是灰暗的，他的人生是不可能精彩的，在专业课上，我们会学到原生家庭，它告诉我们，孩子身上</a:t>
            </a:r>
            <a:r>
              <a:rPr lang="zh-CN" altLang="zh-CN" dirty="0"/>
              <a:t>6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个形容词里面，</a:t>
            </a:r>
            <a:r>
              <a:rPr lang="zh-CN" altLang="zh-CN" dirty="0"/>
              <a:t>6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个都在父母身上找得到的。父母没被治疗部分，都会传给孩子，父母优秀的部分不用教，都传给孩子，这就是影响。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eaLnBrk="1" hangingPunct="1"/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2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373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5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7826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1" Type="http://schemas.openxmlformats.org/officeDocument/2006/relationships/image" Target="../media/image1.emf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4.png"/><Relationship Id="rId11" Type="http://schemas.openxmlformats.org/officeDocument/2006/relationships/image" Target="../media/image1.emf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219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C7F5866-7EFB-44D3-9E3A-3B2C9B1E70F5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DA49A8F-2EE9-4726-A255-7C9CDDF065C0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291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434C5AE-83C9-42CE-92C8-B6AB40F98FDE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879A21-FA8B-4203-8A7E-0FC88BCEBCA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B5C886-1A43-40FD-8277-BBB2E2B98961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A10A842-9E6D-47AD-A46A-28C9A847177A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09"/>
            <a:ext cx="4773382" cy="7067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DB144EC-386E-45EB-B555-86BB0A8FA8AD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619260D-B0B6-404E-8051-0E39A9D7A96A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4794535-368F-4EA8-9C5C-4AB53B8D66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7CEE787-F1EE-4A84-9132-350B1A4748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183063" y="2403475"/>
            <a:ext cx="796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内容五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183063" y="2154238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内容四</a:t>
            </a:r>
            <a:endParaRPr kumimoji="0" lang="en-US" altLang="zh-CN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183063" y="1905000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内容三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183063" y="1655763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内容二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183063" y="1431925"/>
            <a:ext cx="35623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内容一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367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125413"/>
            <a:ext cx="558800" cy="99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同侧圆角矩形 12"/>
          <p:cNvSpPr/>
          <p:nvPr/>
        </p:nvSpPr>
        <p:spPr>
          <a:xfrm>
            <a:off x="4430713" y="996950"/>
            <a:ext cx="1549400" cy="35718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37075" y="996950"/>
            <a:ext cx="874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主标题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370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15425" cy="512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10A10F-31C9-4148-ADB8-8C1C5EAAC4F5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 bldLvl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387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0D13A8-6D5F-491B-B07E-AFC2306CEFD9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3EFF06-41BD-48A0-90FE-F2AA98DB050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3BE82C7-F0A2-4F6C-A7E4-B061E398253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F82C44C-5C4E-471E-8FA8-DD4AC083865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11"/>
            <a:ext cx="4773383" cy="7067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FC0788B-9AA0-4F00-92B0-95456188A49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31C04A-5644-4AEC-B29D-DCED4B82AB7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09"/>
            <a:ext cx="4773382" cy="7067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3DB2CA-BEB7-4F7E-A613-928DA168364B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38B5F75-EE9F-4783-9D0F-3DA216D3AEED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89ED684-A05A-42D0-AC96-6C52F545EBA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2246EF-C8B6-4B33-BEBB-980290955075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48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5AD105D-FF71-48DF-83DF-30C6E0A8D48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710664-3FAD-4C56-A43C-816544C3DE06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0F965F6-096A-4BFF-A9E6-438924215371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7E687C-CDD7-44B9-A126-DDE0C4D235FA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21"/>
            <a:ext cx="4773403" cy="70677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CC228E2-36FF-41EB-A621-02918BE42FB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DEA937-FC3F-48A1-8896-8A5A11B4690D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937"/>
            <a:ext cx="9166225" cy="516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050"/>
            <a:ext cx="9166225" cy="513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308350" y="2063750"/>
            <a:ext cx="2452688" cy="322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sz="15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1175" y="2459038"/>
            <a:ext cx="4367213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558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025" y="260350"/>
            <a:ext cx="733425" cy="1309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" y="11113"/>
            <a:ext cx="9105900" cy="512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MH_Number_1"/>
          <p:cNvSpPr/>
          <p:nvPr>
            <p:custDataLst>
              <p:tags r:id="rId3"/>
            </p:custDataLst>
          </p:nvPr>
        </p:nvSpPr>
        <p:spPr>
          <a:xfrm>
            <a:off x="2903538" y="749300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3279775" y="749300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标题一</a:t>
            </a:r>
            <a:endParaRPr kumimoji="0" lang="zh-CN" altLang="zh-CN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MH_Entry_2"/>
          <p:cNvSpPr/>
          <p:nvPr>
            <p:custDataLst>
              <p:tags r:id="rId5"/>
            </p:custDataLst>
          </p:nvPr>
        </p:nvSpPr>
        <p:spPr>
          <a:xfrm>
            <a:off x="3279775" y="1216025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标题二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MH_Number_2"/>
          <p:cNvSpPr/>
          <p:nvPr>
            <p:custDataLst>
              <p:tags r:id="rId6"/>
            </p:custDataLst>
          </p:nvPr>
        </p:nvSpPr>
        <p:spPr>
          <a:xfrm>
            <a:off x="2903538" y="1216025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Number_1"/>
          <p:cNvSpPr/>
          <p:nvPr>
            <p:custDataLst>
              <p:tags r:id="rId7"/>
            </p:custDataLst>
          </p:nvPr>
        </p:nvSpPr>
        <p:spPr>
          <a:xfrm>
            <a:off x="2903538" y="1682750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8"/>
            </p:custDataLst>
          </p:nvPr>
        </p:nvSpPr>
        <p:spPr>
          <a:xfrm>
            <a:off x="3279775" y="1682750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标题三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MH_Entry_2"/>
          <p:cNvSpPr/>
          <p:nvPr>
            <p:custDataLst>
              <p:tags r:id="rId9"/>
            </p:custDataLst>
          </p:nvPr>
        </p:nvSpPr>
        <p:spPr>
          <a:xfrm>
            <a:off x="3279775" y="2149475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标题四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MH_Number_2"/>
          <p:cNvSpPr/>
          <p:nvPr>
            <p:custDataLst>
              <p:tags r:id="rId10"/>
            </p:custDataLst>
          </p:nvPr>
        </p:nvSpPr>
        <p:spPr>
          <a:xfrm>
            <a:off x="2903538" y="2149475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587" name="图片 20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0813" y="174625"/>
            <a:ext cx="557212" cy="99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1370013" y="606425"/>
            <a:ext cx="1687513" cy="1060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  <a:r>
              <a:rPr kumimoji="0" lang="zh-CN" altLang="en-US" sz="4050" b="0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方正盛世楷书简体_粗" charset="-122"/>
                <a:cs typeface="+mn-cs"/>
              </a:rPr>
              <a:t> </a:t>
            </a:r>
            <a:endParaRPr kumimoji="0" lang="en-US" altLang="zh-CN" sz="4050" b="0" i="0" u="none" strike="noStrike" kern="1200" cap="none" spc="0" normalizeH="0" baseline="0" noProof="1">
              <a:ln>
                <a:noFill/>
              </a:ln>
              <a:solidFill>
                <a:srgbClr val="90BC47"/>
              </a:solidFill>
              <a:effectLst/>
              <a:uLnTx/>
              <a:uFillTx/>
              <a:latin typeface="Arial" panose="020B0604020202020204" pitchFamily="34" charset="0"/>
              <a:ea typeface="方正盛世楷书简体_粗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50" b="0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方正盛世楷书简体_粗" charset="-122"/>
                <a:cs typeface="+mn-cs"/>
              </a:rPr>
              <a:t> content</a:t>
            </a:r>
            <a:endParaRPr kumimoji="0" lang="zh-CN" altLang="en-US" sz="2250" b="0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方正盛世楷书简体_粗" charset="-122"/>
              <a:cs typeface="+mn-cs"/>
            </a:endParaRPr>
          </a:p>
        </p:txBody>
      </p:sp>
      <p:sp>
        <p:nvSpPr>
          <p:cNvPr id="13" name="同侧圆角矩形 12"/>
          <p:cNvSpPr/>
          <p:nvPr/>
        </p:nvSpPr>
        <p:spPr>
          <a:xfrm>
            <a:off x="3279775" y="754063"/>
            <a:ext cx="2603500" cy="360363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同侧圆角矩形 13"/>
          <p:cNvSpPr/>
          <p:nvPr/>
        </p:nvSpPr>
        <p:spPr>
          <a:xfrm>
            <a:off x="3279775" y="1216025"/>
            <a:ext cx="2603500" cy="361950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同侧圆角矩形 14"/>
          <p:cNvSpPr/>
          <p:nvPr/>
        </p:nvSpPr>
        <p:spPr>
          <a:xfrm>
            <a:off x="3279775" y="1692275"/>
            <a:ext cx="2603500" cy="360363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同侧圆角矩形 15"/>
          <p:cNvSpPr/>
          <p:nvPr/>
        </p:nvSpPr>
        <p:spPr>
          <a:xfrm>
            <a:off x="3279775" y="2149475"/>
            <a:ext cx="2605088" cy="361950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4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4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4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4" grpId="2" bldLvl="0" animBg="1"/>
      <p:bldP spid="5" grpId="0" bldLvl="0" animBg="1"/>
      <p:bldP spid="5" grpId="1" bldLvl="0" animBg="1"/>
      <p:bldP spid="5" grpId="2" bldLvl="0" animBg="1"/>
      <p:bldP spid="8" grpId="0" bldLvl="0" animBg="1"/>
      <p:bldP spid="8" grpId="1" bldLvl="0" animBg="1"/>
      <p:bldP spid="8" grpId="2" bldLvl="0" animBg="1"/>
      <p:bldP spid="9" grpId="0" bldLvl="0" animBg="1"/>
      <p:bldP spid="9" grpId="1" bldLvl="0" animBg="1"/>
      <p:bldP spid="9" grpId="2" bldLvl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7937"/>
            <a:ext cx="9169400" cy="515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63" y="157163"/>
            <a:ext cx="560387" cy="100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183063" y="1431925"/>
            <a:ext cx="35623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内容一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627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125413"/>
            <a:ext cx="558800" cy="99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" y="932001"/>
            <a:ext cx="3458051" cy="230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同侧圆角矩形 4"/>
          <p:cNvSpPr/>
          <p:nvPr/>
        </p:nvSpPr>
        <p:spPr>
          <a:xfrm>
            <a:off x="4430713" y="996950"/>
            <a:ext cx="1549400" cy="35718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7075" y="996950"/>
            <a:ext cx="874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主标题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631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15425" cy="512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183063" y="1655763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内容二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183063" y="1905000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内容三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183063" y="2154238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内容四</a:t>
            </a:r>
            <a:endParaRPr kumimoji="0" lang="en-US" altLang="zh-CN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183063" y="2403475"/>
            <a:ext cx="796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内容五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8" grpId="0"/>
      <p:bldP spid="9" grpId="0"/>
      <p:bldP spid="10" grpId="0"/>
      <p:bldP spid="11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637" y="-26987"/>
            <a:ext cx="9166225" cy="519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" y="168275"/>
            <a:ext cx="557213" cy="10048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7"/>
          <p:cNvGrpSpPr/>
          <p:nvPr/>
        </p:nvGrpSpPr>
        <p:grpSpPr>
          <a:xfrm>
            <a:off x="1655921" y="2322651"/>
            <a:ext cx="861536" cy="895350"/>
            <a:chOff x="1249363" y="2044477"/>
            <a:chExt cx="1035050" cy="1052513"/>
          </a:xfrm>
          <a:solidFill>
            <a:schemeClr val="accent6">
              <a:lumMod val="75000"/>
            </a:schemeClr>
          </a:solidFill>
        </p:grpSpPr>
        <p:sp>
          <p:nvSpPr>
            <p:cNvPr id="5" name="Oval 4"/>
            <p:cNvSpPr>
              <a:spLocks noChangeArrowheads="1"/>
            </p:cNvSpPr>
            <p:nvPr/>
          </p:nvSpPr>
          <p:spPr bwMode="gray">
            <a:xfrm>
              <a:off x="1249363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Text Box 61"/>
            <p:cNvSpPr txBox="1">
              <a:spLocks noChangeArrowheads="1"/>
            </p:cNvSpPr>
            <p:nvPr/>
          </p:nvSpPr>
          <p:spPr bwMode="gray">
            <a:xfrm>
              <a:off x="1266429" y="2339447"/>
              <a:ext cx="89103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653" name="组合 10"/>
          <p:cNvGrpSpPr/>
          <p:nvPr userDrawn="1"/>
        </p:nvGrpSpPr>
        <p:grpSpPr>
          <a:xfrm>
            <a:off x="1333500" y="3289300"/>
            <a:ext cx="4919663" cy="1000125"/>
            <a:chOff x="865057" y="3616989"/>
            <a:chExt cx="5913514" cy="1174748"/>
          </a:xfrm>
        </p:grpSpPr>
        <p:sp>
          <p:nvSpPr>
            <p:cNvPr id="8" name="Line 58"/>
            <p:cNvSpPr>
              <a:spLocks noChangeShapeType="1"/>
            </p:cNvSpPr>
            <p:nvPr/>
          </p:nvSpPr>
          <p:spPr bwMode="black">
            <a:xfrm>
              <a:off x="1765728" y="3616989"/>
              <a:ext cx="0" cy="3356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Line 59"/>
            <p:cNvSpPr>
              <a:spLocks noChangeShapeType="1"/>
            </p:cNvSpPr>
            <p:nvPr/>
          </p:nvSpPr>
          <p:spPr bwMode="black">
            <a:xfrm flipH="1">
              <a:off x="1010080" y="3961955"/>
              <a:ext cx="149412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Text Box 60"/>
            <p:cNvSpPr txBox="1">
              <a:spLocks noChangeArrowheads="1"/>
            </p:cNvSpPr>
            <p:nvPr/>
          </p:nvSpPr>
          <p:spPr bwMode="auto">
            <a:xfrm>
              <a:off x="865057" y="4016030"/>
              <a:ext cx="2070398" cy="77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7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7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Line 71"/>
            <p:cNvSpPr>
              <a:spLocks noChangeShapeType="1"/>
            </p:cNvSpPr>
            <p:nvPr/>
          </p:nvSpPr>
          <p:spPr bwMode="black">
            <a:xfrm flipH="1">
              <a:off x="5648916" y="3616989"/>
              <a:ext cx="7633" cy="333778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Line 72"/>
            <p:cNvSpPr>
              <a:spLocks noChangeShapeType="1"/>
            </p:cNvSpPr>
            <p:nvPr/>
          </p:nvSpPr>
          <p:spPr bwMode="black">
            <a:xfrm flipH="1">
              <a:off x="4837930" y="3952631"/>
              <a:ext cx="1587623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Text Box 73"/>
            <p:cNvSpPr txBox="1">
              <a:spLocks noChangeArrowheads="1"/>
            </p:cNvSpPr>
            <p:nvPr/>
          </p:nvSpPr>
          <p:spPr bwMode="auto">
            <a:xfrm>
              <a:off x="4708173" y="4016030"/>
              <a:ext cx="2070398" cy="60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660" name="Group 74"/>
          <p:cNvGrpSpPr/>
          <p:nvPr userDrawn="1"/>
        </p:nvGrpSpPr>
        <p:grpSpPr>
          <a:xfrm>
            <a:off x="711200" y="2228850"/>
            <a:ext cx="7632700" cy="1065213"/>
            <a:chOff x="-20" y="2007"/>
            <a:chExt cx="5780" cy="789"/>
          </a:xfrm>
        </p:grpSpPr>
        <p:sp>
          <p:nvSpPr>
            <p:cNvPr id="15" name="Line 75"/>
            <p:cNvSpPr>
              <a:spLocks noChangeShapeType="1"/>
            </p:cNvSpPr>
            <p:nvPr/>
          </p:nvSpPr>
          <p:spPr bwMode="gray">
            <a:xfrm flipH="1">
              <a:off x="-20" y="2404"/>
              <a:ext cx="65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Line 76"/>
            <p:cNvSpPr>
              <a:spLocks noChangeShapeType="1"/>
            </p:cNvSpPr>
            <p:nvPr/>
          </p:nvSpPr>
          <p:spPr bwMode="gray">
            <a:xfrm flipH="1">
              <a:off x="3839" y="2404"/>
              <a:ext cx="510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Arc 77"/>
            <p:cNvSpPr/>
            <p:nvPr/>
          </p:nvSpPr>
          <p:spPr bwMode="gray">
            <a:xfrm rot="16200000" flipV="1">
              <a:off x="2030" y="1813"/>
              <a:ext cx="412" cy="767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Arc 78"/>
            <p:cNvSpPr/>
            <p:nvPr/>
          </p:nvSpPr>
          <p:spPr bwMode="gray">
            <a:xfrm rot="16200000" flipV="1">
              <a:off x="4483" y="1808"/>
              <a:ext cx="415" cy="768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gray">
            <a:xfrm flipH="1">
              <a:off x="2619" y="2404"/>
              <a:ext cx="496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Arc 80"/>
            <p:cNvSpPr/>
            <p:nvPr/>
          </p:nvSpPr>
          <p:spPr bwMode="gray">
            <a:xfrm rot="5400000">
              <a:off x="3260" y="2193"/>
              <a:ext cx="400" cy="768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Line 81"/>
            <p:cNvSpPr>
              <a:spLocks noChangeShapeType="1"/>
            </p:cNvSpPr>
            <p:nvPr/>
          </p:nvSpPr>
          <p:spPr bwMode="gray">
            <a:xfrm flipH="1">
              <a:off x="5071" y="2404"/>
              <a:ext cx="689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Line 82"/>
            <p:cNvSpPr>
              <a:spLocks noChangeShapeType="1"/>
            </p:cNvSpPr>
            <p:nvPr/>
          </p:nvSpPr>
          <p:spPr bwMode="gray">
            <a:xfrm flipH="1">
              <a:off x="1377" y="2404"/>
              <a:ext cx="523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Arc 83"/>
            <p:cNvSpPr/>
            <p:nvPr/>
          </p:nvSpPr>
          <p:spPr bwMode="gray">
            <a:xfrm rot="5400000">
              <a:off x="793" y="2192"/>
              <a:ext cx="401" cy="767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7"/>
          <p:cNvGrpSpPr/>
          <p:nvPr/>
        </p:nvGrpSpPr>
        <p:grpSpPr>
          <a:xfrm>
            <a:off x="4917259" y="2322651"/>
            <a:ext cx="869158" cy="895350"/>
            <a:chOff x="5149850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25" name="Oval 4"/>
            <p:cNvSpPr>
              <a:spLocks noChangeArrowheads="1"/>
            </p:cNvSpPr>
            <p:nvPr/>
          </p:nvSpPr>
          <p:spPr bwMode="gray">
            <a:xfrm>
              <a:off x="5153025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 Box 61"/>
            <p:cNvSpPr txBox="1">
              <a:spLocks noChangeArrowheads="1"/>
            </p:cNvSpPr>
            <p:nvPr/>
          </p:nvSpPr>
          <p:spPr bwMode="gray">
            <a:xfrm>
              <a:off x="5149850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30"/>
          <p:cNvGrpSpPr/>
          <p:nvPr/>
        </p:nvGrpSpPr>
        <p:grpSpPr>
          <a:xfrm>
            <a:off x="6555561" y="2322651"/>
            <a:ext cx="869156" cy="895350"/>
            <a:chOff x="7108825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28" name="Oval 4"/>
            <p:cNvSpPr>
              <a:spLocks noChangeArrowheads="1"/>
            </p:cNvSpPr>
            <p:nvPr/>
          </p:nvSpPr>
          <p:spPr bwMode="gray">
            <a:xfrm>
              <a:off x="7112000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Text Box 61"/>
            <p:cNvSpPr txBox="1">
              <a:spLocks noChangeArrowheads="1"/>
            </p:cNvSpPr>
            <p:nvPr/>
          </p:nvSpPr>
          <p:spPr bwMode="gray">
            <a:xfrm>
              <a:off x="7108825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33"/>
          <p:cNvGrpSpPr/>
          <p:nvPr/>
        </p:nvGrpSpPr>
        <p:grpSpPr>
          <a:xfrm>
            <a:off x="3298009" y="2322651"/>
            <a:ext cx="869156" cy="895350"/>
            <a:chOff x="3213100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31" name="Oval 4"/>
            <p:cNvSpPr>
              <a:spLocks noChangeArrowheads="1"/>
            </p:cNvSpPr>
            <p:nvPr/>
          </p:nvSpPr>
          <p:spPr bwMode="gray">
            <a:xfrm>
              <a:off x="3216275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gray">
            <a:xfrm>
              <a:off x="3213100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673" name="组合 36"/>
          <p:cNvGrpSpPr/>
          <p:nvPr userDrawn="1"/>
        </p:nvGrpSpPr>
        <p:grpSpPr>
          <a:xfrm>
            <a:off x="2916238" y="1289050"/>
            <a:ext cx="4916487" cy="979488"/>
            <a:chOff x="2756753" y="1226895"/>
            <a:chExt cx="5911261" cy="1150256"/>
          </a:xfrm>
        </p:grpSpPr>
        <p:sp>
          <p:nvSpPr>
            <p:cNvPr id="34" name="Line 65"/>
            <p:cNvSpPr>
              <a:spLocks noChangeShapeType="1"/>
            </p:cNvSpPr>
            <p:nvPr/>
          </p:nvSpPr>
          <p:spPr bwMode="black">
            <a:xfrm>
              <a:off x="7633496" y="2041582"/>
              <a:ext cx="0" cy="335569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Line 66"/>
            <p:cNvSpPr>
              <a:spLocks noChangeShapeType="1"/>
            </p:cNvSpPr>
            <p:nvPr/>
          </p:nvSpPr>
          <p:spPr bwMode="black">
            <a:xfrm flipH="1">
              <a:off x="6768852" y="2039717"/>
              <a:ext cx="1631943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Line 69"/>
            <p:cNvSpPr>
              <a:spLocks noChangeShapeType="1"/>
            </p:cNvSpPr>
            <p:nvPr/>
          </p:nvSpPr>
          <p:spPr bwMode="black">
            <a:xfrm flipH="1">
              <a:off x="2810197" y="1994975"/>
              <a:ext cx="1771279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Text Box 70"/>
            <p:cNvSpPr txBox="1">
              <a:spLocks noChangeArrowheads="1"/>
            </p:cNvSpPr>
            <p:nvPr/>
          </p:nvSpPr>
          <p:spPr bwMode="auto">
            <a:xfrm>
              <a:off x="2756753" y="1226895"/>
              <a:ext cx="2070945" cy="6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Line 71"/>
            <p:cNvSpPr>
              <a:spLocks noChangeShapeType="1"/>
            </p:cNvSpPr>
            <p:nvPr/>
          </p:nvSpPr>
          <p:spPr bwMode="black">
            <a:xfrm>
              <a:off x="3737828" y="1994975"/>
              <a:ext cx="0" cy="335569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Text Box 70"/>
            <p:cNvSpPr txBox="1">
              <a:spLocks noChangeArrowheads="1"/>
            </p:cNvSpPr>
            <p:nvPr/>
          </p:nvSpPr>
          <p:spPr bwMode="auto">
            <a:xfrm>
              <a:off x="6597069" y="1226895"/>
              <a:ext cx="2070945" cy="6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0" name="同侧圆角矩形 39"/>
          <p:cNvSpPr/>
          <p:nvPr/>
        </p:nvSpPr>
        <p:spPr>
          <a:xfrm>
            <a:off x="1116013" y="482600"/>
            <a:ext cx="1582738" cy="3635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16013" y="482600"/>
            <a:ext cx="1581150" cy="29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添加文字标题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Line 72"/>
          <p:cNvSpPr>
            <a:spLocks noChangeShapeType="1"/>
          </p:cNvSpPr>
          <p:nvPr/>
        </p:nvSpPr>
        <p:spPr bwMode="black">
          <a:xfrm flipH="1">
            <a:off x="1455738" y="3571875"/>
            <a:ext cx="1320800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Line 71"/>
          <p:cNvSpPr>
            <a:spLocks noChangeShapeType="1"/>
          </p:cNvSpPr>
          <p:nvPr/>
        </p:nvSpPr>
        <p:spPr bwMode="black">
          <a:xfrm flipH="1">
            <a:off x="2058988" y="3297238"/>
            <a:ext cx="6350" cy="28575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0"/>
            <a:ext cx="9043988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" y="168275"/>
            <a:ext cx="554038" cy="1000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57"/>
          <p:cNvGrpSpPr/>
          <p:nvPr/>
        </p:nvGrpSpPr>
        <p:grpSpPr>
          <a:xfrm>
            <a:off x="912971" y="1310630"/>
            <a:ext cx="3021783" cy="2713671"/>
            <a:chOff x="5624089" y="1599766"/>
            <a:chExt cx="4596607" cy="4080928"/>
          </a:xfrm>
          <a:solidFill>
            <a:schemeClr val="accent6">
              <a:lumMod val="75000"/>
            </a:schemeClr>
          </a:solidFill>
        </p:grpSpPr>
        <p:grpSp>
          <p:nvGrpSpPr>
            <p:cNvPr id="5" name="Group 58"/>
            <p:cNvGrpSpPr/>
            <p:nvPr/>
          </p:nvGrpSpPr>
          <p:grpSpPr>
            <a:xfrm>
              <a:off x="6191250" y="1599766"/>
              <a:ext cx="3473482" cy="1069614"/>
              <a:chOff x="6191250" y="1599766"/>
              <a:chExt cx="3473482" cy="1069614"/>
            </a:xfrm>
            <a:grpFill/>
          </p:grpSpPr>
          <p:sp>
            <p:nvSpPr>
              <p:cNvPr id="11" name="Freeform 64"/>
              <p:cNvSpPr/>
              <p:nvPr/>
            </p:nvSpPr>
            <p:spPr bwMode="auto">
              <a:xfrm>
                <a:off x="6191250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Freeform 65"/>
              <p:cNvSpPr/>
              <p:nvPr/>
            </p:nvSpPr>
            <p:spPr bwMode="auto">
              <a:xfrm flipH="1">
                <a:off x="804310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" name="Group 59"/>
            <p:cNvGrpSpPr/>
            <p:nvPr/>
          </p:nvGrpSpPr>
          <p:grpSpPr>
            <a:xfrm flipV="1">
              <a:off x="6191251" y="4611080"/>
              <a:ext cx="3473482" cy="1069614"/>
              <a:chOff x="6191251" y="1599766"/>
              <a:chExt cx="3473482" cy="1069614"/>
            </a:xfrm>
            <a:grpFill/>
          </p:grpSpPr>
          <p:sp>
            <p:nvSpPr>
              <p:cNvPr id="9" name="Freeform 62"/>
              <p:cNvSpPr/>
              <p:nvPr/>
            </p:nvSpPr>
            <p:spPr bwMode="auto">
              <a:xfrm>
                <a:off x="619125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Freeform 63"/>
              <p:cNvSpPr/>
              <p:nvPr/>
            </p:nvSpPr>
            <p:spPr bwMode="auto">
              <a:xfrm flipH="1">
                <a:off x="8043102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" name="Freeform 60"/>
            <p:cNvSpPr/>
            <p:nvPr/>
          </p:nvSpPr>
          <p:spPr bwMode="auto">
            <a:xfrm rot="17954294">
              <a:off x="5348080" y="3134656"/>
              <a:ext cx="1621631" cy="1069613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8" name="Freeform 61"/>
            <p:cNvSpPr/>
            <p:nvPr/>
          </p:nvSpPr>
          <p:spPr bwMode="auto">
            <a:xfrm rot="3645706" flipH="1">
              <a:off x="8875073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Box 40"/>
          <p:cNvSpPr txBox="1"/>
          <p:nvPr/>
        </p:nvSpPr>
        <p:spPr>
          <a:xfrm>
            <a:off x="5265738" y="1522413"/>
            <a:ext cx="1563688" cy="14446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14" name="TextBox 42"/>
          <p:cNvSpPr txBox="1"/>
          <p:nvPr/>
        </p:nvSpPr>
        <p:spPr>
          <a:xfrm>
            <a:off x="5299075" y="2489200"/>
            <a:ext cx="153035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altLang="zh-CN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15" name="TextBox 43"/>
          <p:cNvSpPr txBox="1"/>
          <p:nvPr/>
        </p:nvSpPr>
        <p:spPr>
          <a:xfrm>
            <a:off x="5275263" y="3581400"/>
            <a:ext cx="1416050" cy="14446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altLang="zh-CN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16" name="Group 90"/>
          <p:cNvGrpSpPr/>
          <p:nvPr/>
        </p:nvGrpSpPr>
        <p:grpSpPr>
          <a:xfrm>
            <a:off x="4615815" y="2264569"/>
            <a:ext cx="626743" cy="563403"/>
            <a:chOff x="8698531" y="2391463"/>
            <a:chExt cx="828966" cy="736049"/>
          </a:xfrm>
          <a:solidFill>
            <a:schemeClr val="accent6">
              <a:lumMod val="75000"/>
            </a:schemeClr>
          </a:solidFill>
        </p:grpSpPr>
        <p:sp>
          <p:nvSpPr>
            <p:cNvPr id="17" name="Freeform 237"/>
            <p:cNvSpPr>
              <a:spLocks noChangeAspect="1"/>
            </p:cNvSpPr>
            <p:nvPr/>
          </p:nvSpPr>
          <p:spPr bwMode="auto">
            <a:xfrm>
              <a:off x="8933547" y="2599629"/>
              <a:ext cx="358934" cy="319717"/>
            </a:xfrm>
            <a:custGeom>
              <a:avLst/>
              <a:gdLst>
                <a:gd name="T0" fmla="*/ 95 w 95"/>
                <a:gd name="T1" fmla="*/ 85 h 85"/>
                <a:gd name="T2" fmla="*/ 0 w 95"/>
                <a:gd name="T3" fmla="*/ 85 h 85"/>
                <a:gd name="T4" fmla="*/ 0 w 95"/>
                <a:gd name="T5" fmla="*/ 76 h 85"/>
                <a:gd name="T6" fmla="*/ 5 w 95"/>
                <a:gd name="T7" fmla="*/ 67 h 85"/>
                <a:gd name="T8" fmla="*/ 36 w 95"/>
                <a:gd name="T9" fmla="*/ 54 h 85"/>
                <a:gd name="T10" fmla="*/ 38 w 95"/>
                <a:gd name="T11" fmla="*/ 51 h 85"/>
                <a:gd name="T12" fmla="*/ 36 w 95"/>
                <a:gd name="T13" fmla="*/ 47 h 85"/>
                <a:gd name="T14" fmla="*/ 48 w 95"/>
                <a:gd name="T15" fmla="*/ 0 h 85"/>
                <a:gd name="T16" fmla="*/ 59 w 95"/>
                <a:gd name="T17" fmla="*/ 47 h 85"/>
                <a:gd name="T18" fmla="*/ 57 w 95"/>
                <a:gd name="T19" fmla="*/ 51 h 85"/>
                <a:gd name="T20" fmla="*/ 59 w 95"/>
                <a:gd name="T21" fmla="*/ 54 h 85"/>
                <a:gd name="T22" fmla="*/ 91 w 95"/>
                <a:gd name="T23" fmla="*/ 67 h 85"/>
                <a:gd name="T24" fmla="*/ 95 w 95"/>
                <a:gd name="T25" fmla="*/ 76 h 85"/>
                <a:gd name="T26" fmla="*/ 95 w 95"/>
                <a:gd name="T2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85">
                  <a:moveTo>
                    <a:pt x="95" y="85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79"/>
                    <a:pt x="0" y="76"/>
                  </a:cubicBezTo>
                  <a:cubicBezTo>
                    <a:pt x="0" y="72"/>
                    <a:pt x="1" y="70"/>
                    <a:pt x="5" y="67"/>
                  </a:cubicBezTo>
                  <a:cubicBezTo>
                    <a:pt x="12" y="61"/>
                    <a:pt x="24" y="57"/>
                    <a:pt x="36" y="54"/>
                  </a:cubicBezTo>
                  <a:cubicBezTo>
                    <a:pt x="38" y="53"/>
                    <a:pt x="38" y="53"/>
                    <a:pt x="38" y="51"/>
                  </a:cubicBezTo>
                  <a:cubicBezTo>
                    <a:pt x="38" y="49"/>
                    <a:pt x="38" y="49"/>
                    <a:pt x="36" y="47"/>
                  </a:cubicBezTo>
                  <a:cubicBezTo>
                    <a:pt x="23" y="36"/>
                    <a:pt x="24" y="2"/>
                    <a:pt x="48" y="0"/>
                  </a:cubicBezTo>
                  <a:cubicBezTo>
                    <a:pt x="71" y="2"/>
                    <a:pt x="72" y="36"/>
                    <a:pt x="59" y="47"/>
                  </a:cubicBezTo>
                  <a:cubicBezTo>
                    <a:pt x="57" y="49"/>
                    <a:pt x="57" y="49"/>
                    <a:pt x="57" y="51"/>
                  </a:cubicBezTo>
                  <a:cubicBezTo>
                    <a:pt x="57" y="53"/>
                    <a:pt x="57" y="53"/>
                    <a:pt x="59" y="54"/>
                  </a:cubicBezTo>
                  <a:cubicBezTo>
                    <a:pt x="71" y="57"/>
                    <a:pt x="83" y="61"/>
                    <a:pt x="91" y="67"/>
                  </a:cubicBezTo>
                  <a:cubicBezTo>
                    <a:pt x="94" y="70"/>
                    <a:pt x="95" y="72"/>
                    <a:pt x="95" y="76"/>
                  </a:cubicBezTo>
                  <a:cubicBezTo>
                    <a:pt x="95" y="79"/>
                    <a:pt x="95" y="82"/>
                    <a:pt x="95" y="85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1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18" name="Group 92"/>
            <p:cNvGrpSpPr/>
            <p:nvPr/>
          </p:nvGrpSpPr>
          <p:grpSpPr>
            <a:xfrm>
              <a:off x="8698531" y="2391463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19" name="Group 93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25" name="Freeform 99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" name="Freeform 100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0" name="Group 94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23" name="Freeform 97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" name="Freeform 98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21" name="Freeform 95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Freeform 96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101"/>
          <p:cNvGrpSpPr/>
          <p:nvPr/>
        </p:nvGrpSpPr>
        <p:grpSpPr>
          <a:xfrm>
            <a:off x="4602480" y="3374229"/>
            <a:ext cx="626745" cy="563404"/>
            <a:chOff x="8698531" y="3979675"/>
            <a:chExt cx="828966" cy="736049"/>
          </a:xfrm>
          <a:solidFill>
            <a:schemeClr val="accent6">
              <a:lumMod val="75000"/>
            </a:schemeClr>
          </a:solidFill>
        </p:grpSpPr>
        <p:sp>
          <p:nvSpPr>
            <p:cNvPr id="28" name="Freeform 100"/>
            <p:cNvSpPr>
              <a:spLocks noEditPoints="1"/>
            </p:cNvSpPr>
            <p:nvPr/>
          </p:nvSpPr>
          <p:spPr bwMode="black">
            <a:xfrm>
              <a:off x="8957393" y="4225167"/>
              <a:ext cx="371203" cy="245065"/>
            </a:xfrm>
            <a:custGeom>
              <a:avLst/>
              <a:gdLst>
                <a:gd name="T0" fmla="*/ 103 w 103"/>
                <a:gd name="T1" fmla="*/ 33 h 68"/>
                <a:gd name="T2" fmla="*/ 56 w 103"/>
                <a:gd name="T3" fmla="*/ 68 h 68"/>
                <a:gd name="T4" fmla="*/ 56 w 103"/>
                <a:gd name="T5" fmla="*/ 0 h 68"/>
                <a:gd name="T6" fmla="*/ 103 w 103"/>
                <a:gd name="T7" fmla="*/ 33 h 68"/>
                <a:gd name="T8" fmla="*/ 0 w 103"/>
                <a:gd name="T9" fmla="*/ 0 h 68"/>
                <a:gd name="T10" fmla="*/ 0 w 103"/>
                <a:gd name="T11" fmla="*/ 68 h 68"/>
                <a:gd name="T12" fmla="*/ 47 w 103"/>
                <a:gd name="T13" fmla="*/ 33 h 68"/>
                <a:gd name="T14" fmla="*/ 0 w 103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8">
                  <a:moveTo>
                    <a:pt x="103" y="33"/>
                  </a:moveTo>
                  <a:lnTo>
                    <a:pt x="56" y="68"/>
                  </a:lnTo>
                  <a:lnTo>
                    <a:pt x="56" y="0"/>
                  </a:lnTo>
                  <a:lnTo>
                    <a:pt x="103" y="33"/>
                  </a:lnTo>
                  <a:close/>
                  <a:moveTo>
                    <a:pt x="0" y="0"/>
                  </a:moveTo>
                  <a:lnTo>
                    <a:pt x="0" y="68"/>
                  </a:lnTo>
                  <a:lnTo>
                    <a:pt x="47" y="3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1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29" name="Group 103"/>
            <p:cNvGrpSpPr/>
            <p:nvPr/>
          </p:nvGrpSpPr>
          <p:grpSpPr>
            <a:xfrm>
              <a:off x="8698531" y="3979675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30" name="Group 104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36" name="Freeform 11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7" name="Freeform 111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1" name="Group 105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34" name="Freeform 108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5" name="Freeform 109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2" name="Freeform 106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Freeform 107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8" name="Right Brace 112"/>
          <p:cNvSpPr/>
          <p:nvPr/>
        </p:nvSpPr>
        <p:spPr>
          <a:xfrm rot="10800000">
            <a:off x="4033838" y="1443038"/>
            <a:ext cx="422275" cy="2260600"/>
          </a:xfrm>
          <a:prstGeom prst="rightBrace">
            <a:avLst>
              <a:gd name="adj1" fmla="val 47292"/>
              <a:gd name="adj2" fmla="val 50110"/>
            </a:avLst>
          </a:prstGeom>
          <a:ln w="12700">
            <a:solidFill>
              <a:schemeClr val="accent6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2422" tIns="26211" rIns="52422" bIns="26211" anchor="ctr"/>
          <a:lstStyle/>
          <a:p>
            <a:pPr marL="0" marR="0" lvl="0" indent="0" algn="ctr" defTabSz="6991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15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9" name="Group 113"/>
          <p:cNvGrpSpPr/>
          <p:nvPr/>
        </p:nvGrpSpPr>
        <p:grpSpPr>
          <a:xfrm>
            <a:off x="4629150" y="1344928"/>
            <a:ext cx="626743" cy="563406"/>
            <a:chOff x="2393096" y="3314046"/>
            <a:chExt cx="828750" cy="736049"/>
          </a:xfrm>
          <a:solidFill>
            <a:schemeClr val="accent6">
              <a:lumMod val="75000"/>
            </a:schemeClr>
          </a:solidFill>
        </p:grpSpPr>
        <p:sp>
          <p:nvSpPr>
            <p:cNvPr id="40" name="Donut 1"/>
            <p:cNvSpPr/>
            <p:nvPr/>
          </p:nvSpPr>
          <p:spPr bwMode="auto">
            <a:xfrm>
              <a:off x="2627474" y="3511580"/>
              <a:ext cx="359995" cy="358073"/>
            </a:xfrm>
            <a:custGeom>
              <a:avLst/>
              <a:gdLst/>
              <a:ahLst/>
              <a:cxnLst/>
              <a:rect l="l" t="t" r="r" b="b"/>
              <a:pathLst>
                <a:path w="359995" h="358073">
                  <a:moveTo>
                    <a:pt x="1123" y="199707"/>
                  </a:moveTo>
                  <a:lnTo>
                    <a:pt x="124671" y="200830"/>
                  </a:lnTo>
                  <a:lnTo>
                    <a:pt x="166228" y="236771"/>
                  </a:lnTo>
                  <a:cubicBezTo>
                    <a:pt x="147787" y="236941"/>
                    <a:pt x="129346" y="237110"/>
                    <a:pt x="110905" y="237279"/>
                  </a:cubicBezTo>
                  <a:cubicBezTo>
                    <a:pt x="126331" y="262471"/>
                    <a:pt x="154567" y="277062"/>
                    <a:pt x="186212" y="277062"/>
                  </a:cubicBezTo>
                  <a:cubicBezTo>
                    <a:pt x="225799" y="277062"/>
                    <a:pt x="260053" y="254227"/>
                    <a:pt x="276157" y="220830"/>
                  </a:cubicBezTo>
                  <a:lnTo>
                    <a:pt x="356653" y="220830"/>
                  </a:lnTo>
                  <a:cubicBezTo>
                    <a:pt x="337124" y="296696"/>
                    <a:pt x="268203" y="352658"/>
                    <a:pt x="186212" y="352658"/>
                  </a:cubicBezTo>
                  <a:cubicBezTo>
                    <a:pt x="127185" y="352658"/>
                    <a:pt x="74933" y="323655"/>
                    <a:pt x="43803" y="278531"/>
                  </a:cubicBezTo>
                  <a:lnTo>
                    <a:pt x="43803" y="289560"/>
                  </a:lnTo>
                  <a:lnTo>
                    <a:pt x="38188" y="358073"/>
                  </a:lnTo>
                  <a:lnTo>
                    <a:pt x="0" y="326625"/>
                  </a:lnTo>
                  <a:close/>
                  <a:moveTo>
                    <a:pt x="186212" y="0"/>
                  </a:moveTo>
                  <a:cubicBezTo>
                    <a:pt x="241995" y="0"/>
                    <a:pt x="291729" y="25904"/>
                    <a:pt x="321951" y="67970"/>
                  </a:cubicBezTo>
                  <a:cubicBezTo>
                    <a:pt x="322151" y="46267"/>
                    <a:pt x="322350" y="24565"/>
                    <a:pt x="322549" y="2862"/>
                  </a:cubicBezTo>
                  <a:lnTo>
                    <a:pt x="358490" y="44419"/>
                  </a:lnTo>
                  <a:lnTo>
                    <a:pt x="359413" y="145933"/>
                  </a:lnTo>
                  <a:cubicBezTo>
                    <a:pt x="359808" y="146450"/>
                    <a:pt x="359903" y="147019"/>
                    <a:pt x="359995" y="147588"/>
                  </a:cubicBezTo>
                  <a:lnTo>
                    <a:pt x="359428" y="147588"/>
                  </a:lnTo>
                  <a:lnTo>
                    <a:pt x="359613" y="167968"/>
                  </a:lnTo>
                  <a:lnTo>
                    <a:pt x="232696" y="169091"/>
                  </a:lnTo>
                  <a:lnTo>
                    <a:pt x="201247" y="130903"/>
                  </a:lnTo>
                  <a:lnTo>
                    <a:pt x="269760" y="125288"/>
                  </a:lnTo>
                  <a:lnTo>
                    <a:pt x="271731" y="125288"/>
                  </a:lnTo>
                  <a:cubicBezTo>
                    <a:pt x="255176" y="95313"/>
                    <a:pt x="222996" y="75596"/>
                    <a:pt x="186212" y="75596"/>
                  </a:cubicBezTo>
                  <a:cubicBezTo>
                    <a:pt x="140615" y="75596"/>
                    <a:pt x="102095" y="105890"/>
                    <a:pt x="90145" y="147588"/>
                  </a:cubicBezTo>
                  <a:lnTo>
                    <a:pt x="12428" y="147588"/>
                  </a:lnTo>
                  <a:cubicBezTo>
                    <a:pt x="25957" y="63857"/>
                    <a:pt x="98627" y="0"/>
                    <a:pt x="186212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41" name="Group 115"/>
            <p:cNvGrpSpPr/>
            <p:nvPr/>
          </p:nvGrpSpPr>
          <p:grpSpPr>
            <a:xfrm>
              <a:off x="2393096" y="3314046"/>
              <a:ext cx="828750" cy="736049"/>
              <a:chOff x="5625794" y="1599766"/>
              <a:chExt cx="4594902" cy="4080930"/>
            </a:xfrm>
            <a:grpFill/>
          </p:grpSpPr>
          <p:grpSp>
            <p:nvGrpSpPr>
              <p:cNvPr id="42" name="Group 116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48" name="Freeform 122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9" name="Freeform 123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3" name="Group 117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46" name="Freeform 12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Freeform 121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4" name="Freeform 118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Freeform 119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8684" name="组合 59"/>
          <p:cNvGrpSpPr/>
          <p:nvPr userDrawn="1"/>
        </p:nvGrpSpPr>
        <p:grpSpPr>
          <a:xfrm>
            <a:off x="1636713" y="1985963"/>
            <a:ext cx="1671637" cy="1230312"/>
            <a:chOff x="1507951" y="2127659"/>
            <a:chExt cx="2253333" cy="1638798"/>
          </a:xfrm>
        </p:grpSpPr>
        <p:sp>
          <p:nvSpPr>
            <p:cNvPr id="51" name="Rectangle 56"/>
            <p:cNvSpPr>
              <a:spLocks noChangeArrowheads="1"/>
            </p:cNvSpPr>
            <p:nvPr/>
          </p:nvSpPr>
          <p:spPr bwMode="auto">
            <a:xfrm>
              <a:off x="1507951" y="2127659"/>
              <a:ext cx="2139918" cy="32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6985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单击添加文本</a:t>
              </a: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507951" y="2783178"/>
              <a:ext cx="2253333" cy="9832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3" name="同侧圆角矩形 52"/>
          <p:cNvSpPr/>
          <p:nvPr/>
        </p:nvSpPr>
        <p:spPr>
          <a:xfrm>
            <a:off x="1160463" y="558800"/>
            <a:ext cx="1749425" cy="36195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矩形 50"/>
          <p:cNvSpPr>
            <a:spLocks noChangeArrowheads="1"/>
          </p:cNvSpPr>
          <p:nvPr/>
        </p:nvSpPr>
        <p:spPr bwMode="auto">
          <a:xfrm>
            <a:off x="1185863" y="539750"/>
            <a:ext cx="1698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添加文字标题</a:t>
            </a:r>
            <a:endParaRPr kumimoji="0" lang="zh-CN" altLang="en-US" sz="15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4638" cy="518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6700"/>
            <a:ext cx="606425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432560" y="1534001"/>
            <a:ext cx="4784407" cy="5530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3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9701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30663" y="3059113"/>
            <a:ext cx="762000" cy="865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3A76ADE-F1E6-4044-BA09-559A6D783F85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7994C3D-E67C-43E7-8FB3-B85A72909F71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AA6BE46-7A64-4E9F-866F-26CCBD433A5C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9385978-A70E-4097-BFDC-98413C647966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0B502F6-12D6-41C8-811C-9DBD111A20C4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BA4CF0F-32E5-46C7-824F-CEBB3B3BE5D9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937"/>
            <a:ext cx="9166225" cy="516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050"/>
            <a:ext cx="9166225" cy="513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308350" y="2063750"/>
            <a:ext cx="2452688" cy="322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sz="15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sz="15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1175" y="2459038"/>
            <a:ext cx="4367213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3798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025" y="260350"/>
            <a:ext cx="733425" cy="1309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" y="11113"/>
            <a:ext cx="9105900" cy="512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MH_Number_1"/>
          <p:cNvSpPr/>
          <p:nvPr>
            <p:custDataLst>
              <p:tags r:id="rId3"/>
            </p:custDataLst>
          </p:nvPr>
        </p:nvSpPr>
        <p:spPr>
          <a:xfrm>
            <a:off x="2903538" y="749300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3279775" y="749300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标题一</a:t>
            </a:r>
            <a:endParaRPr kumimoji="0" lang="zh-CN" altLang="zh-CN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MH_Entry_2"/>
          <p:cNvSpPr/>
          <p:nvPr>
            <p:custDataLst>
              <p:tags r:id="rId5"/>
            </p:custDataLst>
          </p:nvPr>
        </p:nvSpPr>
        <p:spPr>
          <a:xfrm>
            <a:off x="3279775" y="1216025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标题二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MH_Number_2"/>
          <p:cNvSpPr/>
          <p:nvPr>
            <p:custDataLst>
              <p:tags r:id="rId6"/>
            </p:custDataLst>
          </p:nvPr>
        </p:nvSpPr>
        <p:spPr>
          <a:xfrm>
            <a:off x="2903538" y="1216025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Number_1"/>
          <p:cNvSpPr/>
          <p:nvPr>
            <p:custDataLst>
              <p:tags r:id="rId7"/>
            </p:custDataLst>
          </p:nvPr>
        </p:nvSpPr>
        <p:spPr>
          <a:xfrm>
            <a:off x="2903538" y="1682750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8"/>
            </p:custDataLst>
          </p:nvPr>
        </p:nvSpPr>
        <p:spPr>
          <a:xfrm>
            <a:off x="3279775" y="1682750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标题三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MH_Entry_2"/>
          <p:cNvSpPr/>
          <p:nvPr>
            <p:custDataLst>
              <p:tags r:id="rId9"/>
            </p:custDataLst>
          </p:nvPr>
        </p:nvSpPr>
        <p:spPr>
          <a:xfrm>
            <a:off x="3279775" y="2149475"/>
            <a:ext cx="2605088" cy="37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标题四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MH_Number_2"/>
          <p:cNvSpPr/>
          <p:nvPr>
            <p:custDataLst>
              <p:tags r:id="rId10"/>
            </p:custDataLst>
          </p:nvPr>
        </p:nvSpPr>
        <p:spPr>
          <a:xfrm>
            <a:off x="2903538" y="2149475"/>
            <a:ext cx="368300" cy="373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kumimoji="0" lang="zh-CN" altLang="en-US" sz="157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827" name="图片 20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0813" y="174625"/>
            <a:ext cx="557212" cy="99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1370013" y="606425"/>
            <a:ext cx="1687513" cy="1060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5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  <a:r>
              <a:rPr kumimoji="0" lang="zh-CN" altLang="en-US" sz="4050" b="0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方正盛世楷书简体_粗" charset="-122"/>
                <a:cs typeface="+mn-cs"/>
              </a:rPr>
              <a:t> </a:t>
            </a:r>
            <a:endParaRPr kumimoji="0" lang="en-US" altLang="zh-CN" sz="4050" b="0" i="0" u="none" strike="noStrike" kern="1200" cap="none" spc="0" normalizeH="0" baseline="0" noProof="1">
              <a:ln>
                <a:noFill/>
              </a:ln>
              <a:solidFill>
                <a:srgbClr val="90BC47"/>
              </a:solidFill>
              <a:effectLst/>
              <a:uLnTx/>
              <a:uFillTx/>
              <a:latin typeface="Arial" panose="020B0604020202020204" pitchFamily="34" charset="0"/>
              <a:ea typeface="方正盛世楷书简体_粗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50" b="0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方正盛世楷书简体_粗" charset="-122"/>
                <a:cs typeface="+mn-cs"/>
              </a:rPr>
              <a:t> content</a:t>
            </a:r>
            <a:endParaRPr kumimoji="0" lang="zh-CN" altLang="en-US" sz="2250" b="0" i="0" u="none" strike="noStrike" kern="1200" cap="none" spc="0" normalizeH="0" baseline="0" noProof="1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方正盛世楷书简体_粗" charset="-122"/>
              <a:cs typeface="+mn-cs"/>
            </a:endParaRPr>
          </a:p>
        </p:txBody>
      </p:sp>
      <p:sp>
        <p:nvSpPr>
          <p:cNvPr id="13" name="同侧圆角矩形 12"/>
          <p:cNvSpPr/>
          <p:nvPr/>
        </p:nvSpPr>
        <p:spPr>
          <a:xfrm>
            <a:off x="3279775" y="754063"/>
            <a:ext cx="2603500" cy="360363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同侧圆角矩形 13"/>
          <p:cNvSpPr/>
          <p:nvPr/>
        </p:nvSpPr>
        <p:spPr>
          <a:xfrm>
            <a:off x="3279775" y="1216025"/>
            <a:ext cx="2603500" cy="361950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同侧圆角矩形 14"/>
          <p:cNvSpPr/>
          <p:nvPr/>
        </p:nvSpPr>
        <p:spPr>
          <a:xfrm>
            <a:off x="3279775" y="1692275"/>
            <a:ext cx="2603500" cy="360363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同侧圆角矩形 15"/>
          <p:cNvSpPr/>
          <p:nvPr/>
        </p:nvSpPr>
        <p:spPr>
          <a:xfrm>
            <a:off x="3279775" y="2149475"/>
            <a:ext cx="2605088" cy="361950"/>
          </a:xfrm>
          <a:prstGeom prst="round2Same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grpId="1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4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4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4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4" grpId="2" bldLvl="0" animBg="1"/>
      <p:bldP spid="5" grpId="0" bldLvl="0" animBg="1"/>
      <p:bldP spid="5" grpId="1" bldLvl="0" animBg="1"/>
      <p:bldP spid="5" grpId="2" bldLvl="0" animBg="1"/>
      <p:bldP spid="8" grpId="0" bldLvl="0" animBg="1"/>
      <p:bldP spid="8" grpId="1" bldLvl="0" animBg="1"/>
      <p:bldP spid="8" grpId="2" bldLvl="0" animBg="1"/>
      <p:bldP spid="9" grpId="0" bldLvl="0" animBg="1"/>
      <p:bldP spid="9" grpId="1" bldLvl="0" animBg="1"/>
      <p:bldP spid="9" grpId="2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7937"/>
            <a:ext cx="9169400" cy="515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63" y="157163"/>
            <a:ext cx="560387" cy="100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183063" y="2403475"/>
            <a:ext cx="796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内容五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183063" y="2154238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内容四</a:t>
            </a:r>
            <a:endParaRPr kumimoji="0" lang="en-US" altLang="zh-CN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83063" y="1905000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内容三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183063" y="1655763"/>
            <a:ext cx="4557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内容二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183063" y="1431925"/>
            <a:ext cx="35623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微软雅黑" panose="020B0503020204020204" pitchFamily="34" charset="-122"/>
                <a:cs typeface="+mn-cs"/>
              </a:rPr>
              <a:t>• 内容一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6871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125413"/>
            <a:ext cx="558800" cy="99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" y="932014"/>
            <a:ext cx="3458051" cy="230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同侧圆角矩形 8"/>
          <p:cNvSpPr/>
          <p:nvPr/>
        </p:nvSpPr>
        <p:spPr>
          <a:xfrm>
            <a:off x="4430713" y="996950"/>
            <a:ext cx="1549400" cy="35718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37075" y="996950"/>
            <a:ext cx="874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主标题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6875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15425" cy="5127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0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637" y="-26987"/>
            <a:ext cx="9166225" cy="519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" y="168275"/>
            <a:ext cx="557213" cy="10048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7"/>
          <p:cNvGrpSpPr/>
          <p:nvPr/>
        </p:nvGrpSpPr>
        <p:grpSpPr>
          <a:xfrm>
            <a:off x="1655921" y="2322664"/>
            <a:ext cx="861536" cy="895350"/>
            <a:chOff x="1249363" y="2044477"/>
            <a:chExt cx="1035050" cy="1052513"/>
          </a:xfrm>
          <a:solidFill>
            <a:schemeClr val="accent6">
              <a:lumMod val="75000"/>
            </a:schemeClr>
          </a:solidFill>
        </p:grpSpPr>
        <p:sp>
          <p:nvSpPr>
            <p:cNvPr id="5" name="Oval 4"/>
            <p:cNvSpPr>
              <a:spLocks noChangeArrowheads="1"/>
            </p:cNvSpPr>
            <p:nvPr/>
          </p:nvSpPr>
          <p:spPr bwMode="gray">
            <a:xfrm>
              <a:off x="1249363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Text Box 61"/>
            <p:cNvSpPr txBox="1">
              <a:spLocks noChangeArrowheads="1"/>
            </p:cNvSpPr>
            <p:nvPr/>
          </p:nvSpPr>
          <p:spPr bwMode="gray">
            <a:xfrm>
              <a:off x="1266429" y="2339447"/>
              <a:ext cx="89103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893" name="组合 10"/>
          <p:cNvGrpSpPr/>
          <p:nvPr userDrawn="1"/>
        </p:nvGrpSpPr>
        <p:grpSpPr>
          <a:xfrm>
            <a:off x="1333500" y="3289300"/>
            <a:ext cx="4919663" cy="1000125"/>
            <a:chOff x="865057" y="3616989"/>
            <a:chExt cx="5913514" cy="1174748"/>
          </a:xfrm>
        </p:grpSpPr>
        <p:sp>
          <p:nvSpPr>
            <p:cNvPr id="8" name="Line 58"/>
            <p:cNvSpPr>
              <a:spLocks noChangeShapeType="1"/>
            </p:cNvSpPr>
            <p:nvPr/>
          </p:nvSpPr>
          <p:spPr bwMode="black">
            <a:xfrm>
              <a:off x="1765728" y="3616989"/>
              <a:ext cx="0" cy="3356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Line 59"/>
            <p:cNvSpPr>
              <a:spLocks noChangeShapeType="1"/>
            </p:cNvSpPr>
            <p:nvPr/>
          </p:nvSpPr>
          <p:spPr bwMode="black">
            <a:xfrm flipH="1">
              <a:off x="1010080" y="3961955"/>
              <a:ext cx="149412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Text Box 60"/>
            <p:cNvSpPr txBox="1">
              <a:spLocks noChangeArrowheads="1"/>
            </p:cNvSpPr>
            <p:nvPr/>
          </p:nvSpPr>
          <p:spPr bwMode="auto">
            <a:xfrm>
              <a:off x="865057" y="4016030"/>
              <a:ext cx="2070398" cy="77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7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7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Line 71"/>
            <p:cNvSpPr>
              <a:spLocks noChangeShapeType="1"/>
            </p:cNvSpPr>
            <p:nvPr/>
          </p:nvSpPr>
          <p:spPr bwMode="black">
            <a:xfrm flipH="1">
              <a:off x="5648916" y="3616989"/>
              <a:ext cx="7633" cy="333778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Line 72"/>
            <p:cNvSpPr>
              <a:spLocks noChangeShapeType="1"/>
            </p:cNvSpPr>
            <p:nvPr/>
          </p:nvSpPr>
          <p:spPr bwMode="black">
            <a:xfrm flipH="1">
              <a:off x="4837930" y="3952631"/>
              <a:ext cx="1587623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Text Box 73"/>
            <p:cNvSpPr txBox="1">
              <a:spLocks noChangeArrowheads="1"/>
            </p:cNvSpPr>
            <p:nvPr/>
          </p:nvSpPr>
          <p:spPr bwMode="auto">
            <a:xfrm>
              <a:off x="4708173" y="4016030"/>
              <a:ext cx="2070398" cy="60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8080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900" name="Group 74"/>
          <p:cNvGrpSpPr/>
          <p:nvPr userDrawn="1"/>
        </p:nvGrpSpPr>
        <p:grpSpPr>
          <a:xfrm>
            <a:off x="711200" y="2228850"/>
            <a:ext cx="7632700" cy="1065213"/>
            <a:chOff x="-20" y="2007"/>
            <a:chExt cx="5780" cy="789"/>
          </a:xfrm>
        </p:grpSpPr>
        <p:sp>
          <p:nvSpPr>
            <p:cNvPr id="15" name="Line 75"/>
            <p:cNvSpPr>
              <a:spLocks noChangeShapeType="1"/>
            </p:cNvSpPr>
            <p:nvPr/>
          </p:nvSpPr>
          <p:spPr bwMode="gray">
            <a:xfrm flipH="1">
              <a:off x="-20" y="2404"/>
              <a:ext cx="652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Line 76"/>
            <p:cNvSpPr>
              <a:spLocks noChangeShapeType="1"/>
            </p:cNvSpPr>
            <p:nvPr/>
          </p:nvSpPr>
          <p:spPr bwMode="gray">
            <a:xfrm flipH="1">
              <a:off x="3839" y="2404"/>
              <a:ext cx="510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Arc 77"/>
            <p:cNvSpPr/>
            <p:nvPr/>
          </p:nvSpPr>
          <p:spPr bwMode="gray">
            <a:xfrm rot="16200000" flipV="1">
              <a:off x="2046" y="1828"/>
              <a:ext cx="414" cy="768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Arc 78"/>
            <p:cNvSpPr/>
            <p:nvPr/>
          </p:nvSpPr>
          <p:spPr bwMode="gray">
            <a:xfrm rot="16200000" flipV="1">
              <a:off x="4494" y="1821"/>
              <a:ext cx="417" cy="769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gray">
            <a:xfrm flipH="1">
              <a:off x="2619" y="2404"/>
              <a:ext cx="496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Arc 80"/>
            <p:cNvSpPr/>
            <p:nvPr/>
          </p:nvSpPr>
          <p:spPr bwMode="gray">
            <a:xfrm rot="5400000">
              <a:off x="3272" y="2207"/>
              <a:ext cx="400" cy="768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Line 81"/>
            <p:cNvSpPr>
              <a:spLocks noChangeShapeType="1"/>
            </p:cNvSpPr>
            <p:nvPr/>
          </p:nvSpPr>
          <p:spPr bwMode="gray">
            <a:xfrm flipH="1">
              <a:off x="5071" y="2404"/>
              <a:ext cx="689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Line 82"/>
            <p:cNvSpPr>
              <a:spLocks noChangeShapeType="1"/>
            </p:cNvSpPr>
            <p:nvPr/>
          </p:nvSpPr>
          <p:spPr bwMode="gray">
            <a:xfrm flipH="1">
              <a:off x="1377" y="2404"/>
              <a:ext cx="523" cy="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Arc 83"/>
            <p:cNvSpPr/>
            <p:nvPr/>
          </p:nvSpPr>
          <p:spPr bwMode="gray">
            <a:xfrm rot="5400000">
              <a:off x="810" y="2206"/>
              <a:ext cx="400" cy="768"/>
            </a:xfrm>
            <a:custGeom>
              <a:avLst/>
              <a:gdLst>
                <a:gd name="T0" fmla="*/ 0 w 22794"/>
                <a:gd name="T1" fmla="*/ 0 h 43200"/>
                <a:gd name="T2" fmla="*/ 0 w 22794"/>
                <a:gd name="T3" fmla="*/ 14 h 43200"/>
                <a:gd name="T4" fmla="*/ 0 w 22794"/>
                <a:gd name="T5" fmla="*/ 7 h 43200"/>
                <a:gd name="T6" fmla="*/ 0 60000 65536"/>
                <a:gd name="T7" fmla="*/ 0 60000 65536"/>
                <a:gd name="T8" fmla="*/ 0 60000 65536"/>
                <a:gd name="T9" fmla="*/ 0 w 22794"/>
                <a:gd name="T10" fmla="*/ 0 h 43200"/>
                <a:gd name="T11" fmla="*/ 22794 w 2279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lnTo>
                    <a:pt x="749" y="4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rgbClr val="5677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7"/>
          <p:cNvGrpSpPr/>
          <p:nvPr/>
        </p:nvGrpSpPr>
        <p:grpSpPr>
          <a:xfrm>
            <a:off x="4917272" y="2322664"/>
            <a:ext cx="869158" cy="895350"/>
            <a:chOff x="5149850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25" name="Oval 4"/>
            <p:cNvSpPr>
              <a:spLocks noChangeArrowheads="1"/>
            </p:cNvSpPr>
            <p:nvPr/>
          </p:nvSpPr>
          <p:spPr bwMode="gray">
            <a:xfrm>
              <a:off x="5153025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 Box 61"/>
            <p:cNvSpPr txBox="1">
              <a:spLocks noChangeArrowheads="1"/>
            </p:cNvSpPr>
            <p:nvPr/>
          </p:nvSpPr>
          <p:spPr bwMode="gray">
            <a:xfrm>
              <a:off x="5149850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30"/>
          <p:cNvGrpSpPr/>
          <p:nvPr/>
        </p:nvGrpSpPr>
        <p:grpSpPr>
          <a:xfrm>
            <a:off x="6555574" y="2322664"/>
            <a:ext cx="869156" cy="895350"/>
            <a:chOff x="7108825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28" name="Oval 4"/>
            <p:cNvSpPr>
              <a:spLocks noChangeArrowheads="1"/>
            </p:cNvSpPr>
            <p:nvPr/>
          </p:nvSpPr>
          <p:spPr bwMode="gray">
            <a:xfrm>
              <a:off x="7112000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Text Box 61"/>
            <p:cNvSpPr txBox="1">
              <a:spLocks noChangeArrowheads="1"/>
            </p:cNvSpPr>
            <p:nvPr/>
          </p:nvSpPr>
          <p:spPr bwMode="gray">
            <a:xfrm>
              <a:off x="7108825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33"/>
          <p:cNvGrpSpPr/>
          <p:nvPr/>
        </p:nvGrpSpPr>
        <p:grpSpPr>
          <a:xfrm>
            <a:off x="3298022" y="2322664"/>
            <a:ext cx="869156" cy="895350"/>
            <a:chOff x="3213100" y="2044477"/>
            <a:chExt cx="1044575" cy="1052513"/>
          </a:xfrm>
          <a:solidFill>
            <a:schemeClr val="accent6">
              <a:lumMod val="75000"/>
            </a:schemeClr>
          </a:solidFill>
        </p:grpSpPr>
        <p:sp>
          <p:nvSpPr>
            <p:cNvPr id="31" name="Oval 4"/>
            <p:cNvSpPr>
              <a:spLocks noChangeArrowheads="1"/>
            </p:cNvSpPr>
            <p:nvPr/>
          </p:nvSpPr>
          <p:spPr bwMode="gray">
            <a:xfrm>
              <a:off x="3216275" y="2044477"/>
              <a:ext cx="1035050" cy="1052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gray">
            <a:xfrm>
              <a:off x="3213100" y="2326845"/>
              <a:ext cx="1044575" cy="32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20650" marR="0" lvl="0" indent="-1206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 题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913" name="组合 36"/>
          <p:cNvGrpSpPr/>
          <p:nvPr userDrawn="1"/>
        </p:nvGrpSpPr>
        <p:grpSpPr>
          <a:xfrm>
            <a:off x="2916238" y="1289050"/>
            <a:ext cx="4916487" cy="979488"/>
            <a:chOff x="2756753" y="1226895"/>
            <a:chExt cx="5911261" cy="1150256"/>
          </a:xfrm>
        </p:grpSpPr>
        <p:sp>
          <p:nvSpPr>
            <p:cNvPr id="34" name="Line 65"/>
            <p:cNvSpPr>
              <a:spLocks noChangeShapeType="1"/>
            </p:cNvSpPr>
            <p:nvPr/>
          </p:nvSpPr>
          <p:spPr bwMode="black">
            <a:xfrm>
              <a:off x="7633496" y="2041582"/>
              <a:ext cx="0" cy="335569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Line 66"/>
            <p:cNvSpPr>
              <a:spLocks noChangeShapeType="1"/>
            </p:cNvSpPr>
            <p:nvPr/>
          </p:nvSpPr>
          <p:spPr bwMode="black">
            <a:xfrm flipH="1">
              <a:off x="6768852" y="2039717"/>
              <a:ext cx="1631943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Line 69"/>
            <p:cNvSpPr>
              <a:spLocks noChangeShapeType="1"/>
            </p:cNvSpPr>
            <p:nvPr/>
          </p:nvSpPr>
          <p:spPr bwMode="black">
            <a:xfrm flipH="1">
              <a:off x="2810197" y="1994975"/>
              <a:ext cx="1771279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Text Box 70"/>
            <p:cNvSpPr txBox="1">
              <a:spLocks noChangeArrowheads="1"/>
            </p:cNvSpPr>
            <p:nvPr/>
          </p:nvSpPr>
          <p:spPr bwMode="auto">
            <a:xfrm>
              <a:off x="2756753" y="1226895"/>
              <a:ext cx="2070945" cy="6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Line 71"/>
            <p:cNvSpPr>
              <a:spLocks noChangeShapeType="1"/>
            </p:cNvSpPr>
            <p:nvPr/>
          </p:nvSpPr>
          <p:spPr bwMode="black">
            <a:xfrm>
              <a:off x="3737828" y="1994975"/>
              <a:ext cx="0" cy="335569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7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Text Box 70"/>
            <p:cNvSpPr txBox="1">
              <a:spLocks noChangeArrowheads="1"/>
            </p:cNvSpPr>
            <p:nvPr/>
          </p:nvSpPr>
          <p:spPr bwMode="auto">
            <a:xfrm>
              <a:off x="6597069" y="1226895"/>
              <a:ext cx="2070945" cy="6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</a:t>
              </a: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kumimoji="0" lang="en-US" altLang="zh-CN" sz="105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8F8F8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</a:t>
              </a: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此处添加文字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0" name="同侧圆角矩形 39"/>
          <p:cNvSpPr/>
          <p:nvPr/>
        </p:nvSpPr>
        <p:spPr>
          <a:xfrm>
            <a:off x="1116013" y="482600"/>
            <a:ext cx="1582738" cy="3635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16013" y="482600"/>
            <a:ext cx="1581150" cy="29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添加文字标题</a:t>
            </a:r>
            <a:endParaRPr kumimoji="0" lang="zh-CN" altLang="en-US" sz="135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Line 72"/>
          <p:cNvSpPr>
            <a:spLocks noChangeShapeType="1"/>
          </p:cNvSpPr>
          <p:nvPr/>
        </p:nvSpPr>
        <p:spPr bwMode="black">
          <a:xfrm flipH="1">
            <a:off x="1455738" y="3571875"/>
            <a:ext cx="1320800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Line 71"/>
          <p:cNvSpPr>
            <a:spLocks noChangeShapeType="1"/>
          </p:cNvSpPr>
          <p:nvPr/>
        </p:nvSpPr>
        <p:spPr bwMode="black">
          <a:xfrm flipH="1">
            <a:off x="2058988" y="3297238"/>
            <a:ext cx="6350" cy="28575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0"/>
            <a:ext cx="9043988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" y="168275"/>
            <a:ext cx="554038" cy="1000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57"/>
          <p:cNvGrpSpPr/>
          <p:nvPr/>
        </p:nvGrpSpPr>
        <p:grpSpPr>
          <a:xfrm>
            <a:off x="912971" y="1310636"/>
            <a:ext cx="3021796" cy="2713672"/>
            <a:chOff x="5624089" y="1599766"/>
            <a:chExt cx="4596607" cy="4080928"/>
          </a:xfrm>
          <a:solidFill>
            <a:schemeClr val="accent6">
              <a:lumMod val="75000"/>
            </a:schemeClr>
          </a:solidFill>
        </p:grpSpPr>
        <p:grpSp>
          <p:nvGrpSpPr>
            <p:cNvPr id="5" name="Group 58"/>
            <p:cNvGrpSpPr/>
            <p:nvPr/>
          </p:nvGrpSpPr>
          <p:grpSpPr>
            <a:xfrm>
              <a:off x="6191250" y="1599766"/>
              <a:ext cx="3473482" cy="1069614"/>
              <a:chOff x="6191250" y="1599766"/>
              <a:chExt cx="3473482" cy="1069614"/>
            </a:xfrm>
            <a:grpFill/>
          </p:grpSpPr>
          <p:sp>
            <p:nvSpPr>
              <p:cNvPr id="11" name="Freeform 64"/>
              <p:cNvSpPr/>
              <p:nvPr/>
            </p:nvSpPr>
            <p:spPr bwMode="auto">
              <a:xfrm>
                <a:off x="6191250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Freeform 65"/>
              <p:cNvSpPr/>
              <p:nvPr/>
            </p:nvSpPr>
            <p:spPr bwMode="auto">
              <a:xfrm flipH="1">
                <a:off x="804310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" name="Group 59"/>
            <p:cNvGrpSpPr/>
            <p:nvPr/>
          </p:nvGrpSpPr>
          <p:grpSpPr>
            <a:xfrm flipV="1">
              <a:off x="6191251" y="4611080"/>
              <a:ext cx="3473482" cy="1069614"/>
              <a:chOff x="6191251" y="1599766"/>
              <a:chExt cx="3473482" cy="1069614"/>
            </a:xfrm>
            <a:grpFill/>
          </p:grpSpPr>
          <p:sp>
            <p:nvSpPr>
              <p:cNvPr id="9" name="Freeform 62"/>
              <p:cNvSpPr/>
              <p:nvPr/>
            </p:nvSpPr>
            <p:spPr bwMode="auto">
              <a:xfrm>
                <a:off x="619125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Freeform 63"/>
              <p:cNvSpPr/>
              <p:nvPr/>
            </p:nvSpPr>
            <p:spPr bwMode="auto">
              <a:xfrm flipH="1">
                <a:off x="8043102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" name="Freeform 60"/>
            <p:cNvSpPr/>
            <p:nvPr/>
          </p:nvSpPr>
          <p:spPr bwMode="auto">
            <a:xfrm rot="17954294">
              <a:off x="5348080" y="3134656"/>
              <a:ext cx="1621631" cy="1069613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8" name="Freeform 61"/>
            <p:cNvSpPr/>
            <p:nvPr/>
          </p:nvSpPr>
          <p:spPr bwMode="auto">
            <a:xfrm rot="3645706" flipH="1">
              <a:off x="8875073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Box 40"/>
          <p:cNvSpPr txBox="1"/>
          <p:nvPr/>
        </p:nvSpPr>
        <p:spPr>
          <a:xfrm>
            <a:off x="5265738" y="1522413"/>
            <a:ext cx="1563688" cy="14446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14" name="TextBox 42"/>
          <p:cNvSpPr txBox="1"/>
          <p:nvPr/>
        </p:nvSpPr>
        <p:spPr>
          <a:xfrm>
            <a:off x="5299075" y="2489200"/>
            <a:ext cx="153035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altLang="zh-CN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15" name="TextBox 43"/>
          <p:cNvSpPr txBox="1"/>
          <p:nvPr/>
        </p:nvSpPr>
        <p:spPr>
          <a:xfrm>
            <a:off x="5275263" y="3581400"/>
            <a:ext cx="1416050" cy="14446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algn="l" defTabSz="698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-38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单击此处添加文本</a:t>
            </a:r>
            <a:endParaRPr kumimoji="0" lang="en-US" altLang="zh-CN" sz="1050" b="0" i="0" u="none" strike="noStrike" kern="1200" cap="none" spc="-38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16" name="Group 90"/>
          <p:cNvGrpSpPr/>
          <p:nvPr/>
        </p:nvGrpSpPr>
        <p:grpSpPr>
          <a:xfrm>
            <a:off x="4615815" y="2264569"/>
            <a:ext cx="626743" cy="563403"/>
            <a:chOff x="8698531" y="2391463"/>
            <a:chExt cx="828966" cy="736049"/>
          </a:xfrm>
          <a:solidFill>
            <a:schemeClr val="accent6">
              <a:lumMod val="75000"/>
            </a:schemeClr>
          </a:solidFill>
        </p:grpSpPr>
        <p:sp>
          <p:nvSpPr>
            <p:cNvPr id="17" name="Freeform 237"/>
            <p:cNvSpPr>
              <a:spLocks noChangeAspect="1"/>
            </p:cNvSpPr>
            <p:nvPr/>
          </p:nvSpPr>
          <p:spPr bwMode="auto">
            <a:xfrm>
              <a:off x="8933547" y="2599629"/>
              <a:ext cx="358934" cy="319717"/>
            </a:xfrm>
            <a:custGeom>
              <a:avLst/>
              <a:gdLst>
                <a:gd name="T0" fmla="*/ 95 w 95"/>
                <a:gd name="T1" fmla="*/ 85 h 85"/>
                <a:gd name="T2" fmla="*/ 0 w 95"/>
                <a:gd name="T3" fmla="*/ 85 h 85"/>
                <a:gd name="T4" fmla="*/ 0 w 95"/>
                <a:gd name="T5" fmla="*/ 76 h 85"/>
                <a:gd name="T6" fmla="*/ 5 w 95"/>
                <a:gd name="T7" fmla="*/ 67 h 85"/>
                <a:gd name="T8" fmla="*/ 36 w 95"/>
                <a:gd name="T9" fmla="*/ 54 h 85"/>
                <a:gd name="T10" fmla="*/ 38 w 95"/>
                <a:gd name="T11" fmla="*/ 51 h 85"/>
                <a:gd name="T12" fmla="*/ 36 w 95"/>
                <a:gd name="T13" fmla="*/ 47 h 85"/>
                <a:gd name="T14" fmla="*/ 48 w 95"/>
                <a:gd name="T15" fmla="*/ 0 h 85"/>
                <a:gd name="T16" fmla="*/ 59 w 95"/>
                <a:gd name="T17" fmla="*/ 47 h 85"/>
                <a:gd name="T18" fmla="*/ 57 w 95"/>
                <a:gd name="T19" fmla="*/ 51 h 85"/>
                <a:gd name="T20" fmla="*/ 59 w 95"/>
                <a:gd name="T21" fmla="*/ 54 h 85"/>
                <a:gd name="T22" fmla="*/ 91 w 95"/>
                <a:gd name="T23" fmla="*/ 67 h 85"/>
                <a:gd name="T24" fmla="*/ 95 w 95"/>
                <a:gd name="T25" fmla="*/ 76 h 85"/>
                <a:gd name="T26" fmla="*/ 95 w 95"/>
                <a:gd name="T2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85">
                  <a:moveTo>
                    <a:pt x="95" y="85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79"/>
                    <a:pt x="0" y="76"/>
                  </a:cubicBezTo>
                  <a:cubicBezTo>
                    <a:pt x="0" y="72"/>
                    <a:pt x="1" y="70"/>
                    <a:pt x="5" y="67"/>
                  </a:cubicBezTo>
                  <a:cubicBezTo>
                    <a:pt x="12" y="61"/>
                    <a:pt x="24" y="57"/>
                    <a:pt x="36" y="54"/>
                  </a:cubicBezTo>
                  <a:cubicBezTo>
                    <a:pt x="38" y="53"/>
                    <a:pt x="38" y="53"/>
                    <a:pt x="38" y="51"/>
                  </a:cubicBezTo>
                  <a:cubicBezTo>
                    <a:pt x="38" y="49"/>
                    <a:pt x="38" y="49"/>
                    <a:pt x="36" y="47"/>
                  </a:cubicBezTo>
                  <a:cubicBezTo>
                    <a:pt x="23" y="36"/>
                    <a:pt x="24" y="2"/>
                    <a:pt x="48" y="0"/>
                  </a:cubicBezTo>
                  <a:cubicBezTo>
                    <a:pt x="71" y="2"/>
                    <a:pt x="72" y="36"/>
                    <a:pt x="59" y="47"/>
                  </a:cubicBezTo>
                  <a:cubicBezTo>
                    <a:pt x="57" y="49"/>
                    <a:pt x="57" y="49"/>
                    <a:pt x="57" y="51"/>
                  </a:cubicBezTo>
                  <a:cubicBezTo>
                    <a:pt x="57" y="53"/>
                    <a:pt x="57" y="53"/>
                    <a:pt x="59" y="54"/>
                  </a:cubicBezTo>
                  <a:cubicBezTo>
                    <a:pt x="71" y="57"/>
                    <a:pt x="83" y="61"/>
                    <a:pt x="91" y="67"/>
                  </a:cubicBezTo>
                  <a:cubicBezTo>
                    <a:pt x="94" y="70"/>
                    <a:pt x="95" y="72"/>
                    <a:pt x="95" y="76"/>
                  </a:cubicBezTo>
                  <a:cubicBezTo>
                    <a:pt x="95" y="79"/>
                    <a:pt x="95" y="82"/>
                    <a:pt x="95" y="85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1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18" name="Group 92"/>
            <p:cNvGrpSpPr/>
            <p:nvPr/>
          </p:nvGrpSpPr>
          <p:grpSpPr>
            <a:xfrm>
              <a:off x="8698531" y="2391463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19" name="Group 93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25" name="Freeform 99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" name="Freeform 100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0" name="Group 94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23" name="Freeform 97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" name="Freeform 98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21" name="Freeform 95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Freeform 96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101"/>
          <p:cNvGrpSpPr/>
          <p:nvPr/>
        </p:nvGrpSpPr>
        <p:grpSpPr>
          <a:xfrm>
            <a:off x="4602480" y="3374229"/>
            <a:ext cx="626745" cy="563404"/>
            <a:chOff x="8698531" y="3979675"/>
            <a:chExt cx="828966" cy="736049"/>
          </a:xfrm>
          <a:solidFill>
            <a:schemeClr val="accent6">
              <a:lumMod val="75000"/>
            </a:schemeClr>
          </a:solidFill>
        </p:grpSpPr>
        <p:sp>
          <p:nvSpPr>
            <p:cNvPr id="28" name="Freeform 100"/>
            <p:cNvSpPr>
              <a:spLocks noEditPoints="1"/>
            </p:cNvSpPr>
            <p:nvPr/>
          </p:nvSpPr>
          <p:spPr bwMode="black">
            <a:xfrm>
              <a:off x="8957393" y="4225167"/>
              <a:ext cx="371203" cy="245065"/>
            </a:xfrm>
            <a:custGeom>
              <a:avLst/>
              <a:gdLst>
                <a:gd name="T0" fmla="*/ 103 w 103"/>
                <a:gd name="T1" fmla="*/ 33 h 68"/>
                <a:gd name="T2" fmla="*/ 56 w 103"/>
                <a:gd name="T3" fmla="*/ 68 h 68"/>
                <a:gd name="T4" fmla="*/ 56 w 103"/>
                <a:gd name="T5" fmla="*/ 0 h 68"/>
                <a:gd name="T6" fmla="*/ 103 w 103"/>
                <a:gd name="T7" fmla="*/ 33 h 68"/>
                <a:gd name="T8" fmla="*/ 0 w 103"/>
                <a:gd name="T9" fmla="*/ 0 h 68"/>
                <a:gd name="T10" fmla="*/ 0 w 103"/>
                <a:gd name="T11" fmla="*/ 68 h 68"/>
                <a:gd name="T12" fmla="*/ 47 w 103"/>
                <a:gd name="T13" fmla="*/ 33 h 68"/>
                <a:gd name="T14" fmla="*/ 0 w 103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8">
                  <a:moveTo>
                    <a:pt x="103" y="33"/>
                  </a:moveTo>
                  <a:lnTo>
                    <a:pt x="56" y="68"/>
                  </a:lnTo>
                  <a:lnTo>
                    <a:pt x="56" y="0"/>
                  </a:lnTo>
                  <a:lnTo>
                    <a:pt x="103" y="33"/>
                  </a:lnTo>
                  <a:close/>
                  <a:moveTo>
                    <a:pt x="0" y="0"/>
                  </a:moveTo>
                  <a:lnTo>
                    <a:pt x="0" y="68"/>
                  </a:lnTo>
                  <a:lnTo>
                    <a:pt x="47" y="3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1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29" name="Group 103"/>
            <p:cNvGrpSpPr/>
            <p:nvPr/>
          </p:nvGrpSpPr>
          <p:grpSpPr>
            <a:xfrm>
              <a:off x="8698531" y="3979675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30" name="Group 104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36" name="Freeform 11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7" name="Freeform 111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1" name="Group 105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34" name="Freeform 108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5" name="Freeform 109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1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2" name="Freeform 106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Freeform 107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1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8" name="Right Brace 112"/>
          <p:cNvSpPr/>
          <p:nvPr/>
        </p:nvSpPr>
        <p:spPr>
          <a:xfrm rot="10800000">
            <a:off x="4033838" y="1443038"/>
            <a:ext cx="422275" cy="2260600"/>
          </a:xfrm>
          <a:prstGeom prst="rightBrace">
            <a:avLst>
              <a:gd name="adj1" fmla="val 47292"/>
              <a:gd name="adj2" fmla="val 50110"/>
            </a:avLst>
          </a:prstGeom>
          <a:ln w="12700">
            <a:solidFill>
              <a:schemeClr val="accent6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2422" tIns="26211" rIns="52422" bIns="26211" anchor="ctr"/>
          <a:lstStyle/>
          <a:p>
            <a:pPr marL="0" marR="0" lvl="0" indent="0" algn="ctr" defTabSz="6991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15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9" name="Group 113"/>
          <p:cNvGrpSpPr/>
          <p:nvPr/>
        </p:nvGrpSpPr>
        <p:grpSpPr>
          <a:xfrm>
            <a:off x="4629150" y="1344928"/>
            <a:ext cx="626743" cy="563406"/>
            <a:chOff x="2393096" y="3314046"/>
            <a:chExt cx="828750" cy="736049"/>
          </a:xfrm>
          <a:solidFill>
            <a:schemeClr val="accent6">
              <a:lumMod val="75000"/>
            </a:schemeClr>
          </a:solidFill>
        </p:grpSpPr>
        <p:sp>
          <p:nvSpPr>
            <p:cNvPr id="40" name="Donut 1"/>
            <p:cNvSpPr/>
            <p:nvPr/>
          </p:nvSpPr>
          <p:spPr bwMode="auto">
            <a:xfrm>
              <a:off x="2627474" y="3511580"/>
              <a:ext cx="359995" cy="358073"/>
            </a:xfrm>
            <a:custGeom>
              <a:avLst/>
              <a:gdLst/>
              <a:ahLst/>
              <a:cxnLst/>
              <a:rect l="l" t="t" r="r" b="b"/>
              <a:pathLst>
                <a:path w="359995" h="358073">
                  <a:moveTo>
                    <a:pt x="1123" y="199707"/>
                  </a:moveTo>
                  <a:lnTo>
                    <a:pt x="124671" y="200830"/>
                  </a:lnTo>
                  <a:lnTo>
                    <a:pt x="166228" y="236771"/>
                  </a:lnTo>
                  <a:cubicBezTo>
                    <a:pt x="147787" y="236941"/>
                    <a:pt x="129346" y="237110"/>
                    <a:pt x="110905" y="237279"/>
                  </a:cubicBezTo>
                  <a:cubicBezTo>
                    <a:pt x="126331" y="262471"/>
                    <a:pt x="154567" y="277062"/>
                    <a:pt x="186212" y="277062"/>
                  </a:cubicBezTo>
                  <a:cubicBezTo>
                    <a:pt x="225799" y="277062"/>
                    <a:pt x="260053" y="254227"/>
                    <a:pt x="276157" y="220830"/>
                  </a:cubicBezTo>
                  <a:lnTo>
                    <a:pt x="356653" y="220830"/>
                  </a:lnTo>
                  <a:cubicBezTo>
                    <a:pt x="337124" y="296696"/>
                    <a:pt x="268203" y="352658"/>
                    <a:pt x="186212" y="352658"/>
                  </a:cubicBezTo>
                  <a:cubicBezTo>
                    <a:pt x="127185" y="352658"/>
                    <a:pt x="74933" y="323655"/>
                    <a:pt x="43803" y="278531"/>
                  </a:cubicBezTo>
                  <a:lnTo>
                    <a:pt x="43803" y="289560"/>
                  </a:lnTo>
                  <a:lnTo>
                    <a:pt x="38188" y="358073"/>
                  </a:lnTo>
                  <a:lnTo>
                    <a:pt x="0" y="326625"/>
                  </a:lnTo>
                  <a:close/>
                  <a:moveTo>
                    <a:pt x="186212" y="0"/>
                  </a:moveTo>
                  <a:cubicBezTo>
                    <a:pt x="241995" y="0"/>
                    <a:pt x="291729" y="25904"/>
                    <a:pt x="321951" y="67970"/>
                  </a:cubicBezTo>
                  <a:cubicBezTo>
                    <a:pt x="322151" y="46267"/>
                    <a:pt x="322350" y="24565"/>
                    <a:pt x="322549" y="2862"/>
                  </a:cubicBezTo>
                  <a:lnTo>
                    <a:pt x="358490" y="44419"/>
                  </a:lnTo>
                  <a:lnTo>
                    <a:pt x="359413" y="145933"/>
                  </a:lnTo>
                  <a:cubicBezTo>
                    <a:pt x="359808" y="146450"/>
                    <a:pt x="359903" y="147019"/>
                    <a:pt x="359995" y="147588"/>
                  </a:cubicBezTo>
                  <a:lnTo>
                    <a:pt x="359428" y="147588"/>
                  </a:lnTo>
                  <a:lnTo>
                    <a:pt x="359613" y="167968"/>
                  </a:lnTo>
                  <a:lnTo>
                    <a:pt x="232696" y="169091"/>
                  </a:lnTo>
                  <a:lnTo>
                    <a:pt x="201247" y="130903"/>
                  </a:lnTo>
                  <a:lnTo>
                    <a:pt x="269760" y="125288"/>
                  </a:lnTo>
                  <a:lnTo>
                    <a:pt x="271731" y="125288"/>
                  </a:lnTo>
                  <a:cubicBezTo>
                    <a:pt x="255176" y="95313"/>
                    <a:pt x="222996" y="75596"/>
                    <a:pt x="186212" y="75596"/>
                  </a:cubicBezTo>
                  <a:cubicBezTo>
                    <a:pt x="140615" y="75596"/>
                    <a:pt x="102095" y="105890"/>
                    <a:pt x="90145" y="147588"/>
                  </a:cubicBezTo>
                  <a:lnTo>
                    <a:pt x="12428" y="147588"/>
                  </a:lnTo>
                  <a:cubicBezTo>
                    <a:pt x="25957" y="63857"/>
                    <a:pt x="98627" y="0"/>
                    <a:pt x="186212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2451" tIns="26225" rIns="26225" bIns="52451" anchor="b"/>
            <a:lstStyle/>
            <a:p>
              <a:pPr marL="0" marR="0" lvl="0" indent="0" algn="ctr" defTabSz="698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015" b="0" i="0" u="none" strike="noStrike" kern="1200" cap="none" spc="-38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41" name="Group 115"/>
            <p:cNvGrpSpPr/>
            <p:nvPr/>
          </p:nvGrpSpPr>
          <p:grpSpPr>
            <a:xfrm>
              <a:off x="2393096" y="3314046"/>
              <a:ext cx="828750" cy="736049"/>
              <a:chOff x="5625794" y="1599766"/>
              <a:chExt cx="4594902" cy="4080930"/>
            </a:xfrm>
            <a:grpFill/>
          </p:grpSpPr>
          <p:grpSp>
            <p:nvGrpSpPr>
              <p:cNvPr id="42" name="Group 116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48" name="Freeform 122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9" name="Freeform 123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3" name="Group 117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46" name="Freeform 12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Freeform 121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52451" tIns="26225" rIns="26225" bIns="52451" anchor="b"/>
                <a:lstStyle/>
                <a:p>
                  <a:pPr marL="0" marR="0" lvl="0" indent="0" algn="ctr" defTabSz="6985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1015" b="0" i="0" u="none" strike="noStrike" kern="1200" cap="none" spc="-38" normalizeH="0" baseline="0" noProof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4" name="Freeform 118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Freeform 119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52451" tIns="26225" rIns="26225" bIns="52451" anchor="b"/>
              <a:lstStyle/>
              <a:p>
                <a:pPr marL="0" marR="0" lvl="0" indent="0" algn="ctr" defTabSz="6985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015" b="0" i="0" u="none" strike="noStrike" kern="1200" cap="none" spc="-38" normalizeH="0" baseline="0" noProof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8924" name="组合 59"/>
          <p:cNvGrpSpPr/>
          <p:nvPr userDrawn="1"/>
        </p:nvGrpSpPr>
        <p:grpSpPr>
          <a:xfrm>
            <a:off x="1636713" y="1985963"/>
            <a:ext cx="1671637" cy="1230312"/>
            <a:chOff x="1507951" y="2127659"/>
            <a:chExt cx="2253333" cy="1638798"/>
          </a:xfrm>
        </p:grpSpPr>
        <p:sp>
          <p:nvSpPr>
            <p:cNvPr id="51" name="Rectangle 56"/>
            <p:cNvSpPr>
              <a:spLocks noChangeArrowheads="1"/>
            </p:cNvSpPr>
            <p:nvPr/>
          </p:nvSpPr>
          <p:spPr bwMode="auto">
            <a:xfrm>
              <a:off x="1507951" y="2127659"/>
              <a:ext cx="2139918" cy="32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defTabSz="6985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698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6985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单击添加文本</a:t>
              </a: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507951" y="2783178"/>
              <a:ext cx="2253333" cy="9832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en-US" altLang="zh-CN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单击此处添加文本</a:t>
              </a:r>
              <a:endPara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3" name="同侧圆角矩形 52"/>
          <p:cNvSpPr/>
          <p:nvPr/>
        </p:nvSpPr>
        <p:spPr>
          <a:xfrm>
            <a:off x="1160463" y="558800"/>
            <a:ext cx="1749425" cy="36195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7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矩形 50"/>
          <p:cNvSpPr>
            <a:spLocks noChangeArrowheads="1"/>
          </p:cNvSpPr>
          <p:nvPr/>
        </p:nvSpPr>
        <p:spPr bwMode="auto">
          <a:xfrm>
            <a:off x="1185863" y="539750"/>
            <a:ext cx="1698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添加文字标题</a:t>
            </a:r>
            <a:endParaRPr kumimoji="0" lang="zh-CN" altLang="en-US" sz="15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4638" cy="518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6700"/>
            <a:ext cx="606425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432560" y="1534001"/>
            <a:ext cx="4784407" cy="5530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3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9941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30663" y="3059113"/>
            <a:ext cx="762000" cy="865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923D9FC-B2A1-4D2F-8991-B3181B793FFF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F945F1C-3537-4754-83A5-88FB420ECBDA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8801F71-FB77-4A8C-802F-AA5B88B71810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1009551-F5AB-4DC2-873F-0F3D78B38BC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05DFDD7-4306-4062-B9CA-C91620FF43B4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570D9F-9B05-46BB-B835-14EDAF5D303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4035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14273F-47AD-4418-BB85-0F3D45552AB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994AA53-AA74-46B0-9F81-6DF02F2081A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31174A1-7375-4A8B-B2F9-8C6C994C940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E93B63D-4269-4AE2-8A36-2AF1E554442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21"/>
            <a:ext cx="4773402" cy="7067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9EB6D-7B1D-44F1-A068-A93EE3AAB154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7966E30-3A95-4816-949C-09F44DB36210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776538" y="2776538"/>
            <a:ext cx="3590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为国家提供家庭教育智库  为实现中国梦贡献力量</a:t>
            </a:r>
            <a:endParaRPr kumimoji="0" lang="zh-CN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7107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63" y="347663"/>
            <a:ext cx="731837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811338" y="1116013"/>
            <a:ext cx="59388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50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endParaRPr kumimoji="0" lang="zh-CN" altLang="zh-CN" sz="50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1025" y="2249488"/>
            <a:ext cx="2500313" cy="398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主讲人</a:t>
            </a:r>
            <a:r>
              <a:rPr kumimoji="0" lang="en-US" altLang="zh-CN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kumimoji="0" lang="zh-CN" altLang="en-US" sz="2000" b="0" i="0" u="none" strike="noStrike" kern="1200" cap="none" spc="60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陈晓莉</a:t>
            </a:r>
            <a:endParaRPr kumimoji="0" lang="zh-CN" altLang="en-US" sz="2000" b="0" i="0" u="none" strike="noStrike" kern="1200" cap="none" spc="60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2E38023-1AF8-4766-BDBC-AF05BA5BA69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71E3CA1-26D0-4226-AD27-FEA8A113850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3" y="217488"/>
            <a:ext cx="560387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C8336A-49FA-4527-BB97-DEE1CD135854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DD68806-74A9-407B-9865-CA30F0E5505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763" y="263525"/>
            <a:ext cx="603250" cy="1077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29238" y="1522421"/>
            <a:ext cx="4773403" cy="7067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 谢 您 的 聆 听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9CCC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9CCC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68AD38A-2EED-40C0-AE22-6C2C4272F6AE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BD1C9C-14F8-46E3-A6AE-5A1CD63D657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1" Type="http://schemas.openxmlformats.org/officeDocument/2006/relationships/theme" Target="../theme/theme8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24778D-5E94-41E5-AA16-53DE944992E3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B615E6-64AF-4CFC-9CEE-9543D7D9B23B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445DE9C-6E43-4DBC-A1C4-4D23BD0DAFFC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D2F48EE-E950-4138-85F5-2CDE76332EF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021601-B802-485E-A906-55BAD0F32CC8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4E90EC-9D37-4D7D-BAE8-B629760702B7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5EAD67-6799-43B5-9BCF-70E19CA3F0E7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A761718-6B29-4214-8C94-2D0FF38968C8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7170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171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CF4237-F9F2-4D92-830E-AF5350630BEF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F5C8722-7CD3-4D20-BA12-2D18D38F5512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8194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195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3B4C8A2-03FF-4076-98FA-8D07875EEE26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5941F6-F496-4ADA-87E9-61492EF07B99}" type="slidenum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5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8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189038" y="414338"/>
            <a:ext cx="6599238" cy="644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孩子，我该拿什么来爱你？</a:t>
            </a:r>
            <a:endParaRPr kumimoji="0" lang="zh-C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44713" y="1452563"/>
            <a:ext cx="4970463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0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昆明市彭华军名师工作室</a:t>
            </a:r>
            <a:endParaRPr kumimoji="0" lang="zh-CN" sz="2800" b="0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03425" y="2906713"/>
            <a:ext cx="6446838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di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助力孩子身心和谐发展，为实现中国梦贡献力量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6" name="文本框 1"/>
          <p:cNvSpPr txBox="1"/>
          <p:nvPr/>
        </p:nvSpPr>
        <p:spPr>
          <a:xfrm>
            <a:off x="2538413" y="2106613"/>
            <a:ext cx="476408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400" b="1" dirty="0">
                <a:solidFill>
                  <a:srgbClr val="548235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548235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+mn-ea"/>
              </a:rPr>
              <a:t>家庭教育高级指导师： 杜 光 恵 </a:t>
            </a:r>
            <a:r>
              <a:rPr lang="en-US" altLang="zh-CN" sz="2000" b="1" dirty="0">
                <a:solidFill>
                  <a:srgbClr val="548235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曹孟博-我只是个孩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470" y="43719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265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376" r="859" b="21234"/>
          <a:stretch>
            <a:fillRect/>
          </a:stretch>
        </p:blipFill>
        <p:spPr>
          <a:xfrm>
            <a:off x="2076450" y="1400175"/>
            <a:ext cx="5938838" cy="259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文本框 1"/>
          <p:cNvSpPr txBox="1"/>
          <p:nvPr/>
        </p:nvSpPr>
        <p:spPr>
          <a:xfrm>
            <a:off x="6711950" y="4521200"/>
            <a:ext cx="720725" cy="3063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互动</a:t>
            </a:r>
            <a:endParaRPr lang="zh-CN" altLang="en-US" sz="140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1"/>
          <p:cNvSpPr txBox="1"/>
          <p:nvPr/>
        </p:nvSpPr>
        <p:spPr>
          <a:xfrm>
            <a:off x="2006600" y="307975"/>
            <a:ext cx="5253038" cy="1137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        </a:t>
            </a:r>
            <a:endParaRPr kumimoji="0" lang="zh-CN" sz="28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   </a:t>
            </a:r>
            <a:r>
              <a:rPr kumimoji="0" lang="zh-CN" sz="40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沟通中的四种表现</a:t>
            </a:r>
            <a:endParaRPr kumimoji="0" lang="zh-CN" sz="40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0" y="2235200"/>
            <a:ext cx="1873250" cy="1943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006600" y="2365375"/>
            <a:ext cx="1873250" cy="1944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370388" y="2295525"/>
            <a:ext cx="1873250" cy="1944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0850" y="2484438"/>
            <a:ext cx="1082675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说自己想说的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49500" y="2730500"/>
            <a:ext cx="133985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rPr>
              <a:t>闭嘴</a:t>
            </a:r>
            <a:endParaRPr lang="zh-CN" altLang="en-US" sz="4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70388" y="2484438"/>
            <a:ext cx="1787525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说对方想听的，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你很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行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4520" name="文本框 10"/>
          <p:cNvSpPr txBox="1"/>
          <p:nvPr/>
        </p:nvSpPr>
        <p:spPr>
          <a:xfrm>
            <a:off x="7434263" y="4529138"/>
            <a:ext cx="869950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solidFill>
                  <a:srgbClr val="76717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试卷</a:t>
            </a:r>
            <a:endParaRPr lang="zh-CN" altLang="en-US" sz="1400" dirty="0">
              <a:solidFill>
                <a:srgbClr val="76717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34175" y="2181225"/>
            <a:ext cx="1873250" cy="1943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正确的引导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charRg st="12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/>
      <p:bldP spid="6" grpId="0"/>
      <p:bldP spid="7" grpId="0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638" y="177800"/>
            <a:ext cx="3906837" cy="274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右箭头 2"/>
          <p:cNvSpPr/>
          <p:nvPr/>
        </p:nvSpPr>
        <p:spPr>
          <a:xfrm>
            <a:off x="4643438" y="987425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4643438" y="2525713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4643438" y="3973513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543550" y="3717925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508625" y="2235200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08625" y="525463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0488" name="文本框 9"/>
          <p:cNvSpPr txBox="1"/>
          <p:nvPr/>
        </p:nvSpPr>
        <p:spPr>
          <a:xfrm>
            <a:off x="5508625" y="3973513"/>
            <a:ext cx="3489325" cy="9223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语言：粗鲁的、贬低</a:t>
            </a:r>
            <a:r>
              <a:rPr lang="zh-CN" altLang="en-US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的、比较的、威胁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的、啰嗦的、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否定的、攻击的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文本框 10"/>
          <p:cNvSpPr txBox="1"/>
          <p:nvPr/>
        </p:nvSpPr>
        <p:spPr>
          <a:xfrm>
            <a:off x="5508625" y="642938"/>
            <a:ext cx="2940050" cy="9223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肢体动作表情：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愤怒、夸张、暴力、暴躁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0" name="文本框 12"/>
          <p:cNvSpPr txBox="1"/>
          <p:nvPr/>
        </p:nvSpPr>
        <p:spPr>
          <a:xfrm>
            <a:off x="5508625" y="2354263"/>
            <a:ext cx="3251200" cy="11985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语气语调：高声的、激动的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          情绪化的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6888" y="3552825"/>
            <a:ext cx="3046413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无效沟通</a:t>
            </a:r>
            <a:endParaRPr kumimoji="0" lang="zh-CN" altLang="en-US" sz="4000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548" name="文本框 10"/>
          <p:cNvSpPr txBox="1"/>
          <p:nvPr/>
        </p:nvSpPr>
        <p:spPr>
          <a:xfrm>
            <a:off x="4532313" y="4679950"/>
            <a:ext cx="976312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solidFill>
                  <a:srgbClr val="76717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结果</a:t>
            </a:r>
            <a:endParaRPr lang="zh-CN" altLang="en-US" dirty="0">
              <a:solidFill>
                <a:srgbClr val="76717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bldLvl="0" animBg="1"/>
      <p:bldP spid="8" grpId="0" animBg="1"/>
      <p:bldP spid="9" grpId="0" bldLvl="0" animBg="1"/>
      <p:bldP spid="20488" grpId="0"/>
      <p:bldP spid="20489" grpId="0"/>
      <p:bldP spid="2049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13225" y="1887538"/>
            <a:ext cx="4548188" cy="151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marR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kern="1200" cap="none" spc="0" normalizeH="0" baseline="0" noProof="1">
                <a:solidFill>
                  <a:srgbClr val="00B050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kumimoji="0" lang="zh-CN" altLang="en-US" sz="2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结果：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2400" kern="1200" cap="none" spc="0" normalizeH="0" baseline="0" noProof="1">
                <a:latin typeface="+mn-lt"/>
                <a:ea typeface="+mn-ea"/>
                <a:cs typeface="+mn-cs"/>
                <a:sym typeface="+mn-ea"/>
              </a:rPr>
              <a:t>孩子不愿意跟家长交流，无自信，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无价值；</a:t>
            </a:r>
            <a:r>
              <a:rPr kumimoji="0" lang="zh-CN" altLang="en-US" sz="2400" kern="1200" cap="none" spc="0" normalizeH="0" baseline="0" noProof="1">
                <a:latin typeface="+mn-lt"/>
                <a:ea typeface="+mn-ea"/>
                <a:cs typeface="+mn-cs"/>
                <a:sym typeface="+mn-ea"/>
              </a:rPr>
              <a:t>关闭心门、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叛逆、早恋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57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-17462"/>
            <a:ext cx="4135437" cy="310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文本框 3"/>
          <p:cNvSpPr txBox="1"/>
          <p:nvPr/>
        </p:nvSpPr>
        <p:spPr>
          <a:xfrm>
            <a:off x="6843713" y="4532313"/>
            <a:ext cx="1738312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solidFill>
                  <a:srgbClr val="76717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视频：小孩</a:t>
            </a:r>
            <a:endParaRPr lang="zh-CN" altLang="en-US" sz="1400" dirty="0">
              <a:solidFill>
                <a:srgbClr val="76717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" name="你清楚这些话将对孩子产生怎样的心理印痕和未来的行为表现吗？…"/>
          <p:cNvSpPr txBox="1"/>
          <p:nvPr/>
        </p:nvSpPr>
        <p:spPr>
          <a:xfrm>
            <a:off x="36513" y="3865563"/>
            <a:ext cx="9105900" cy="1360488"/>
          </a:xfrm>
          <a:prstGeom prst="rect">
            <a:avLst/>
          </a:prstGeom>
          <a:ln w="12700">
            <a:miter lim="400000"/>
          </a:ln>
        </p:spPr>
        <p:txBody>
          <a:bodyPr lIns="34289" rIns="34289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pPr>
            <a:r>
              <a:rPr kumimoji="0" sz="240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你清楚这些话将对孩子产生怎样的心理印痕和未来的行为表现吗？   </a:t>
            </a:r>
            <a:endParaRPr kumimoji="0" sz="2400" kern="1200" cap="none" spc="0" normalizeH="0" baseline="0" noProof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pPr>
            <a:endParaRPr kumimoji="0" sz="1950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pPr>
            <a:r>
              <a:rPr kumimoji="0" sz="1950" kern="1200" cap="none" spc="0" normalizeH="0" baseline="0" noProof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           </a:t>
            </a:r>
            <a:r>
              <a:rPr kumimoji="0" sz="195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语言的暴力对孩子</a:t>
            </a:r>
            <a:r>
              <a:rPr kumimoji="0" lang="zh-CN" sz="195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会产生</a:t>
            </a:r>
            <a:r>
              <a:rPr kumimoji="0" sz="195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一生的影响！</a:t>
            </a:r>
            <a:r>
              <a:rPr kumimoji="0" lang="en-US" sz="195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--</a:t>
            </a:r>
            <a:r>
              <a:rPr kumimoji="0" lang="zh-CN" altLang="en-US" sz="1950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原生家庭教育模式的来源</a:t>
            </a:r>
            <a:endParaRPr kumimoji="0" lang="zh-CN" altLang="en-US" sz="1950" kern="1200" cap="none" spc="0" normalizeH="0" baseline="0" noProof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pPr>
            <a:r>
              <a:rPr kumimoji="0" sz="1950" b="1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                                                                                                     </a:t>
            </a:r>
            <a:r>
              <a:rPr kumimoji="0" sz="195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 </a:t>
            </a:r>
            <a:r>
              <a:rPr kumimoji="0" sz="9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</a:t>
            </a:r>
            <a:r>
              <a:rPr kumimoji="0" lang="zh-CN" sz="9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视频</a:t>
            </a:r>
            <a:endParaRPr kumimoji="0" lang="zh-CN" sz="900" b="1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68610" name="image.png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0575" y="50800"/>
            <a:ext cx="3165475" cy="381476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861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543550" cy="381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2" name="文本框 2"/>
          <p:cNvSpPr txBox="1"/>
          <p:nvPr/>
        </p:nvSpPr>
        <p:spPr>
          <a:xfrm>
            <a:off x="0" y="0"/>
            <a:ext cx="4319588" cy="3698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全球儿童安全组织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Safekids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发布的海报：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0200" y="1330325"/>
            <a:ext cx="5942013" cy="2481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marR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家庭教育提示：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marR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kumimoji="0" lang="zh-CN" altLang="en-US" sz="2400" b="1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错误的沟通方式，不会得到正确的答案；</a:t>
            </a:r>
            <a:endParaRPr kumimoji="0" lang="zh-CN" altLang="en-US" sz="2400" b="1" kern="1200" cap="none" spc="0" normalizeH="0" baseline="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endParaRPr kumimoji="0" lang="zh-CN" altLang="en-US" sz="2400" b="1" kern="1200" cap="none" spc="0" normalizeH="0" baseline="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还会把我们的亲子关系</a:t>
            </a:r>
            <a:endParaRPr kumimoji="0" lang="zh-CN" altLang="en-US" sz="2400" b="1" kern="1200" cap="none" spc="0" normalizeH="0" baseline="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推向危险的深渊！</a:t>
            </a:r>
            <a:endParaRPr kumimoji="0" lang="zh-CN" altLang="en-US" sz="2400" b="1" kern="1200" cap="none" spc="0" normalizeH="0" baseline="0" noProof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                                                              </a:t>
            </a:r>
            <a:endParaRPr kumimoji="0" lang="zh-CN" altLang="en-US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658" name="文本框 2"/>
          <p:cNvSpPr txBox="1"/>
          <p:nvPr/>
        </p:nvSpPr>
        <p:spPr>
          <a:xfrm>
            <a:off x="6870700" y="4638675"/>
            <a:ext cx="1603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有效沟通</a:t>
            </a:r>
            <a:endParaRPr lang="zh-CN" altLang="en-US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22425"/>
            <a:ext cx="4267200" cy="2846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右箭头 2"/>
          <p:cNvSpPr/>
          <p:nvPr/>
        </p:nvSpPr>
        <p:spPr>
          <a:xfrm>
            <a:off x="4521200" y="1174750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579938" y="2757488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4579938" y="4308475"/>
            <a:ext cx="4318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685" name="文本框 5"/>
          <p:cNvSpPr txBox="1"/>
          <p:nvPr/>
        </p:nvSpPr>
        <p:spPr>
          <a:xfrm>
            <a:off x="1320800" y="577850"/>
            <a:ext cx="2214563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有效沟通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18125" y="836613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318125" y="2466975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318125" y="3919538"/>
            <a:ext cx="3321050" cy="1155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97500" y="952500"/>
            <a:ext cx="3160713" cy="922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肢体动作表情：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拥抱、身体的接触、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 眼神的鼓励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35613" y="2651125"/>
            <a:ext cx="294005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语气语调：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平和的、温柔的、坚定地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35613" y="4175125"/>
            <a:ext cx="291465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语言：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正向的、积极的、阳光的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692" name="文本框 12"/>
          <p:cNvSpPr txBox="1"/>
          <p:nvPr/>
        </p:nvSpPr>
        <p:spPr>
          <a:xfrm>
            <a:off x="3219450" y="4706938"/>
            <a:ext cx="217805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沟通构建关系</a:t>
            </a:r>
            <a:endParaRPr lang="zh-CN" altLang="en-US" dirty="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26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6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5" grpId="0" bldLvl="0" animBg="1"/>
      <p:bldP spid="9" grpId="0" bldLvl="0" animBg="1"/>
      <p:bldP spid="7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40388" y="1855788"/>
            <a:ext cx="3217863" cy="1241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038" y="195263"/>
            <a:ext cx="8272463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zh-CN" altLang="en-US" sz="40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成功沟通的两个核心</a:t>
            </a:r>
            <a:endParaRPr kumimoji="0" lang="zh-CN" altLang="en-US" sz="36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605" y="1059815"/>
            <a:ext cx="7643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看到并满足孩子的心理、精神、情感需求。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467360" y="1564005"/>
            <a:ext cx="6830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满足共性需求：爱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认同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尊重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接纳。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不同年龄不同阶段的需求。（案例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想打弟弟）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行为背后的需求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95605" y="3147695"/>
            <a:ext cx="79775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引导孩子的成长。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孩子的行为不能被控制，只能被引导。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4" grpId="0"/>
      <p:bldP spid="4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矩形 39"/>
          <p:cNvSpPr/>
          <p:nvPr/>
        </p:nvSpPr>
        <p:spPr>
          <a:xfrm>
            <a:off x="0" y="1114425"/>
            <a:ext cx="9161463" cy="4857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孩子是我们的一面镜子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26626" name="组合 2"/>
          <p:cNvGrpSpPr/>
          <p:nvPr/>
        </p:nvGrpSpPr>
        <p:grpSpPr>
          <a:xfrm>
            <a:off x="0" y="1924050"/>
            <a:ext cx="3184525" cy="2868613"/>
            <a:chOff x="6292850" y="4149725"/>
            <a:chExt cx="1784350" cy="1666875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6352967" y="4149725"/>
              <a:ext cx="1600200" cy="1600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27000">
                <a:srgbClr val="FFC000"/>
              </a:glow>
              <a:softEdge rad="6350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1087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 </a:t>
              </a:r>
              <a:endPara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pic>
          <p:nvPicPr>
            <p:cNvPr id="74756" name="Picture 4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92850" y="5429250"/>
              <a:ext cx="1784350" cy="3873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29" name="矩形 1"/>
          <p:cNvSpPr/>
          <p:nvPr/>
        </p:nvSpPr>
        <p:spPr>
          <a:xfrm>
            <a:off x="136525" y="2303463"/>
            <a:ext cx="2827338" cy="1798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我要通过孩子的问题</a:t>
            </a:r>
            <a:endParaRPr lang="zh-CN" altLang="en-US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找出我自己的问题</a:t>
            </a:r>
            <a:endParaRPr lang="zh-CN" altLang="en-US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修正我自己</a:t>
            </a:r>
            <a:endParaRPr lang="zh-CN" altLang="en-US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因为我知道孩子所有的问题都是我的问题</a:t>
            </a:r>
            <a:endParaRPr lang="zh-CN" altLang="en-US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我是一切的根源！</a:t>
            </a:r>
            <a:endParaRPr lang="zh-CN" altLang="en-US" sz="21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26630" name="组合 8"/>
          <p:cNvGrpSpPr/>
          <p:nvPr/>
        </p:nvGrpSpPr>
        <p:grpSpPr>
          <a:xfrm>
            <a:off x="2963863" y="1924050"/>
            <a:ext cx="3408362" cy="2868613"/>
            <a:chOff x="6292850" y="4149725"/>
            <a:chExt cx="1784350" cy="1666875"/>
          </a:xfrm>
        </p:grpSpPr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6352967" y="4149725"/>
              <a:ext cx="1600200" cy="1600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27000">
                <a:srgbClr val="FFC000"/>
              </a:glow>
              <a:softEdge rad="6350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1087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pic>
          <p:nvPicPr>
            <p:cNvPr id="74760" name="Picture 4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92850" y="5429250"/>
              <a:ext cx="1784350" cy="3873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33" name="矩形 7"/>
          <p:cNvSpPr/>
          <p:nvPr/>
        </p:nvSpPr>
        <p:spPr>
          <a:xfrm>
            <a:off x="2963863" y="2303463"/>
            <a:ext cx="3316287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父</a:t>
            </a:r>
            <a:r>
              <a:rPr lang="zh-CN" alt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母的学习成长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改变孩子的未来人生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父母的高度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决定孩子的人生高度！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26634" name="组合 12"/>
          <p:cNvGrpSpPr/>
          <p:nvPr/>
        </p:nvGrpSpPr>
        <p:grpSpPr>
          <a:xfrm>
            <a:off x="6103938" y="1924050"/>
            <a:ext cx="3203575" cy="2868613"/>
            <a:chOff x="6292850" y="4149725"/>
            <a:chExt cx="1784350" cy="1666875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6352967" y="4149725"/>
              <a:ext cx="1600200" cy="1600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27000">
                <a:srgbClr val="FFC000"/>
              </a:glow>
              <a:softEdge rad="6350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10871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 </a:t>
              </a:r>
              <a:endPara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pic>
          <p:nvPicPr>
            <p:cNvPr id="74764" name="Picture 4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92850" y="5429250"/>
              <a:ext cx="1784350" cy="3873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37" name="矩形 15"/>
          <p:cNvSpPr/>
          <p:nvPr/>
        </p:nvSpPr>
        <p:spPr>
          <a:xfrm>
            <a:off x="6134100" y="2603500"/>
            <a:ext cx="3027363" cy="1338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/>
            <a:r>
              <a:rPr lang="zh-CN" alt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中国最需要教育的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不是孩子</a:t>
            </a:r>
            <a:endParaRPr lang="zh-CN" altLang="en-US" sz="21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而是父母！</a:t>
            </a:r>
            <a:endParaRPr lang="zh-CN" altLang="en-US" sz="3600" b="1" dirty="0"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0925" y="4851400"/>
            <a:ext cx="1404938" cy="228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lIns="34289" tIns="34289" rIns="34289" bIns="34289" spcCol="38100">
            <a:spAutoFit/>
          </a:bodyPr>
          <a:lstStyle/>
          <a:p>
            <a:pPr marL="0" marR="0" lvl="0" indent="0" algn="l" defTabSz="10871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Verdana" panose="020B0604030504040204"/>
              </a:rPr>
              <a:t>问题，行动</a:t>
            </a:r>
            <a:endParaRPr kumimoji="0" lang="zh-CN" altLang="en-US" sz="1050" b="0" i="0" u="none" strike="noStrike" kern="1200" cap="none" spc="0" normalizeH="0" baseline="0" noProof="1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  <a:sym typeface="Verdana" panose="020B060403050404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25913" y="4875213"/>
            <a:ext cx="1039813" cy="228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lIns="34289" tIns="34289" rIns="34289" bIns="34289" spcCol="38100">
            <a:spAutoFit/>
          </a:bodyPr>
          <a:lstStyle/>
          <a:p>
            <a:pPr marL="0" marR="0" lvl="0" indent="0" algn="l" defTabSz="10871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Verdana" panose="020B0604030504040204"/>
              </a:rPr>
              <a:t>高度，格局</a:t>
            </a:r>
            <a:endParaRPr kumimoji="0" lang="zh-CN" altLang="en-US" sz="1050" b="0" i="0" u="none" strike="noStrike" kern="1200" cap="none" spc="0" normalizeH="0" baseline="0" noProof="1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  <a:sym typeface="Verdana" panose="020B060403050404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92963" y="4875213"/>
            <a:ext cx="1344613" cy="228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lIns="34289" tIns="34289" rIns="34289" bIns="34289" spcCol="38100">
            <a:spAutoFit/>
          </a:bodyPr>
          <a:lstStyle/>
          <a:p>
            <a:pPr marL="0" marR="0" lvl="0" indent="0" algn="l" defTabSz="10871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Verdana" panose="020B0604030504040204"/>
              </a:rPr>
              <a:t>父母改，孩子变</a:t>
            </a:r>
            <a:endParaRPr kumimoji="0" lang="zh-CN" altLang="en-US" sz="1050" b="0" i="0" u="none" strike="noStrike" kern="1200" cap="none" spc="0" normalizeH="0" baseline="0" noProof="1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  <a:sym typeface="Verdana" panose="020B060403050404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3" grpId="0"/>
      <p:bldP spid="266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8" name="成组"/>
          <p:cNvGrpSpPr/>
          <p:nvPr/>
        </p:nvGrpSpPr>
        <p:grpSpPr>
          <a:xfrm>
            <a:off x="-9525" y="1122363"/>
            <a:ext cx="9164638" cy="485775"/>
            <a:chOff x="0" y="0"/>
            <a:chExt cx="12218988" cy="647700"/>
          </a:xfrm>
        </p:grpSpPr>
        <p:sp>
          <p:nvSpPr>
            <p:cNvPr id="426" name="矩形"/>
            <p:cNvSpPr/>
            <p:nvPr/>
          </p:nvSpPr>
          <p:spPr>
            <a:xfrm>
              <a:off x="0" y="0"/>
              <a:ext cx="12218988" cy="64770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marL="0" marR="0" lvl="0" indent="0" algn="ctr" defTabSz="1089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sz="2800" b="1">
                  <a:solidFill>
                    <a:srgbClr val="FFFFFF"/>
                  </a:solidFill>
                </a:defRPr>
              </a:pPr>
              <a:endParaRPr kumimoji="0" sz="1575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779" name="学做卓越父母  培养杰出孩子   建设和谐家庭"/>
            <p:cNvSpPr txBox="1"/>
            <p:nvPr/>
          </p:nvSpPr>
          <p:spPr>
            <a:xfrm>
              <a:off x="0" y="63924"/>
              <a:ext cx="12218988" cy="519853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34289" tIns="34289" rIns="34289" bIns="34289" anchor="ctr" anchorCtr="0">
              <a:spAutoFit/>
            </a:bodyPr>
            <a:p>
              <a:pPr algn="ctr"/>
              <a:r>
                <a:rPr lang="zh-CN" altLang="zh-CN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endParaRPr lang="zh-CN" altLang="zh-CN" sz="2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31" name="成组"/>
          <p:cNvGrpSpPr/>
          <p:nvPr/>
        </p:nvGrpSpPr>
        <p:grpSpPr>
          <a:xfrm>
            <a:off x="4351338" y="1608138"/>
            <a:ext cx="4946650" cy="3557587"/>
            <a:chOff x="0" y="0"/>
            <a:chExt cx="6596062" cy="4745037"/>
          </a:xfrm>
        </p:grpSpPr>
        <p:pic>
          <p:nvPicPr>
            <p:cNvPr id="75781" name="image.png" descr="image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6596063" cy="4745038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430" name="矩形"/>
            <p:cNvSpPr/>
            <p:nvPr/>
          </p:nvSpPr>
          <p:spPr>
            <a:xfrm>
              <a:off x="1030899" y="465823"/>
              <a:ext cx="4712078" cy="3485199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lIns="34289" tIns="34289" rIns="34289" bIns="34289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>
                  <a:solidFill>
                    <a:srgbClr val="FFFFFF"/>
                  </a:solidFill>
                </a:defRPr>
              </a:pPr>
              <a:endParaRPr kumimoji="0" sz="1575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32" name="三角形"/>
          <p:cNvSpPr/>
          <p:nvPr/>
        </p:nvSpPr>
        <p:spPr>
          <a:xfrm>
            <a:off x="500063" y="2201863"/>
            <a:ext cx="9525" cy="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1719C"/>
            </a:solidFill>
          </a:ln>
        </p:spPr>
        <p:txBody>
          <a:bodyPr lIns="34289" rIns="34289"/>
          <a:lstStyle/>
          <a:p>
            <a:pPr marL="0" marR="0" lvl="0" indent="0" algn="l" defTabSz="1089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57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4" name="家庭，是孩子的第一所学校…"/>
          <p:cNvSpPr txBox="1"/>
          <p:nvPr/>
        </p:nvSpPr>
        <p:spPr>
          <a:xfrm>
            <a:off x="1547813" y="2282825"/>
            <a:ext cx="3935413" cy="577850"/>
          </a:xfrm>
          <a:prstGeom prst="rect">
            <a:avLst/>
          </a:prstGeom>
          <a:ln w="12700">
            <a:miter lim="400000"/>
          </a:ln>
        </p:spPr>
        <p:txBody>
          <a:bodyPr lIns="34289" rIns="34289">
            <a:spAutoFit/>
          </a:bodyPr>
          <a:lstStyle/>
          <a:p>
            <a:pPr marR="0" defTabSz="1089025">
              <a:buClrTx/>
              <a:buSzTx/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家庭，是孩子的第一所学校</a:t>
            </a:r>
            <a:endParaRPr kumimoji="0" sz="1575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R="0" defTabSz="1089025">
              <a:buClrTx/>
              <a:buSzTx/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父母，是孩子的第一任老师</a:t>
            </a:r>
            <a:endParaRPr kumimoji="0" sz="1575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5" name="我们永远也给不了…"/>
          <p:cNvSpPr txBox="1"/>
          <p:nvPr/>
        </p:nvSpPr>
        <p:spPr>
          <a:xfrm>
            <a:off x="144463" y="1652588"/>
            <a:ext cx="4124325" cy="820738"/>
          </a:xfrm>
          <a:prstGeom prst="rect">
            <a:avLst/>
          </a:prstGeom>
          <a:ln w="12700">
            <a:miter lim="400000"/>
          </a:ln>
        </p:spPr>
        <p:txBody>
          <a:bodyPr lIns="34289" rIns="34289">
            <a:spAutoFit/>
          </a:bodyPr>
          <a:lstStyle/>
          <a:p>
            <a:pPr marR="0" defTabSz="1089025">
              <a:buClrTx/>
              <a:buSzTx/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</a:t>
            </a: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永远也给不了</a:t>
            </a:r>
            <a:endParaRPr kumimoji="0" sz="1575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R="0" defTabSz="1089025">
              <a:buClrTx/>
              <a:buSzTx/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连我们自己都没有的东西</a:t>
            </a:r>
            <a:endParaRPr kumimoji="0" sz="1575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R="0" defTabSz="1089025">
              <a:buClrTx/>
              <a:buSzTx/>
              <a:buFont typeface="Arial" panose="020B0604020202020204" pitchFamily="34" charset="0"/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kumimoji="0" sz="1575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endParaRPr kumimoji="0" lang="zh-CN" sz="105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5125" y="3049588"/>
            <a:ext cx="3375025" cy="17287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lIns="34289" tIns="34289" rIns="34289" bIns="34289" spcCol="381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懂是爱的前提！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任何事业的成功都无法弥补教育的失败！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75787" name="父母的学习态度决定孩子的未来人生！"/>
          <p:cNvSpPr txBox="1"/>
          <p:nvPr/>
        </p:nvSpPr>
        <p:spPr>
          <a:xfrm>
            <a:off x="1300163" y="1098550"/>
            <a:ext cx="6545262" cy="554038"/>
          </a:xfrm>
          <a:prstGeom prst="rect">
            <a:avLst/>
          </a:prstGeom>
          <a:noFill/>
          <a:ln w="12700">
            <a:noFill/>
          </a:ln>
        </p:spPr>
        <p:txBody>
          <a:bodyPr wrap="none" lIns="34289" rIns="34289" anchor="t" anchorCtr="0">
            <a:spAutoFit/>
          </a:bodyPr>
          <a:p>
            <a:r>
              <a:rPr lang="zh-CN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父母的学习态度决定孩子的未来人生！</a:t>
            </a:r>
            <a:endParaRPr lang="zh-CN" altLang="zh-CN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/>
      <p:bldP spid="435" grpId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未标题-3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2309813" y="-77787"/>
            <a:ext cx="3589337" cy="514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标题 1"/>
          <p:cNvSpPr>
            <a:spLocks noGrp="1"/>
          </p:cNvSpPr>
          <p:nvPr>
            <p:ph type="ctrTitle"/>
          </p:nvPr>
        </p:nvSpPr>
        <p:spPr>
          <a:xfrm>
            <a:off x="2911475" y="1638300"/>
            <a:ext cx="2430463" cy="857250"/>
          </a:xfrm>
        </p:spPr>
        <p:txBody>
          <a:bodyPr vert="horz" wrap="square" lIns="91440" tIns="45720" rIns="91440" bIns="45720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>
              <a:buClrTx/>
              <a:buSzTx/>
              <a:buFontTx/>
            </a:pPr>
            <a:r>
              <a:rPr lang="zh-CN" altLang="zh-CN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您在教育孩子时，</a:t>
            </a:r>
            <a:r>
              <a:rPr lang="zh-CN" altLang="en-US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zh-CN" altLang="zh-CN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遇到问题</a:t>
            </a:r>
            <a:r>
              <a:rPr lang="zh-CN" altLang="en-US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吗</a:t>
            </a:r>
            <a:r>
              <a:rPr lang="zh-CN" altLang="zh-CN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400" b="1" dirty="0">
              <a:solidFill>
                <a:srgbClr val="278D2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副标题 2"/>
          <p:cNvSpPr>
            <a:spLocks noGrp="1"/>
          </p:cNvSpPr>
          <p:nvPr>
            <p:ph type="subTitle" idx="4294967295"/>
          </p:nvPr>
        </p:nvSpPr>
        <p:spPr>
          <a:xfrm>
            <a:off x="2870200" y="2587625"/>
            <a:ext cx="2511425" cy="2000250"/>
          </a:xfrm>
        </p:spPr>
        <p:txBody>
          <a:bodyPr vert="horz" wrap="square" lIns="91440" tIns="45720" rIns="91440" bIns="45720" anchor="t" anchorCtr="0"/>
          <a:lstStyle>
            <a:lvl1pPr marL="0" lvl="0" indent="0" algn="ctr">
              <a:buClrTx/>
              <a:buSzTx/>
              <a:buFont typeface="Arial" panose="020B0604020202020204" pitchFamily="34" charset="0"/>
              <a:defRPr/>
            </a:lvl1pPr>
            <a:lvl2pPr marL="457200" lvl="1" indent="-114300" algn="ctr">
              <a:buClrTx/>
              <a:buSzTx/>
              <a:buFont typeface="Arial" panose="020B0604020202020204" pitchFamily="34" charset="0"/>
              <a:defRPr/>
            </a:lvl2pPr>
            <a:lvl3pPr marL="914400" lvl="2" indent="-228600" algn="ctr">
              <a:buClrTx/>
              <a:buSzTx/>
              <a:buFont typeface="Arial" panose="020B0604020202020204" pitchFamily="34" charset="0"/>
              <a:defRPr/>
            </a:lvl3pPr>
            <a:lvl4pPr marL="1371600" lvl="3" indent="-342900" algn="ctr">
              <a:buClrTx/>
              <a:buSzTx/>
              <a:buFont typeface="Arial" panose="020B0604020202020204" pitchFamily="34" charset="0"/>
              <a:defRPr/>
            </a:lvl4pPr>
            <a:lvl5pPr marL="1828800" lvl="4" indent="-457200" algn="ctr">
              <a:buClrTx/>
              <a:buSzTx/>
              <a:buFont typeface="Arial" panose="020B0604020202020204" pitchFamily="34" charset="0"/>
              <a:defRPr/>
            </a:lvl5pPr>
          </a:lstStyle>
          <a:p>
            <a:pPr marL="171450" lvl="0" indent="-171450" algn="l" eaLnBrk="1" hangingPunct="1">
              <a:buClrTx/>
              <a:buSzTx/>
            </a:pPr>
            <a:r>
              <a:rPr lang="zh-CN" altLang="en-US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2400" b="1" dirty="0">
                <a:solidFill>
                  <a:srgbClr val="278D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最想解决孩子什么样的问题？</a:t>
            </a:r>
            <a:endParaRPr lang="en-US" altLang="zh-CN" sz="2400" b="1" dirty="0">
              <a:solidFill>
                <a:srgbClr val="278D2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eaLnBrk="1" hangingPunct="1">
              <a:buClrTx/>
              <a:buSzTx/>
            </a:pPr>
            <a:endParaRPr lang="en-US" altLang="zh-CN" sz="27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eaLnBrk="1" hangingPunct="1">
              <a:buClrTx/>
              <a:buSzTx/>
            </a:pPr>
            <a:endParaRPr lang="zh-CN" altLang="en-US" sz="27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未标题-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415088" y="1058863"/>
            <a:ext cx="1651000" cy="3025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048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40388" y="1855788"/>
            <a:ext cx="3217863" cy="1241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7400" y="557213"/>
            <a:ext cx="8272463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kumimoji="0" lang="zh-CN" altLang="en-US" sz="36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孩子，我该拿什么来爱你？</a:t>
            </a:r>
            <a:endParaRPr kumimoji="0" lang="zh-CN" altLang="en-US" sz="36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565" y="1312545"/>
            <a:ext cx="81419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通过学习，我会处理好自己的情绪，面对成败不狭隘、不势利；用长远的、发展的眼光来对待；用正确的方式（爱的语言、爱的行动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······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）来爱你！</a:t>
            </a:r>
            <a:endParaRPr kumimoji="0" lang="zh-CN" altLang="en-US" sz="28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1115695" y="3097530"/>
            <a:ext cx="64154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爱 </a:t>
            </a:r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是：</a:t>
            </a:r>
            <a:endParaRPr kumimoji="0" lang="zh-CN" altLang="en-US" sz="32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投其所需，而不是给己所！</a:t>
            </a:r>
            <a:endParaRPr lang="zh-CN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5425" y="2298700"/>
            <a:ext cx="5718175" cy="22447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   </a:t>
            </a: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   </a:t>
            </a:r>
            <a:r>
              <a:rPr kumimoji="0" lang="zh-CN" altLang="en-US" sz="2800" b="1" i="0" u="none" strike="noStrike" kern="1200" cap="none" spc="0" normalizeH="0" baseline="0" noProof="1" smtClean="0">
                <a:ln>
                  <a:noFill/>
                </a:ln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家庭教育系列课程</a:t>
            </a:r>
            <a:endParaRPr kumimoji="0" lang="zh-CN" altLang="en-US" sz="28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1" smtClean="0">
              <a:ln>
                <a:noFill/>
              </a:ln>
              <a:solidFill>
                <a:srgbClr val="548235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 smtClean="0">
                <a:ln>
                  <a:noFill/>
                </a:ln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    </a:t>
            </a:r>
            <a:endParaRPr kumimoji="0" lang="zh-CN" altLang="en-US" sz="3600" b="1" i="0" u="none" strike="noStrike" kern="1200" cap="none" spc="0" normalizeH="0" baseline="0" noProof="1" smtClean="0">
              <a:ln>
                <a:noFill/>
              </a:ln>
              <a:solidFill>
                <a:srgbClr val="38572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 </a:t>
            </a:r>
            <a:endParaRPr kumimoji="0" lang="zh-CN" altLang="en-US" sz="2400" b="1" i="0" u="none" strike="noStrike" kern="1200" cap="none" spc="0" normalizeH="0" baseline="0" noProof="1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       </a:t>
            </a:r>
            <a:endParaRPr kumimoji="0" lang="zh-CN" altLang="en-US" sz="18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8851" name="文本框 2"/>
          <p:cNvSpPr txBox="1"/>
          <p:nvPr/>
        </p:nvSpPr>
        <p:spPr>
          <a:xfrm>
            <a:off x="5432425" y="368300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7292" y="2978150"/>
            <a:ext cx="1778000" cy="1777998"/>
          </a:xfrm>
          <a:prstGeom prst="ellipse">
            <a:avLst/>
          </a:prstGeom>
        </p:spPr>
      </p:pic>
      <p:pic>
        <p:nvPicPr>
          <p:cNvPr id="4" name="小野马">
            <a:hlinkClick r:id=""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65625" y="2365375"/>
            <a:ext cx="412750" cy="412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charRg st="1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charRg st="1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81013" y="2112963"/>
            <a:ext cx="8277225" cy="2678113"/>
          </a:xfrm>
        </p:spPr>
        <p:txBody>
          <a:bodyPr vert="horz" wrap="square" lIns="91440" tIns="45720" rIns="91440" bIns="45720" numCol="1" rtlCol="0" anchor="t" anchorCtr="0" compatLnSpc="1">
            <a:normAutofit fontScale="70000" lnSpcReduction="20000"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拖拉、磨蹭</a:t>
            </a:r>
            <a:r>
              <a:rPr kumimoji="0" lang="zh-CN" altLang="en-US" sz="33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、不讲卫生、</a:t>
            </a: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爱发脾气</a:t>
            </a:r>
            <a:endParaRPr kumimoji="0" lang="zh-CN" altLang="en-US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自私、懒惰、任性、不负责任</a:t>
            </a:r>
            <a:endParaRPr kumimoji="0" lang="zh-CN" altLang="en-US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说脏话、</a:t>
            </a: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抽烟、暴力、</a:t>
            </a:r>
            <a:r>
              <a:rPr kumimoji="0" lang="zh-CN" altLang="en-US" sz="33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打架、不爱学习</a:t>
            </a:r>
            <a:endParaRPr kumimoji="0" lang="zh-CN" altLang="en-US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不跟父母讲话、叛逆、</a:t>
            </a: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厌学</a:t>
            </a:r>
            <a:r>
              <a:rPr kumimoji="0" lang="zh-CN" altLang="en-US" sz="33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、</a:t>
            </a:r>
            <a:endParaRPr kumimoji="0" lang="zh-CN" altLang="en-US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爱玩手机、沉迷电视</a:t>
            </a:r>
            <a:r>
              <a:rPr kumimoji="0" lang="zh-CN" altLang="en-US" sz="33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en-US" altLang="zh-CN" sz="33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......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</a:t>
            </a:r>
            <a:endParaRPr kumimoji="0" lang="zh-CN" altLang="en-US" sz="3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爱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363" y="576263"/>
            <a:ext cx="6121400" cy="744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wrap="square" lIns="34289" tIns="34289" rIns="34289" bIns="34289" spcCol="38100">
            <a:spAutoFit/>
          </a:bodyPr>
          <a:lstStyle/>
          <a:p>
            <a:pPr marL="0" marR="0" lvl="0" indent="0" algn="l" defTabSz="10871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Verdana" panose="020B0604030504040204"/>
              </a:rPr>
              <a:t>家长想解决的问题</a:t>
            </a:r>
            <a:endParaRPr kumimoji="0" lang="zh-CN" altLang="en-US" sz="4400" b="1" i="0" u="none" strike="noStrike" kern="1200" cap="none" spc="0" normalizeH="0" baseline="0" noProof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Verdana" panose="020B0604030504040204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6350"/>
            <a:ext cx="5184775" cy="5135563"/>
          </a:xfrm>
        </p:spPr>
      </p:pic>
      <p:sp>
        <p:nvSpPr>
          <p:cNvPr id="2" name="文本框 1"/>
          <p:cNvSpPr txBox="1"/>
          <p:nvPr/>
        </p:nvSpPr>
        <p:spPr>
          <a:xfrm>
            <a:off x="5640388" y="1855788"/>
            <a:ext cx="3217863" cy="1241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kern="1200" cap="none" spc="0" normalizeH="0" baseline="0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懂</a:t>
            </a:r>
            <a:r>
              <a:rPr kumimoji="0" lang="zh-CN" altLang="zh-CN" sz="3600" b="1" kern="1200" cap="none" spc="0" normalizeH="0" baseline="0" noProof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是爱的前提</a:t>
            </a:r>
            <a:r>
              <a:rPr kumimoji="0" lang="en-US" altLang="zh-CN" sz="36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 </a:t>
            </a:r>
            <a:endParaRPr kumimoji="0" lang="zh-CN" altLang="zh-CN" sz="28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800" b="1" kern="1200" cap="none" spc="0" normalizeH="0" baseline="0" noProof="1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6323" name="文本框 3"/>
          <p:cNvSpPr txBox="1"/>
          <p:nvPr/>
        </p:nvSpPr>
        <p:spPr>
          <a:xfrm>
            <a:off x="6586538" y="4659313"/>
            <a:ext cx="1325562" cy="27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1200" dirty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200" dirty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一懂：环境</a:t>
            </a:r>
            <a:endParaRPr lang="zh-CN" altLang="en-US" sz="1200" dirty="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成组"/>
          <p:cNvGrpSpPr/>
          <p:nvPr/>
        </p:nvGrpSpPr>
        <p:grpSpPr>
          <a:xfrm>
            <a:off x="539750" y="195263"/>
            <a:ext cx="7335838" cy="806450"/>
            <a:chOff x="-89732" y="-641913"/>
            <a:chExt cx="9227242" cy="976823"/>
          </a:xfrm>
        </p:grpSpPr>
        <p:pic>
          <p:nvPicPr>
            <p:cNvPr id="58370" name="image.png" descr="image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1295" y="-641913"/>
              <a:ext cx="8621359" cy="976823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5837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645" y="-641913"/>
              <a:ext cx="7906646" cy="769618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5" name="孩子的成长受三大教育环境的影响"/>
            <p:cNvSpPr txBox="1"/>
            <p:nvPr/>
          </p:nvSpPr>
          <p:spPr>
            <a:xfrm>
              <a:off x="-89732" y="-526540"/>
              <a:ext cx="9227242" cy="730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25716" tIns="25716" rIns="25716" bIns="25716">
              <a:spAutoFit/>
            </a:bodyPr>
            <a:lstStyle>
              <a:lvl1pPr defTabSz="914400">
                <a:lnSpc>
                  <a:spcPct val="90000"/>
                </a:lnSpc>
                <a:defRPr sz="3400">
                  <a:solidFill>
                    <a:srgbClr val="00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2550" b="0" i="0" u="none" strike="noStrike" kern="1200" cap="none" spc="0" normalizeH="0" baseline="0" noProof="1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                          </a:t>
              </a:r>
              <a:r>
                <a:rPr kumimoji="0" lang="zh-CN" altLang="en-US" sz="3600" b="1" i="0" u="none" strike="noStrike" kern="1200" cap="none" spc="0" normalizeH="0" baseline="0" noProof="1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一懂：</a:t>
              </a:r>
              <a:r>
                <a:rPr kumimoji="0" sz="3600" b="1" i="0" u="none" strike="noStrike" kern="1200" cap="none" spc="0" normalizeH="0" baseline="0" noProof="1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环境</a:t>
              </a:r>
              <a:endParaRPr kumimoji="0" lang="zh-CN" sz="3600" b="1" i="0" u="none" strike="noStrike" kern="1200" cap="none" spc="0" normalizeH="0" baseline="0" noProof="1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3" y="1089025"/>
            <a:ext cx="2720975" cy="30988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" name="矩形"/>
          <p:cNvSpPr/>
          <p:nvPr/>
        </p:nvSpPr>
        <p:spPr>
          <a:xfrm>
            <a:off x="3271838" y="1098550"/>
            <a:ext cx="2698750" cy="30797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385D8A"/>
            </a:solidFill>
          </a:ln>
        </p:spPr>
        <p:txBody>
          <a:bodyPr lIns="34289" rIns="34289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kumimoji="0" sz="1575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963" y="1093788"/>
            <a:ext cx="2719387" cy="30988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455613" y="4386263"/>
            <a:ext cx="8004175" cy="700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家庭教育是所有教育的基础，良好的亲子关系是孩子健康成长的基石。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377" name="文本框 3"/>
          <p:cNvSpPr txBox="1"/>
          <p:nvPr/>
        </p:nvSpPr>
        <p:spPr>
          <a:xfrm>
            <a:off x="2411413" y="1195388"/>
            <a:ext cx="693737" cy="3698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11%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8" name="文本框 9"/>
          <p:cNvSpPr txBox="1"/>
          <p:nvPr/>
        </p:nvSpPr>
        <p:spPr>
          <a:xfrm>
            <a:off x="5270500" y="1187450"/>
            <a:ext cx="66992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25%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9" name="文本框 10"/>
          <p:cNvSpPr txBox="1"/>
          <p:nvPr/>
        </p:nvSpPr>
        <p:spPr>
          <a:xfrm>
            <a:off x="8085138" y="1203325"/>
            <a:ext cx="684212" cy="3698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64%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0425" y="-1587"/>
            <a:ext cx="2143125" cy="209867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8" y="2614613"/>
            <a:ext cx="2282825" cy="218281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700338"/>
            <a:ext cx="2266950" cy="221932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875" y="1198563"/>
            <a:ext cx="1479550" cy="14795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163" y="1387475"/>
            <a:ext cx="1419225" cy="141922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7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188" y="3937000"/>
            <a:ext cx="2747962" cy="3429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727450" y="2571750"/>
            <a:ext cx="1477963" cy="736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1087755" hangingPunct="0"/>
            <a:r>
              <a:rPr lang="zh-CN" altLang="en-US" sz="21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Verdana" panose="020B0604030504040204" pitchFamily="34" charset="0"/>
              </a:rPr>
              <a:t>家校共育</a:t>
            </a:r>
            <a:endParaRPr lang="zh-CN" altLang="en-US" sz="21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sym typeface="Verdana" panose="020B0604030504040204" pitchFamily="34" charset="0"/>
            </a:endParaRPr>
          </a:p>
          <a:p>
            <a:pPr defTabSz="1087755" hangingPunct="0"/>
            <a:r>
              <a:rPr lang="zh-CN" altLang="en-US" sz="21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Verdana" panose="020B0604030504040204" pitchFamily="34" charset="0"/>
              </a:rPr>
              <a:t>同频共振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400" name="文本框 1"/>
          <p:cNvSpPr txBox="1"/>
          <p:nvPr/>
        </p:nvSpPr>
        <p:spPr>
          <a:xfrm>
            <a:off x="8243888" y="3929063"/>
            <a:ext cx="1087437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二懂</a:t>
            </a:r>
            <a:endParaRPr lang="zh-CN" altLang="en-US" sz="140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15075" y="2125663"/>
            <a:ext cx="2560638" cy="1243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800" b="1" i="0" u="none" strike="noStrike" kern="1200" cap="none" spc="0" normalizeH="0" baseline="0" noProof="1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647700" y="3214688"/>
            <a:ext cx="2663825" cy="100806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311525" y="1973263"/>
            <a:ext cx="2663825" cy="100806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5856288" y="847725"/>
            <a:ext cx="2663825" cy="100806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692275" y="1419225"/>
            <a:ext cx="7343775" cy="331311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152775" y="4198938"/>
            <a:ext cx="987425" cy="706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生理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45450" y="1966913"/>
            <a:ext cx="630238" cy="8302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内在需求变化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47888" y="415925"/>
            <a:ext cx="3952875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二懂：规律</a:t>
            </a:r>
            <a:endParaRPr kumimoji="0" lang="zh-CN" altLang="en-US" sz="40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3050" y="2730500"/>
            <a:ext cx="1684338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0-6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岁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25875" y="1487488"/>
            <a:ext cx="1744663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7-12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岁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94450" y="415925"/>
            <a:ext cx="15875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13-18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岁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9438" y="3214688"/>
            <a:ext cx="2859087" cy="8921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犹如树根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陪伴与关注、建立安全感、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保护探索欲、树立自信心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······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48025" y="2000250"/>
            <a:ext cx="2790825" cy="952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犹如树干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接纳、肯定、欣赏、赞美、认同、模范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······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5350" y="890588"/>
            <a:ext cx="2124075" cy="984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犹如树枝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选择的自由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······</a:t>
            </a: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54625" y="3151188"/>
            <a:ext cx="846138" cy="706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995988" y="3443288"/>
            <a:ext cx="287972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读懂孩子、</a:t>
            </a:r>
            <a:r>
              <a:rPr kumimoji="0" lang="en-US" altLang="zh-CN" sz="32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自省自修是家庭教育的本质！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433" name="文本框 17"/>
          <p:cNvSpPr txBox="1"/>
          <p:nvPr/>
        </p:nvSpPr>
        <p:spPr>
          <a:xfrm>
            <a:off x="7121525" y="4852988"/>
            <a:ext cx="906463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视频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15" grpId="0"/>
      <p:bldP spid="16" grpId="0"/>
      <p:bldP spid="17" grpId="0" animBg="1"/>
      <p:bldP spid="10" grpId="0"/>
      <p:bldP spid="10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-92075"/>
            <a:ext cx="9341485" cy="5226683"/>
          </a:xfrm>
          <a:prstGeom prst="snip1Rect">
            <a:avLst/>
          </a:prstGeom>
          <a:noFill/>
          <a:ln w="9525">
            <a:noFill/>
          </a:ln>
        </p:spPr>
      </p:pic>
      <p:sp>
        <p:nvSpPr>
          <p:cNvPr id="67586" name="文本框 1"/>
          <p:cNvSpPr txBox="1"/>
          <p:nvPr/>
        </p:nvSpPr>
        <p:spPr>
          <a:xfrm>
            <a:off x="6543675" y="4640263"/>
            <a:ext cx="2178050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1400" b="1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87" name="文本框 1"/>
          <p:cNvSpPr txBox="1"/>
          <p:nvPr/>
        </p:nvSpPr>
        <p:spPr>
          <a:xfrm>
            <a:off x="7551738" y="4333875"/>
            <a:ext cx="538162" cy="3063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140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截屏</a:t>
            </a:r>
            <a:endParaRPr lang="zh-CN" altLang="en-US" sz="140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5663" y="220663"/>
            <a:ext cx="6207125" cy="2122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</a:t>
            </a:r>
            <a:r>
              <a:rPr kumimoji="0" lang="zh-CN" altLang="en-US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三懂：关系</a:t>
            </a:r>
            <a:r>
              <a:rPr kumimoji="0" lang="zh-CN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kumimoji="0" lang="zh-CN" altLang="en-US" sz="28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沟通</a:t>
            </a:r>
            <a:r>
              <a:rPr kumimoji="0" lang="zh-CN" sz="28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</a:t>
            </a:r>
            <a:endParaRPr kumimoji="0" lang="zh-CN" sz="4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4400" b="1" kern="1200" cap="none" spc="0" normalizeH="0" baseline="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   </a:t>
            </a:r>
            <a:endParaRPr kumimoji="0" lang="zh-CN" sz="4400" b="1" kern="1200" cap="none" spc="0" normalizeH="0" baseline="0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kern="1200" cap="none" spc="0" normalizeH="0" baseline="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3400" y="1529074"/>
            <a:ext cx="3175000" cy="317500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73850" y="2800350"/>
            <a:ext cx="1438275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为你好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受不了！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0" y="1528763"/>
            <a:ext cx="17795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言传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沟通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469" name="文本框 5"/>
          <p:cNvSpPr txBox="1"/>
          <p:nvPr/>
        </p:nvSpPr>
        <p:spPr>
          <a:xfrm>
            <a:off x="7218363" y="4487863"/>
            <a:ext cx="893762" cy="3063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40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三要素</a:t>
            </a:r>
            <a:endParaRPr lang="zh-CN" altLang="en-US" sz="140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0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12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13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5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1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17.xml><?xml version="1.0" encoding="utf-8"?>
<p:tagLst xmlns:p="http://schemas.openxmlformats.org/presentationml/2006/main">
  <p:tag name="KSO_WM_DOC_GUID" val="{a1bf61a1-8a3a-4df1-884d-bff4d6211a5c}"/>
</p:tagLst>
</file>

<file path=ppt/tags/tag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4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9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1740</Words>
  <Application>WPS 演示</Application>
  <PresentationFormat>全屏显示(16:9)</PresentationFormat>
  <Paragraphs>239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Calibri Light</vt:lpstr>
      <vt:lpstr>微软雅黑</vt:lpstr>
      <vt:lpstr>Times New Roman</vt:lpstr>
      <vt:lpstr>方正盛世楷书简体_粗</vt:lpstr>
      <vt:lpstr>Segoe UI</vt:lpstr>
      <vt:lpstr>隶书</vt:lpstr>
      <vt:lpstr>黑体</vt:lpstr>
      <vt:lpstr>Verdana</vt:lpstr>
      <vt:lpstr>Verdana</vt:lpstr>
      <vt:lpstr>Arial Unicode MS</vt:lpstr>
      <vt:lpstr>Calibri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PowerPoint 演示文稿</vt:lpstr>
      <vt:lpstr>您在教育孩子时，有遇到问题吗？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《跨越人生的栏杆》</dc:title>
  <dc:creator>Administrator</dc:creator>
  <cp:lastModifiedBy>杜光惠</cp:lastModifiedBy>
  <cp:revision>302</cp:revision>
  <dcterms:created xsi:type="dcterms:W3CDTF">2012-06-06T01:30:00Z</dcterms:created>
  <dcterms:modified xsi:type="dcterms:W3CDTF">2021-06-02T15:30:21Z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419FF5741256451894B26E927DD458D7</vt:lpwstr>
  </property>
</Properties>
</file>