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1" r:id="rId3"/>
    <p:sldId id="388" r:id="rId5"/>
    <p:sldId id="318" r:id="rId6"/>
    <p:sldId id="309" r:id="rId7"/>
    <p:sldId id="375" r:id="rId8"/>
    <p:sldId id="312" r:id="rId9"/>
    <p:sldId id="372" r:id="rId10"/>
    <p:sldId id="387" r:id="rId11"/>
    <p:sldId id="319" r:id="rId12"/>
    <p:sldId id="325" r:id="rId13"/>
    <p:sldId id="338" r:id="rId14"/>
    <p:sldId id="334" r:id="rId15"/>
    <p:sldId id="389" r:id="rId16"/>
    <p:sldId id="390" r:id="rId17"/>
    <p:sldId id="340" r:id="rId18"/>
  </p:sldIdLst>
  <p:sldSz cx="12195175" cy="6858000"/>
  <p:notesSz cx="6858000" cy="9144000"/>
  <p:custDataLst>
    <p:tags r:id="rId2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57" autoAdjust="0"/>
  </p:normalViewPr>
  <p:slideViewPr>
    <p:cSldViewPr>
      <p:cViewPr>
        <p:scale>
          <a:sx n="100" d="100"/>
          <a:sy n="100" d="100"/>
        </p:scale>
        <p:origin x="-95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9699" name="日期占位符 2"/>
          <p:cNvSpPr>
            <a:spLocks noGrp="1" noChangeArrowheads="1"/>
          </p:cNvSpPr>
          <p:nvPr>
            <p:ph type="dt" idx="2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4D024828-13E7-4B82-AEA8-C42E9900A838}" type="datetime1">
              <a:rPr lang="zh-CN" altLang="en-US"/>
            </a:fld>
            <a:endParaRPr lang="en-US" altLang="zh-CN"/>
          </a:p>
        </p:txBody>
      </p:sp>
      <p:sp>
        <p:nvSpPr>
          <p:cNvPr id="13316" name="幻灯片图像占位符 3"/>
          <p:cNvSpPr>
            <a:spLocks noGrp="1" noRot="1" noChangeAspect="1"/>
          </p:cNvSpPr>
          <p:nvPr>
            <p:ph type="sldImg" idx="1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29701" name="备注占位符 4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  <a:endParaRPr lang="zh-CN" smtClean="0"/>
          </a:p>
          <a:p>
            <a:pPr lvl="1"/>
            <a:r>
              <a:rPr lang="zh-CN" smtClean="0"/>
              <a:t>第二级</a:t>
            </a:r>
            <a:endParaRPr lang="zh-CN" smtClean="0"/>
          </a:p>
          <a:p>
            <a:pPr lvl="2"/>
            <a:r>
              <a:rPr lang="zh-CN" smtClean="0"/>
              <a:t>第三级</a:t>
            </a:r>
            <a:endParaRPr lang="zh-CN" smtClean="0"/>
          </a:p>
          <a:p>
            <a:pPr lvl="3"/>
            <a:r>
              <a:rPr lang="zh-CN" smtClean="0"/>
              <a:t>第四级</a:t>
            </a:r>
            <a:endParaRPr lang="zh-CN" smtClean="0"/>
          </a:p>
          <a:p>
            <a:pPr lvl="4"/>
            <a:r>
              <a:rPr lang="zh-CN" smtClean="0"/>
              <a:t>第五级</a:t>
            </a:r>
            <a:endParaRPr lang="zh-CN" smtClean="0"/>
          </a:p>
        </p:txBody>
      </p:sp>
      <p:sp>
        <p:nvSpPr>
          <p:cNvPr id="29702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9703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C6D1A06-5C0B-427A-BD3D-19380E60E8D6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30E5039-209F-4DF8-B0F7-3F26EACDBCD4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36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A7A9E7A-0295-4247-9CFB-D51EE3B944D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084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46C275B-9006-4EA5-8AE9-90CD0D47AD0C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7108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095215B-3932-44FC-BD5F-7FF57F3E9D33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9156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0770116-E4C4-475C-B046-3DAB967F536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0"/>
              <a:t>单击此处编辑母版副标题样式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5975" cy="4525963"/>
          </a:xfrm>
        </p:spPr>
        <p:txBody>
          <a:bodyPr vert="eaVert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5975" cy="4525963"/>
          </a:xfrm>
        </p:spPr>
        <p:txBody>
          <a:bodyPr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</p:spPr>
        <p:txBody>
          <a:bodyPr/>
          <a:lstStyle/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  <a:endParaRPr lang="zh-CN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59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  <a:endParaRPr lang="zh-CN" smtClean="0"/>
          </a:p>
          <a:p>
            <a:pPr lvl="1"/>
            <a:r>
              <a:rPr lang="zh-CN" smtClean="0"/>
              <a:t>第二级</a:t>
            </a:r>
            <a:endParaRPr lang="zh-CN" smtClean="0"/>
          </a:p>
          <a:p>
            <a:pPr lvl="2"/>
            <a:r>
              <a:rPr lang="zh-CN" smtClean="0"/>
              <a:t>第三级</a:t>
            </a:r>
            <a:endParaRPr lang="zh-CN" smtClean="0"/>
          </a:p>
          <a:p>
            <a:pPr lvl="3"/>
            <a:r>
              <a:rPr lang="zh-CN" smtClean="0"/>
              <a:t>第四级</a:t>
            </a:r>
            <a:endParaRPr lang="zh-CN" smtClean="0"/>
          </a:p>
          <a:p>
            <a:pPr lvl="4"/>
            <a:r>
              <a:rPr lang="zh-CN" smtClean="0"/>
              <a:t>第五级</a:t>
            </a:r>
            <a:endParaRPr 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buSzPct val="100000"/>
        <a:defRPr sz="4400" kern="12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9.jpeg"/><Relationship Id="rId1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png"/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3" Type="http://schemas.openxmlformats.org/officeDocument/2006/relationships/notesSlide" Target="../notesSlides/notesSlide6.x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22.png"/><Relationship Id="rId10" Type="http://schemas.openxmlformats.org/officeDocument/2006/relationships/image" Target="../media/image21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24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3"/>
          <p:cNvSpPr>
            <a:spLocks noChangeArrowheads="1"/>
          </p:cNvSpPr>
          <p:nvPr/>
        </p:nvSpPr>
        <p:spPr bwMode="auto">
          <a:xfrm rot="2880000">
            <a:off x="10598150" y="2586038"/>
            <a:ext cx="1219200" cy="1219200"/>
          </a:xfrm>
          <a:prstGeom prst="rect">
            <a:avLst/>
          </a:prstGeom>
          <a:gradFill rotWithShape="1">
            <a:gsLst>
              <a:gs pos="0">
                <a:srgbClr val="14CD6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39" name="矩形 14"/>
          <p:cNvSpPr/>
          <p:nvPr/>
        </p:nvSpPr>
        <p:spPr>
          <a:xfrm rot="2640000">
            <a:off x="8702675" y="3182938"/>
            <a:ext cx="438150" cy="439737"/>
          </a:xfrm>
          <a:prstGeom prst="rect">
            <a:avLst/>
          </a:prstGeom>
          <a:solidFill>
            <a:srgbClr val="C3D69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0" name="矩形 15"/>
          <p:cNvSpPr/>
          <p:nvPr/>
        </p:nvSpPr>
        <p:spPr>
          <a:xfrm rot="2640000">
            <a:off x="7185025" y="1789113"/>
            <a:ext cx="641350" cy="541337"/>
          </a:xfrm>
          <a:prstGeom prst="rect">
            <a:avLst/>
          </a:prstGeom>
          <a:solidFill>
            <a:srgbClr val="D7E4B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1" name="矩形 16"/>
          <p:cNvSpPr/>
          <p:nvPr/>
        </p:nvSpPr>
        <p:spPr>
          <a:xfrm rot="2640000">
            <a:off x="6048375" y="1339850"/>
            <a:ext cx="341313" cy="341313"/>
          </a:xfrm>
          <a:prstGeom prst="rect">
            <a:avLst/>
          </a:prstGeom>
          <a:solidFill>
            <a:srgbClr val="DCE6F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2" name="矩形 17"/>
          <p:cNvSpPr/>
          <p:nvPr/>
        </p:nvSpPr>
        <p:spPr>
          <a:xfrm rot="2640000">
            <a:off x="6019800" y="738188"/>
            <a:ext cx="165100" cy="165100"/>
          </a:xfrm>
          <a:prstGeom prst="rect">
            <a:avLst/>
          </a:prstGeom>
          <a:solidFill>
            <a:srgbClr val="DCE6F2">
              <a:alpha val="50196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3" name="矩形 18"/>
          <p:cNvSpPr/>
          <p:nvPr/>
        </p:nvSpPr>
        <p:spPr>
          <a:xfrm rot="2640000">
            <a:off x="12266613" y="3630613"/>
            <a:ext cx="165100" cy="165100"/>
          </a:xfrm>
          <a:prstGeom prst="rect">
            <a:avLst/>
          </a:prstGeom>
          <a:solidFill>
            <a:srgbClr val="DCE6F2">
              <a:alpha val="50196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4" name="矩形 19"/>
          <p:cNvSpPr>
            <a:spLocks noChangeArrowheads="1"/>
          </p:cNvSpPr>
          <p:nvPr/>
        </p:nvSpPr>
        <p:spPr bwMode="auto">
          <a:xfrm rot="2700000">
            <a:off x="7502525" y="2462213"/>
            <a:ext cx="1057275" cy="1073150"/>
          </a:xfrm>
          <a:prstGeom prst="rect">
            <a:avLst/>
          </a:prstGeom>
          <a:gradFill rotWithShape="1">
            <a:gsLst>
              <a:gs pos="0">
                <a:srgbClr val="14CD6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5" name="矩形 20"/>
          <p:cNvSpPr/>
          <p:nvPr/>
        </p:nvSpPr>
        <p:spPr>
          <a:xfrm rot="2640000">
            <a:off x="6921500" y="3184525"/>
            <a:ext cx="438150" cy="438150"/>
          </a:xfrm>
          <a:prstGeom prst="rect">
            <a:avLst/>
          </a:prstGeom>
          <a:solidFill>
            <a:srgbClr val="C3D69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46" name="矩形 21"/>
          <p:cNvSpPr/>
          <p:nvPr/>
        </p:nvSpPr>
        <p:spPr>
          <a:xfrm rot="2640000">
            <a:off x="6562725" y="3321050"/>
            <a:ext cx="165100" cy="165100"/>
          </a:xfrm>
          <a:prstGeom prst="rect">
            <a:avLst/>
          </a:prstGeom>
          <a:solidFill>
            <a:srgbClr val="DCE6F2">
              <a:alpha val="50196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51" name="TextBox 26"/>
          <p:cNvSpPr/>
          <p:nvPr/>
        </p:nvSpPr>
        <p:spPr>
          <a:xfrm>
            <a:off x="1311275" y="2571750"/>
            <a:ext cx="5314950" cy="1323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80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注意力训练</a:t>
            </a:r>
            <a:endParaRPr lang="en-US" altLang="zh-CN" sz="80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2060" name="直接连接符 29"/>
          <p:cNvCxnSpPr>
            <a:cxnSpLocks noChangeShapeType="1"/>
          </p:cNvCxnSpPr>
          <p:nvPr/>
        </p:nvCxnSpPr>
        <p:spPr bwMode="auto">
          <a:xfrm>
            <a:off x="333375" y="4762500"/>
            <a:ext cx="7780338" cy="0"/>
          </a:xfrm>
          <a:prstGeom prst="line">
            <a:avLst/>
          </a:prstGeom>
          <a:noFill/>
          <a:ln w="12700" algn="ctr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4" name="矩形 30"/>
          <p:cNvSpPr>
            <a:spLocks noChangeArrowheads="1"/>
          </p:cNvSpPr>
          <p:nvPr/>
        </p:nvSpPr>
        <p:spPr bwMode="auto">
          <a:xfrm>
            <a:off x="311150" y="4214813"/>
            <a:ext cx="7643813" cy="479425"/>
          </a:xfrm>
          <a:prstGeom prst="rect">
            <a:avLst/>
          </a:prstGeom>
          <a:gradFill rotWithShape="1">
            <a:gsLst>
              <a:gs pos="0">
                <a:srgbClr val="14CD68"/>
              </a:gs>
              <a:gs pos="81000">
                <a:srgbClr val="0B6E3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zh-CN" altLang="en-US" sz="2400">
              <a:solidFill>
                <a:srgbClr val="1557A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355" name="矩形 31"/>
          <p:cNvSpPr/>
          <p:nvPr/>
        </p:nvSpPr>
        <p:spPr>
          <a:xfrm>
            <a:off x="4168775" y="4214813"/>
            <a:ext cx="2144713" cy="4206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1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——</a:t>
            </a:r>
            <a:r>
              <a:rPr lang="zh-CN" altLang="en-US" sz="21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方法齐探索</a:t>
            </a:r>
            <a:endParaRPr lang="zh-CN" altLang="zh-CN" sz="2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2063" name="图片 3" descr="2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7105650" y="-3051175"/>
            <a:ext cx="5581650" cy="789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4" grpId="0" animBg="1"/>
      <p:bldP spid="14345" grpId="0" animBg="1"/>
      <p:bldP spid="14351" grpId="0" animBg="1"/>
      <p:bldP spid="14354" grpId="0" animBg="1"/>
      <p:bldP spid="143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24"/>
          <p:cNvSpPr/>
          <p:nvPr/>
        </p:nvSpPr>
        <p:spPr>
          <a:xfrm>
            <a:off x="1131888" y="414338"/>
            <a:ext cx="33829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方法齐总结</a:t>
            </a:r>
            <a:endParaRPr lang="zh-CN" altLang="en-US" sz="28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23556" name="组合 45"/>
          <p:cNvPicPr>
            <a:picLocks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755650" y="2724150"/>
            <a:ext cx="1779588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3557" name="等腰三角形 48"/>
          <p:cNvSpPr>
            <a:spLocks noChangeArrowheads="1"/>
          </p:cNvSpPr>
          <p:nvPr/>
        </p:nvSpPr>
        <p:spPr bwMode="auto">
          <a:xfrm rot="5400000">
            <a:off x="2638425" y="3576638"/>
            <a:ext cx="300038" cy="25876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1217930"/>
            <a:endParaRPr lang="zh-CN" altLang="en-US" sz="320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558" name="等腰三角形 49"/>
          <p:cNvSpPr>
            <a:spLocks noChangeArrowheads="1"/>
          </p:cNvSpPr>
          <p:nvPr/>
        </p:nvSpPr>
        <p:spPr bwMode="auto">
          <a:xfrm rot="5400000">
            <a:off x="2955925" y="3571876"/>
            <a:ext cx="300037" cy="25876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1217930"/>
            <a:endParaRPr lang="zh-CN" altLang="en-US" sz="320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559" name="六边形 50"/>
          <p:cNvSpPr>
            <a:spLocks noChangeArrowheads="1"/>
          </p:cNvSpPr>
          <p:nvPr/>
        </p:nvSpPr>
        <p:spPr bwMode="auto">
          <a:xfrm>
            <a:off x="3238500" y="2192338"/>
            <a:ext cx="2787650" cy="2736850"/>
          </a:xfrm>
          <a:prstGeom prst="hexagon">
            <a:avLst>
              <a:gd name="adj" fmla="val 25002"/>
              <a:gd name="vf" fmla="val 115470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 w="15875" cap="rnd" algn="ctr">
            <a:solidFill>
              <a:srgbClr val="DDDDDD"/>
            </a:solidFill>
            <a:miter lim="800000"/>
          </a:ln>
        </p:spPr>
        <p:txBody>
          <a:bodyPr anchor="ctr"/>
          <a:lstStyle/>
          <a:p>
            <a:pPr algn="ctr" defTabSz="1217930"/>
            <a:endParaRPr lang="zh-CN" altLang="en-US" sz="320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560" name="六边形 51"/>
          <p:cNvSpPr>
            <a:spLocks noChangeArrowheads="1"/>
          </p:cNvSpPr>
          <p:nvPr/>
        </p:nvSpPr>
        <p:spPr bwMode="auto">
          <a:xfrm rot="16200000">
            <a:off x="6140450" y="1609725"/>
            <a:ext cx="1063625" cy="1000125"/>
          </a:xfrm>
          <a:prstGeom prst="hexagon">
            <a:avLst>
              <a:gd name="adj" fmla="val 25022"/>
              <a:gd name="vf" fmla="val 115470"/>
            </a:avLst>
          </a:pr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1217930"/>
            <a:endParaRPr lang="zh-CN" altLang="en-US" sz="320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472" name="TextBox 33"/>
          <p:cNvSpPr txBox="1"/>
          <p:nvPr/>
        </p:nvSpPr>
        <p:spPr>
          <a:xfrm>
            <a:off x="6305550" y="1736725"/>
            <a:ext cx="816249" cy="7386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r>
              <a:rPr lang="en-US" altLang="zh-CN" sz="4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01</a:t>
            </a:r>
            <a:endParaRPr lang="zh-CN" altLang="en-US" sz="42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562" name="六边形 53"/>
          <p:cNvSpPr>
            <a:spLocks noChangeArrowheads="1"/>
          </p:cNvSpPr>
          <p:nvPr/>
        </p:nvSpPr>
        <p:spPr bwMode="auto">
          <a:xfrm rot="16200000">
            <a:off x="6761956" y="3204370"/>
            <a:ext cx="1063625" cy="1001712"/>
          </a:xfrm>
          <a:prstGeom prst="hexagon">
            <a:avLst>
              <a:gd name="adj" fmla="val 24982"/>
              <a:gd name="vf" fmla="val 115470"/>
            </a:avLst>
          </a:pr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1217930"/>
            <a:endParaRPr lang="zh-CN" altLang="en-US" sz="320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474" name="TextBox 35"/>
          <p:cNvSpPr txBox="1"/>
          <p:nvPr/>
        </p:nvSpPr>
        <p:spPr>
          <a:xfrm>
            <a:off x="6926263" y="3297238"/>
            <a:ext cx="816249" cy="7386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r>
              <a:rPr lang="en-US" altLang="zh-CN" sz="4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02</a:t>
            </a:r>
            <a:endParaRPr lang="zh-CN" altLang="en-US" sz="42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3564" name="六边形 55"/>
          <p:cNvSpPr>
            <a:spLocks noChangeArrowheads="1"/>
          </p:cNvSpPr>
          <p:nvPr/>
        </p:nvSpPr>
        <p:spPr bwMode="auto">
          <a:xfrm rot="16200000">
            <a:off x="6140450" y="5011738"/>
            <a:ext cx="1062038" cy="1001712"/>
          </a:xfrm>
          <a:prstGeom prst="hexagon">
            <a:avLst>
              <a:gd name="adj" fmla="val 24945"/>
              <a:gd name="vf" fmla="val 115470"/>
            </a:avLst>
          </a:pr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12000000"/>
          </a:gra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1217930"/>
            <a:endParaRPr lang="zh-CN" altLang="en-US" sz="3200">
              <a:solidFill>
                <a:srgbClr val="0D0D0D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476" name="TextBox 37"/>
          <p:cNvSpPr txBox="1"/>
          <p:nvPr/>
        </p:nvSpPr>
        <p:spPr>
          <a:xfrm>
            <a:off x="6303963" y="5138738"/>
            <a:ext cx="816249" cy="7386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r>
              <a:rPr lang="en-US" altLang="zh-CN" sz="4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03</a:t>
            </a:r>
            <a:endParaRPr lang="zh-CN" altLang="en-US" sz="42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478" name="矩形 19"/>
          <p:cNvSpPr/>
          <p:nvPr/>
        </p:nvSpPr>
        <p:spPr>
          <a:xfrm>
            <a:off x="7240588" y="1643063"/>
            <a:ext cx="2967037" cy="9239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明确目标</a:t>
            </a:r>
            <a:endParaRPr lang="zh-CN" altLang="en-US" sz="5400" b="1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479" name="矩形 20"/>
          <p:cNvSpPr/>
          <p:nvPr/>
        </p:nvSpPr>
        <p:spPr>
          <a:xfrm>
            <a:off x="8026400" y="3214688"/>
            <a:ext cx="2967038" cy="9239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四合一法</a:t>
            </a:r>
            <a:endParaRPr lang="zh-CN" altLang="en-US" sz="5400" b="1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480" name="矩形 21"/>
          <p:cNvSpPr/>
          <p:nvPr/>
        </p:nvSpPr>
        <p:spPr>
          <a:xfrm>
            <a:off x="7312025" y="5072063"/>
            <a:ext cx="4359275" cy="9239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舒格尔训练法</a:t>
            </a:r>
            <a:endParaRPr lang="zh-CN" altLang="en-US" sz="5400" b="1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23557" grpId="0" animBg="1"/>
      <p:bldP spid="23558" grpId="0" animBg="1"/>
      <p:bldP spid="23559" grpId="0" animBg="1"/>
      <p:bldP spid="23560" grpId="0" animBg="1"/>
      <p:bldP spid="62472" grpId="0" animBg="1"/>
      <p:bldP spid="23562" grpId="0" animBg="1"/>
      <p:bldP spid="62474" grpId="0" animBg="1"/>
      <p:bldP spid="23564" grpId="0" animBg="1"/>
      <p:bldP spid="624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49"/>
          <p:cNvSpPr/>
          <p:nvPr/>
        </p:nvSpPr>
        <p:spPr>
          <a:xfrm>
            <a:off x="1131888" y="360363"/>
            <a:ext cx="3382962" cy="7699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想一想</a:t>
            </a:r>
            <a:endParaRPr lang="zh-CN" altLang="en-US" sz="44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4515" name="Freeform 24"/>
          <p:cNvSpPr>
            <a:spLocks noEditPoints="1"/>
          </p:cNvSpPr>
          <p:nvPr/>
        </p:nvSpPr>
        <p:spPr bwMode="auto">
          <a:xfrm flipH="1">
            <a:off x="1025525" y="1857375"/>
            <a:ext cx="2928938" cy="3357563"/>
          </a:xfrm>
          <a:custGeom>
            <a:avLst/>
            <a:gdLst>
              <a:gd name="T0" fmla="*/ 127 w 358"/>
              <a:gd name="T1" fmla="*/ 292 h 382"/>
              <a:gd name="T2" fmla="*/ 322 w 358"/>
              <a:gd name="T3" fmla="*/ 63 h 382"/>
              <a:gd name="T4" fmla="*/ 333 w 358"/>
              <a:gd name="T5" fmla="*/ 113 h 382"/>
              <a:gd name="T6" fmla="*/ 336 w 358"/>
              <a:gd name="T7" fmla="*/ 178 h 382"/>
              <a:gd name="T8" fmla="*/ 338 w 358"/>
              <a:gd name="T9" fmla="*/ 245 h 382"/>
              <a:gd name="T10" fmla="*/ 321 w 358"/>
              <a:gd name="T11" fmla="*/ 314 h 382"/>
              <a:gd name="T12" fmla="*/ 271 w 358"/>
              <a:gd name="T13" fmla="*/ 382 h 382"/>
              <a:gd name="T14" fmla="*/ 172 w 358"/>
              <a:gd name="T15" fmla="*/ 226 h 382"/>
              <a:gd name="T16" fmla="*/ 123 w 358"/>
              <a:gd name="T17" fmla="*/ 197 h 382"/>
              <a:gd name="T18" fmla="*/ 125 w 358"/>
              <a:gd name="T19" fmla="*/ 208 h 382"/>
              <a:gd name="T20" fmla="*/ 174 w 358"/>
              <a:gd name="T21" fmla="*/ 236 h 382"/>
              <a:gd name="T22" fmla="*/ 172 w 358"/>
              <a:gd name="T23" fmla="*/ 226 h 382"/>
              <a:gd name="T24" fmla="*/ 288 w 358"/>
              <a:gd name="T25" fmla="*/ 136 h 382"/>
              <a:gd name="T26" fmla="*/ 263 w 358"/>
              <a:gd name="T27" fmla="*/ 125 h 382"/>
              <a:gd name="T28" fmla="*/ 171 w 358"/>
              <a:gd name="T29" fmla="*/ 70 h 382"/>
              <a:gd name="T30" fmla="*/ 148 w 358"/>
              <a:gd name="T31" fmla="*/ 54 h 382"/>
              <a:gd name="T32" fmla="*/ 171 w 358"/>
              <a:gd name="T33" fmla="*/ 70 h 382"/>
              <a:gd name="T34" fmla="*/ 204 w 358"/>
              <a:gd name="T35" fmla="*/ 39 h 382"/>
              <a:gd name="T36" fmla="*/ 193 w 358"/>
              <a:gd name="T37" fmla="*/ 64 h 382"/>
              <a:gd name="T38" fmla="*/ 258 w 358"/>
              <a:gd name="T39" fmla="*/ 103 h 382"/>
              <a:gd name="T40" fmla="*/ 274 w 358"/>
              <a:gd name="T41" fmla="*/ 80 h 382"/>
              <a:gd name="T42" fmla="*/ 258 w 358"/>
              <a:gd name="T43" fmla="*/ 103 h 382"/>
              <a:gd name="T44" fmla="*/ 249 w 358"/>
              <a:gd name="T45" fmla="*/ 55 h 382"/>
              <a:gd name="T46" fmla="*/ 226 w 358"/>
              <a:gd name="T47" fmla="*/ 71 h 382"/>
              <a:gd name="T48" fmla="*/ 182 w 358"/>
              <a:gd name="T49" fmla="*/ 209 h 382"/>
              <a:gd name="T50" fmla="*/ 133 w 358"/>
              <a:gd name="T51" fmla="*/ 180 h 382"/>
              <a:gd name="T52" fmla="*/ 135 w 358"/>
              <a:gd name="T53" fmla="*/ 190 h 382"/>
              <a:gd name="T54" fmla="*/ 184 w 358"/>
              <a:gd name="T55" fmla="*/ 219 h 382"/>
              <a:gd name="T56" fmla="*/ 182 w 358"/>
              <a:gd name="T57" fmla="*/ 209 h 382"/>
              <a:gd name="T58" fmla="*/ 157 w 358"/>
              <a:gd name="T59" fmla="*/ 104 h 382"/>
              <a:gd name="T60" fmla="*/ 186 w 358"/>
              <a:gd name="T61" fmla="*/ 195 h 382"/>
              <a:gd name="T62" fmla="*/ 222 w 358"/>
              <a:gd name="T63" fmla="*/ 90 h 382"/>
              <a:gd name="T64" fmla="*/ 136 w 358"/>
              <a:gd name="T65" fmla="*/ 238 h 382"/>
              <a:gd name="T66" fmla="*/ 129 w 358"/>
              <a:gd name="T67" fmla="*/ 21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4517" name="矩形 23"/>
          <p:cNvSpPr/>
          <p:nvPr/>
        </p:nvSpPr>
        <p:spPr>
          <a:xfrm>
            <a:off x="4168775" y="1714500"/>
            <a:ext cx="7000875" cy="17541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zh-CN" altLang="en-US" sz="54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平时上课有哪些提高注意力的好方法？</a:t>
            </a:r>
            <a:endParaRPr lang="zh-CN" altLang="en-US" sz="54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spd="slow"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  <p:bldP spid="645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Box 69"/>
          <p:cNvSpPr/>
          <p:nvPr/>
        </p:nvSpPr>
        <p:spPr>
          <a:xfrm>
            <a:off x="1131888" y="414338"/>
            <a:ext cx="33829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方法宝库</a:t>
            </a:r>
            <a:endParaRPr lang="zh-CN" altLang="en-US" sz="28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2" name="Freeform 19"/>
          <p:cNvSpPr/>
          <p:nvPr/>
        </p:nvSpPr>
        <p:spPr bwMode="auto">
          <a:xfrm>
            <a:off x="3697288" y="4930775"/>
            <a:ext cx="2565400" cy="1941513"/>
          </a:xfrm>
          <a:custGeom>
            <a:avLst/>
            <a:gdLst>
              <a:gd name="T0" fmla="*/ 476 w 542"/>
              <a:gd name="T1" fmla="*/ 410 h 410"/>
              <a:gd name="T2" fmla="*/ 476 w 542"/>
              <a:gd name="T3" fmla="*/ 121 h 410"/>
              <a:gd name="T4" fmla="*/ 422 w 542"/>
              <a:gd name="T5" fmla="*/ 67 h 410"/>
              <a:gd name="T6" fmla="*/ 0 w 542"/>
              <a:gd name="T7" fmla="*/ 67 h 410"/>
              <a:gd name="T8" fmla="*/ 0 w 542"/>
              <a:gd name="T9" fmla="*/ 0 h 410"/>
              <a:gd name="T10" fmla="*/ 422 w 542"/>
              <a:gd name="T11" fmla="*/ 0 h 410"/>
              <a:gd name="T12" fmla="*/ 542 w 542"/>
              <a:gd name="T13" fmla="*/ 121 h 410"/>
              <a:gd name="T14" fmla="*/ 542 w 542"/>
              <a:gd name="T15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3" name="Freeform 20"/>
          <p:cNvSpPr/>
          <p:nvPr/>
        </p:nvSpPr>
        <p:spPr bwMode="auto">
          <a:xfrm>
            <a:off x="6105525" y="4992688"/>
            <a:ext cx="1866900" cy="733425"/>
          </a:xfrm>
          <a:custGeom>
            <a:avLst/>
            <a:gdLst>
              <a:gd name="T0" fmla="*/ 275 w 394"/>
              <a:gd name="T1" fmla="*/ 155 h 155"/>
              <a:gd name="T2" fmla="*/ 0 w 394"/>
              <a:gd name="T3" fmla="*/ 155 h 155"/>
              <a:gd name="T4" fmla="*/ 0 w 394"/>
              <a:gd name="T5" fmla="*/ 94 h 155"/>
              <a:gd name="T6" fmla="*/ 275 w 394"/>
              <a:gd name="T7" fmla="*/ 94 h 155"/>
              <a:gd name="T8" fmla="*/ 332 w 394"/>
              <a:gd name="T9" fmla="*/ 37 h 155"/>
              <a:gd name="T10" fmla="*/ 332 w 394"/>
              <a:gd name="T11" fmla="*/ 0 h 155"/>
              <a:gd name="T12" fmla="*/ 394 w 394"/>
              <a:gd name="T13" fmla="*/ 0 h 155"/>
              <a:gd name="T14" fmla="*/ 394 w 394"/>
              <a:gd name="T15" fmla="*/ 37 h 155"/>
              <a:gd name="T16" fmla="*/ 275 w 394"/>
              <a:gd name="T17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4" name="Freeform 21"/>
          <p:cNvSpPr/>
          <p:nvPr/>
        </p:nvSpPr>
        <p:spPr bwMode="auto">
          <a:xfrm>
            <a:off x="6348413" y="2535238"/>
            <a:ext cx="1703387" cy="695325"/>
          </a:xfrm>
          <a:custGeom>
            <a:avLst/>
            <a:gdLst>
              <a:gd name="T0" fmla="*/ 250 w 360"/>
              <a:gd name="T1" fmla="*/ 147 h 147"/>
              <a:gd name="T2" fmla="*/ 0 w 360"/>
              <a:gd name="T3" fmla="*/ 147 h 147"/>
              <a:gd name="T4" fmla="*/ 0 w 360"/>
              <a:gd name="T5" fmla="*/ 102 h 147"/>
              <a:gd name="T6" fmla="*/ 250 w 360"/>
              <a:gd name="T7" fmla="*/ 102 h 147"/>
              <a:gd name="T8" fmla="*/ 315 w 360"/>
              <a:gd name="T9" fmla="*/ 37 h 147"/>
              <a:gd name="T10" fmla="*/ 315 w 360"/>
              <a:gd name="T11" fmla="*/ 0 h 147"/>
              <a:gd name="T12" fmla="*/ 360 w 360"/>
              <a:gd name="T13" fmla="*/ 0 h 147"/>
              <a:gd name="T14" fmla="*/ 360 w 360"/>
              <a:gd name="T15" fmla="*/ 37 h 147"/>
              <a:gd name="T16" fmla="*/ 250 w 360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5" name="Freeform 22"/>
          <p:cNvSpPr/>
          <p:nvPr/>
        </p:nvSpPr>
        <p:spPr bwMode="auto">
          <a:xfrm>
            <a:off x="5126038" y="3386138"/>
            <a:ext cx="739775" cy="1709737"/>
          </a:xfrm>
          <a:custGeom>
            <a:avLst/>
            <a:gdLst>
              <a:gd name="T0" fmla="*/ 156 w 156"/>
              <a:gd name="T1" fmla="*/ 361 h 361"/>
              <a:gd name="T2" fmla="*/ 95 w 156"/>
              <a:gd name="T3" fmla="*/ 361 h 361"/>
              <a:gd name="T4" fmla="*/ 95 w 156"/>
              <a:gd name="T5" fmla="*/ 118 h 361"/>
              <a:gd name="T6" fmla="*/ 38 w 156"/>
              <a:gd name="T7" fmla="*/ 61 h 361"/>
              <a:gd name="T8" fmla="*/ 0 w 156"/>
              <a:gd name="T9" fmla="*/ 61 h 361"/>
              <a:gd name="T10" fmla="*/ 0 w 156"/>
              <a:gd name="T11" fmla="*/ 0 h 361"/>
              <a:gd name="T12" fmla="*/ 38 w 156"/>
              <a:gd name="T13" fmla="*/ 0 h 361"/>
              <a:gd name="T14" fmla="*/ 156 w 156"/>
              <a:gd name="T15" fmla="*/ 118 h 361"/>
              <a:gd name="T16" fmla="*/ 156 w 156"/>
              <a:gd name="T1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6" name="Freeform 23"/>
          <p:cNvSpPr/>
          <p:nvPr/>
        </p:nvSpPr>
        <p:spPr bwMode="auto">
          <a:xfrm>
            <a:off x="6684963" y="3973513"/>
            <a:ext cx="2073275" cy="1658937"/>
          </a:xfrm>
          <a:custGeom>
            <a:avLst/>
            <a:gdLst>
              <a:gd name="T0" fmla="*/ 54 w 438"/>
              <a:gd name="T1" fmla="*/ 350 h 350"/>
              <a:gd name="T2" fmla="*/ 0 w 438"/>
              <a:gd name="T3" fmla="*/ 350 h 350"/>
              <a:gd name="T4" fmla="*/ 0 w 438"/>
              <a:gd name="T5" fmla="*/ 114 h 350"/>
              <a:gd name="T6" fmla="*/ 115 w 438"/>
              <a:gd name="T7" fmla="*/ 0 h 350"/>
              <a:gd name="T8" fmla="*/ 438 w 438"/>
              <a:gd name="T9" fmla="*/ 0 h 350"/>
              <a:gd name="T10" fmla="*/ 438 w 438"/>
              <a:gd name="T11" fmla="*/ 53 h 350"/>
              <a:gd name="T12" fmla="*/ 115 w 438"/>
              <a:gd name="T13" fmla="*/ 53 h 350"/>
              <a:gd name="T14" fmla="*/ 54 w 438"/>
              <a:gd name="T15" fmla="*/ 114 h 350"/>
              <a:gd name="T16" fmla="*/ 54 w 438"/>
              <a:gd name="T1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7" name="Freeform 24"/>
          <p:cNvSpPr/>
          <p:nvPr/>
        </p:nvSpPr>
        <p:spPr bwMode="auto">
          <a:xfrm>
            <a:off x="4468813" y="1971675"/>
            <a:ext cx="1793875" cy="695325"/>
          </a:xfrm>
          <a:custGeom>
            <a:avLst/>
            <a:gdLst>
              <a:gd name="T0" fmla="*/ 379 w 379"/>
              <a:gd name="T1" fmla="*/ 147 h 147"/>
              <a:gd name="T2" fmla="*/ 110 w 379"/>
              <a:gd name="T3" fmla="*/ 147 h 147"/>
              <a:gd name="T4" fmla="*/ 0 w 379"/>
              <a:gd name="T5" fmla="*/ 37 h 147"/>
              <a:gd name="T6" fmla="*/ 0 w 379"/>
              <a:gd name="T7" fmla="*/ 0 h 147"/>
              <a:gd name="T8" fmla="*/ 45 w 379"/>
              <a:gd name="T9" fmla="*/ 0 h 147"/>
              <a:gd name="T10" fmla="*/ 45 w 379"/>
              <a:gd name="T11" fmla="*/ 37 h 147"/>
              <a:gd name="T12" fmla="*/ 110 w 379"/>
              <a:gd name="T13" fmla="*/ 102 h 147"/>
              <a:gd name="T14" fmla="*/ 379 w 379"/>
              <a:gd name="T15" fmla="*/ 102 h 147"/>
              <a:gd name="T16" fmla="*/ 379 w 379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8" name="Freeform 25"/>
          <p:cNvSpPr/>
          <p:nvPr/>
        </p:nvSpPr>
        <p:spPr bwMode="auto">
          <a:xfrm>
            <a:off x="4308475" y="3765550"/>
            <a:ext cx="1404938" cy="715963"/>
          </a:xfrm>
          <a:custGeom>
            <a:avLst/>
            <a:gdLst>
              <a:gd name="T0" fmla="*/ 297 w 297"/>
              <a:gd name="T1" fmla="*/ 151 h 151"/>
              <a:gd name="T2" fmla="*/ 114 w 297"/>
              <a:gd name="T3" fmla="*/ 151 h 151"/>
              <a:gd name="T4" fmla="*/ 0 w 297"/>
              <a:gd name="T5" fmla="*/ 37 h 151"/>
              <a:gd name="T6" fmla="*/ 0 w 297"/>
              <a:gd name="T7" fmla="*/ 0 h 151"/>
              <a:gd name="T8" fmla="*/ 53 w 297"/>
              <a:gd name="T9" fmla="*/ 0 h 151"/>
              <a:gd name="T10" fmla="*/ 53 w 297"/>
              <a:gd name="T11" fmla="*/ 37 h 151"/>
              <a:gd name="T12" fmla="*/ 114 w 297"/>
              <a:gd name="T13" fmla="*/ 98 h 151"/>
              <a:gd name="T14" fmla="*/ 297 w 297"/>
              <a:gd name="T15" fmla="*/ 98 h 151"/>
              <a:gd name="T16" fmla="*/ 297 w 297"/>
              <a:gd name="T1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69" name="Freeform 26"/>
          <p:cNvSpPr/>
          <p:nvPr/>
        </p:nvSpPr>
        <p:spPr bwMode="auto">
          <a:xfrm>
            <a:off x="5713413" y="2701925"/>
            <a:ext cx="715962" cy="1404938"/>
          </a:xfrm>
          <a:custGeom>
            <a:avLst/>
            <a:gdLst>
              <a:gd name="T0" fmla="*/ 37 w 151"/>
              <a:gd name="T1" fmla="*/ 297 h 297"/>
              <a:gd name="T2" fmla="*/ 0 w 151"/>
              <a:gd name="T3" fmla="*/ 297 h 297"/>
              <a:gd name="T4" fmla="*/ 0 w 151"/>
              <a:gd name="T5" fmla="*/ 244 h 297"/>
              <a:gd name="T6" fmla="*/ 37 w 151"/>
              <a:gd name="T7" fmla="*/ 244 h 297"/>
              <a:gd name="T8" fmla="*/ 98 w 151"/>
              <a:gd name="T9" fmla="*/ 183 h 297"/>
              <a:gd name="T10" fmla="*/ 98 w 151"/>
              <a:gd name="T11" fmla="*/ 0 h 297"/>
              <a:gd name="T12" fmla="*/ 151 w 151"/>
              <a:gd name="T13" fmla="*/ 0 h 297"/>
              <a:gd name="T14" fmla="*/ 151 w 151"/>
              <a:gd name="T15" fmla="*/ 183 h 297"/>
              <a:gd name="T16" fmla="*/ 37 w 151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0" name="Freeform 27"/>
          <p:cNvSpPr/>
          <p:nvPr/>
        </p:nvSpPr>
        <p:spPr bwMode="auto">
          <a:xfrm>
            <a:off x="6178550" y="1355725"/>
            <a:ext cx="719138" cy="1406525"/>
          </a:xfrm>
          <a:custGeom>
            <a:avLst/>
            <a:gdLst>
              <a:gd name="T0" fmla="*/ 53 w 152"/>
              <a:gd name="T1" fmla="*/ 297 h 297"/>
              <a:gd name="T2" fmla="*/ 0 w 152"/>
              <a:gd name="T3" fmla="*/ 297 h 297"/>
              <a:gd name="T4" fmla="*/ 0 w 152"/>
              <a:gd name="T5" fmla="*/ 114 h 297"/>
              <a:gd name="T6" fmla="*/ 114 w 152"/>
              <a:gd name="T7" fmla="*/ 0 h 297"/>
              <a:gd name="T8" fmla="*/ 152 w 152"/>
              <a:gd name="T9" fmla="*/ 0 h 297"/>
              <a:gd name="T10" fmla="*/ 152 w 152"/>
              <a:gd name="T11" fmla="*/ 53 h 297"/>
              <a:gd name="T12" fmla="*/ 114 w 152"/>
              <a:gd name="T13" fmla="*/ 53 h 297"/>
              <a:gd name="T14" fmla="*/ 53 w 152"/>
              <a:gd name="T15" fmla="*/ 114 h 297"/>
              <a:gd name="T16" fmla="*/ 53 w 152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91419" tIns="45709" rIns="91419" bIns="45709"/>
          <a:lstStyle/>
          <a:p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1" name="椭圆 78"/>
          <p:cNvSpPr/>
          <p:nvPr/>
        </p:nvSpPr>
        <p:spPr>
          <a:xfrm>
            <a:off x="3495675" y="4881563"/>
            <a:ext cx="428625" cy="430212"/>
          </a:xfrm>
          <a:prstGeom prst="ellipse">
            <a:avLst/>
          </a:prstGeom>
          <a:solidFill>
            <a:srgbClr val="37609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2" name="椭圆 79"/>
          <p:cNvSpPr/>
          <p:nvPr/>
        </p:nvSpPr>
        <p:spPr>
          <a:xfrm>
            <a:off x="4216400" y="3448050"/>
            <a:ext cx="428625" cy="428625"/>
          </a:xfrm>
          <a:prstGeom prst="ellipse">
            <a:avLst/>
          </a:prstGeom>
          <a:solidFill>
            <a:srgbClr val="37609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3" name="椭圆 80"/>
          <p:cNvSpPr/>
          <p:nvPr/>
        </p:nvSpPr>
        <p:spPr>
          <a:xfrm>
            <a:off x="8531225" y="3892550"/>
            <a:ext cx="428625" cy="428625"/>
          </a:xfrm>
          <a:prstGeom prst="ellipse">
            <a:avLst/>
          </a:prstGeom>
          <a:solidFill>
            <a:srgbClr val="37609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4" name="椭圆 81"/>
          <p:cNvSpPr/>
          <p:nvPr/>
        </p:nvSpPr>
        <p:spPr>
          <a:xfrm>
            <a:off x="7732713" y="2249488"/>
            <a:ext cx="428625" cy="428625"/>
          </a:xfrm>
          <a:prstGeom prst="ellipse">
            <a:avLst/>
          </a:prstGeom>
          <a:solidFill>
            <a:srgbClr val="37609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5" name="椭圆 82"/>
          <p:cNvSpPr/>
          <p:nvPr/>
        </p:nvSpPr>
        <p:spPr>
          <a:xfrm>
            <a:off x="4356100" y="1639888"/>
            <a:ext cx="430213" cy="428625"/>
          </a:xfrm>
          <a:prstGeom prst="ellipse">
            <a:avLst/>
          </a:prstGeom>
          <a:solidFill>
            <a:srgbClr val="37609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6" name="TextBox 22"/>
          <p:cNvSpPr txBox="1"/>
          <p:nvPr/>
        </p:nvSpPr>
        <p:spPr>
          <a:xfrm>
            <a:off x="9101138" y="3663950"/>
            <a:ext cx="1624012" cy="3289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endParaRPr lang="en-US" altLang="zh-CN" sz="140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7" name="椭圆 88"/>
          <p:cNvSpPr/>
          <p:nvPr/>
        </p:nvSpPr>
        <p:spPr>
          <a:xfrm>
            <a:off x="6664325" y="1241425"/>
            <a:ext cx="428625" cy="428625"/>
          </a:xfrm>
          <a:prstGeom prst="ellipse">
            <a:avLst/>
          </a:prstGeom>
          <a:solidFill>
            <a:srgbClr val="37609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79" name="矩形 24"/>
          <p:cNvSpPr/>
          <p:nvPr/>
        </p:nvSpPr>
        <p:spPr>
          <a:xfrm>
            <a:off x="1817231" y="1143000"/>
            <a:ext cx="2031325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课前准备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80" name="矩形 25"/>
          <p:cNvSpPr/>
          <p:nvPr/>
        </p:nvSpPr>
        <p:spPr>
          <a:xfrm>
            <a:off x="1674356" y="2928938"/>
            <a:ext cx="2031325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自我暗示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81" name="矩形 26"/>
          <p:cNvSpPr/>
          <p:nvPr/>
        </p:nvSpPr>
        <p:spPr>
          <a:xfrm>
            <a:off x="1245700" y="4714875"/>
            <a:ext cx="2037737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自我奖励</a:t>
            </a:r>
            <a:endParaRPr lang="zh-CN" altLang="en-US" sz="3600" b="1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82" name="矩形 28"/>
          <p:cNvSpPr/>
          <p:nvPr/>
        </p:nvSpPr>
        <p:spPr>
          <a:xfrm>
            <a:off x="8460919" y="2000250"/>
            <a:ext cx="2031325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自我提醒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83" name="矩形 29"/>
          <p:cNvSpPr/>
          <p:nvPr/>
        </p:nvSpPr>
        <p:spPr>
          <a:xfrm>
            <a:off x="9032388" y="3643313"/>
            <a:ext cx="2037737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明确目标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84" name="矩形 30"/>
          <p:cNvSpPr/>
          <p:nvPr/>
        </p:nvSpPr>
        <p:spPr>
          <a:xfrm>
            <a:off x="8103700" y="4786313"/>
            <a:ext cx="2037737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四合一法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6585" name="矩形 31"/>
          <p:cNvSpPr/>
          <p:nvPr/>
        </p:nvSpPr>
        <p:spPr>
          <a:xfrm>
            <a:off x="7284832" y="642938"/>
            <a:ext cx="2964273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舒格尔训练法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1" grpId="0" animBg="1"/>
      <p:bldP spid="66571" grpId="0" animBg="1"/>
      <p:bldP spid="66572" grpId="0" animBg="1"/>
      <p:bldP spid="66573" grpId="0" animBg="1"/>
      <p:bldP spid="66574" grpId="0" animBg="1"/>
      <p:bldP spid="66575" grpId="0" animBg="1"/>
      <p:bldP spid="66576" grpId="0" animBg="1"/>
      <p:bldP spid="665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Box 12"/>
          <p:cNvSpPr/>
          <p:nvPr/>
        </p:nvSpPr>
        <p:spPr>
          <a:xfrm>
            <a:off x="1273175" y="485775"/>
            <a:ext cx="3382963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案例分析</a:t>
            </a:r>
            <a:endParaRPr lang="zh-CN" altLang="en-US" sz="36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8611" name="矩形 9"/>
          <p:cNvSpPr/>
          <p:nvPr/>
        </p:nvSpPr>
        <p:spPr>
          <a:xfrm>
            <a:off x="1096963" y="1285875"/>
            <a:ext cx="9786937" cy="50784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 小王，初一学生，刚入学时成绩优异，慢慢的上课会开始走神，一检是班上前十名（共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48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名），二检时在班上的二十几名，看到自己的成绩又很难过，但是上课还是会走神，偶尔想到游戏就难以控制自己，有时候又会想到为什么自己原来那么优秀，突然就变得那么差，越想越多，越来越难过，期末的时候考到了班上的三十几名了。小王拿到自己的成绩，长叹了一声：“哎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… …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”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49"/>
          <p:cNvSpPr/>
          <p:nvPr/>
        </p:nvSpPr>
        <p:spPr>
          <a:xfrm>
            <a:off x="1131888" y="360363"/>
            <a:ext cx="3382962" cy="7699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想一想</a:t>
            </a:r>
            <a:endParaRPr lang="zh-CN" altLang="en-US" sz="44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0659" name="Freeform 24"/>
          <p:cNvSpPr>
            <a:spLocks noEditPoints="1"/>
          </p:cNvSpPr>
          <p:nvPr/>
        </p:nvSpPr>
        <p:spPr bwMode="auto">
          <a:xfrm flipH="1">
            <a:off x="1025525" y="1857375"/>
            <a:ext cx="2928938" cy="3357563"/>
          </a:xfrm>
          <a:custGeom>
            <a:avLst/>
            <a:gdLst>
              <a:gd name="T0" fmla="*/ 127 w 358"/>
              <a:gd name="T1" fmla="*/ 292 h 382"/>
              <a:gd name="T2" fmla="*/ 322 w 358"/>
              <a:gd name="T3" fmla="*/ 63 h 382"/>
              <a:gd name="T4" fmla="*/ 333 w 358"/>
              <a:gd name="T5" fmla="*/ 113 h 382"/>
              <a:gd name="T6" fmla="*/ 336 w 358"/>
              <a:gd name="T7" fmla="*/ 178 h 382"/>
              <a:gd name="T8" fmla="*/ 338 w 358"/>
              <a:gd name="T9" fmla="*/ 245 h 382"/>
              <a:gd name="T10" fmla="*/ 321 w 358"/>
              <a:gd name="T11" fmla="*/ 314 h 382"/>
              <a:gd name="T12" fmla="*/ 271 w 358"/>
              <a:gd name="T13" fmla="*/ 382 h 382"/>
              <a:gd name="T14" fmla="*/ 172 w 358"/>
              <a:gd name="T15" fmla="*/ 226 h 382"/>
              <a:gd name="T16" fmla="*/ 123 w 358"/>
              <a:gd name="T17" fmla="*/ 197 h 382"/>
              <a:gd name="T18" fmla="*/ 125 w 358"/>
              <a:gd name="T19" fmla="*/ 208 h 382"/>
              <a:gd name="T20" fmla="*/ 174 w 358"/>
              <a:gd name="T21" fmla="*/ 236 h 382"/>
              <a:gd name="T22" fmla="*/ 172 w 358"/>
              <a:gd name="T23" fmla="*/ 226 h 382"/>
              <a:gd name="T24" fmla="*/ 288 w 358"/>
              <a:gd name="T25" fmla="*/ 136 h 382"/>
              <a:gd name="T26" fmla="*/ 263 w 358"/>
              <a:gd name="T27" fmla="*/ 125 h 382"/>
              <a:gd name="T28" fmla="*/ 171 w 358"/>
              <a:gd name="T29" fmla="*/ 70 h 382"/>
              <a:gd name="T30" fmla="*/ 148 w 358"/>
              <a:gd name="T31" fmla="*/ 54 h 382"/>
              <a:gd name="T32" fmla="*/ 171 w 358"/>
              <a:gd name="T33" fmla="*/ 70 h 382"/>
              <a:gd name="T34" fmla="*/ 204 w 358"/>
              <a:gd name="T35" fmla="*/ 39 h 382"/>
              <a:gd name="T36" fmla="*/ 193 w 358"/>
              <a:gd name="T37" fmla="*/ 64 h 382"/>
              <a:gd name="T38" fmla="*/ 258 w 358"/>
              <a:gd name="T39" fmla="*/ 103 h 382"/>
              <a:gd name="T40" fmla="*/ 274 w 358"/>
              <a:gd name="T41" fmla="*/ 80 h 382"/>
              <a:gd name="T42" fmla="*/ 258 w 358"/>
              <a:gd name="T43" fmla="*/ 103 h 382"/>
              <a:gd name="T44" fmla="*/ 249 w 358"/>
              <a:gd name="T45" fmla="*/ 55 h 382"/>
              <a:gd name="T46" fmla="*/ 226 w 358"/>
              <a:gd name="T47" fmla="*/ 71 h 382"/>
              <a:gd name="T48" fmla="*/ 182 w 358"/>
              <a:gd name="T49" fmla="*/ 209 h 382"/>
              <a:gd name="T50" fmla="*/ 133 w 358"/>
              <a:gd name="T51" fmla="*/ 180 h 382"/>
              <a:gd name="T52" fmla="*/ 135 w 358"/>
              <a:gd name="T53" fmla="*/ 190 h 382"/>
              <a:gd name="T54" fmla="*/ 184 w 358"/>
              <a:gd name="T55" fmla="*/ 219 h 382"/>
              <a:gd name="T56" fmla="*/ 182 w 358"/>
              <a:gd name="T57" fmla="*/ 209 h 382"/>
              <a:gd name="T58" fmla="*/ 157 w 358"/>
              <a:gd name="T59" fmla="*/ 104 h 382"/>
              <a:gd name="T60" fmla="*/ 186 w 358"/>
              <a:gd name="T61" fmla="*/ 195 h 382"/>
              <a:gd name="T62" fmla="*/ 222 w 358"/>
              <a:gd name="T63" fmla="*/ 90 h 382"/>
              <a:gd name="T64" fmla="*/ 136 w 358"/>
              <a:gd name="T65" fmla="*/ 238 h 382"/>
              <a:gd name="T66" fmla="*/ 129 w 358"/>
              <a:gd name="T67" fmla="*/ 21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0661" name="矩形 23"/>
          <p:cNvSpPr/>
          <p:nvPr/>
        </p:nvSpPr>
        <p:spPr>
          <a:xfrm>
            <a:off x="3811588" y="1643063"/>
            <a:ext cx="8026400" cy="4246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你要如何帮助小王同学呢？</a:t>
            </a:r>
            <a:endParaRPr lang="en-US" altLang="zh-CN" sz="54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en-US" altLang="zh-CN" sz="54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请运用所学方法中你喜欢的几个，帮助小王设计一个方案吧！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spd="slow"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矩形 2"/>
          <p:cNvSpPr>
            <a:spLocks noChangeArrowheads="1"/>
          </p:cNvSpPr>
          <p:nvPr/>
        </p:nvSpPr>
        <p:spPr bwMode="auto">
          <a:xfrm>
            <a:off x="739775" y="428625"/>
            <a:ext cx="11188700" cy="5929313"/>
          </a:xfrm>
          <a:prstGeom prst="rect">
            <a:avLst/>
          </a:prstGeom>
          <a:gradFill rotWithShape="1">
            <a:gsLst>
              <a:gs pos="0">
                <a:srgbClr val="14CD68"/>
              </a:gs>
              <a:gs pos="100000">
                <a:srgbClr val="0B6E38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2707" name="TextBox 3"/>
          <p:cNvSpPr/>
          <p:nvPr/>
        </p:nvSpPr>
        <p:spPr>
          <a:xfrm>
            <a:off x="882650" y="1214438"/>
            <a:ext cx="10929938" cy="55086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21888" tIns="60943" rIns="121888" bIns="60943">
            <a:spAutoFit/>
          </a:bodyPr>
          <a:lstStyle/>
          <a:p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天才，首先就是注意力。</a:t>
            </a:r>
            <a:endParaRPr lang="zh-CN" altLang="en-US" sz="48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en-US" altLang="zh-CN" sz="48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聚精会神，方有所成。</a:t>
            </a:r>
            <a:endParaRPr lang="en-US" altLang="zh-CN" sz="48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心不专一，不能专诚。</a:t>
            </a:r>
            <a:endParaRPr lang="en-US" altLang="zh-CN" sz="48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48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惜时专心苦读是做学问的一个好方法。</a:t>
            </a:r>
            <a:endParaRPr lang="en-US" altLang="zh-CN" sz="48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en-US" altLang="zh-CN" sz="48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2708" name="标题 1"/>
          <p:cNvSpPr txBox="1"/>
          <p:nvPr/>
        </p:nvSpPr>
        <p:spPr>
          <a:xfrm>
            <a:off x="1025525" y="571500"/>
            <a:ext cx="1919288" cy="631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zh-CN" altLang="en-US" sz="6000" b="1">
                <a:solidFill>
                  <a:srgbClr val="C6D9F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寄语</a:t>
            </a:r>
            <a:endParaRPr lang="zh-CN" altLang="en-US" sz="6000" b="1">
              <a:solidFill>
                <a:srgbClr val="C6D9F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Freeform 5"/>
          <p:cNvGrpSpPr/>
          <p:nvPr/>
        </p:nvGrpSpPr>
        <p:grpSpPr bwMode="auto">
          <a:xfrm>
            <a:off x="4505325" y="-49213"/>
            <a:ext cx="3181350" cy="1354138"/>
            <a:chOff x="2838" y="-31"/>
            <a:chExt cx="2004" cy="853"/>
          </a:xfrm>
        </p:grpSpPr>
        <p:pic>
          <p:nvPicPr>
            <p:cNvPr id="15364" name="Freeform 5"/>
            <p:cNvPicPr>
              <a:picLocks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2838" y="-31"/>
              <a:ext cx="2004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2843" y="-26"/>
              <a:ext cx="1995" cy="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/>
            <a:lstStyle/>
            <a:p>
              <a:endParaRPr lang="zh-CN" altLang="en-US" sz="17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44037" name="TextBox 59"/>
          <p:cNvSpPr txBox="1">
            <a:spLocks noChangeArrowheads="1"/>
          </p:cNvSpPr>
          <p:nvPr/>
        </p:nvSpPr>
        <p:spPr bwMode="auto">
          <a:xfrm>
            <a:off x="4441825" y="406400"/>
            <a:ext cx="3311525" cy="9036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defTabSz="913130" eaLnBrk="0" hangingPunct="0">
              <a:lnSpc>
                <a:spcPct val="120000"/>
              </a:lnSpc>
            </a:pPr>
            <a:r>
              <a:rPr lang="zh-CN" altLang="en-US" sz="4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方法一</a:t>
            </a:r>
            <a:r>
              <a:rPr lang="zh-CN" altLang="en-US" sz="4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40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5367" name="Freeform 5"/>
          <p:cNvGrpSpPr/>
          <p:nvPr/>
        </p:nvGrpSpPr>
        <p:grpSpPr bwMode="auto">
          <a:xfrm>
            <a:off x="1878013" y="2279650"/>
            <a:ext cx="1193800" cy="1079500"/>
            <a:chOff x="1183" y="1436"/>
            <a:chExt cx="752" cy="680"/>
          </a:xfrm>
        </p:grpSpPr>
        <p:pic>
          <p:nvPicPr>
            <p:cNvPr id="15368" name="Freeform 5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83" y="1436"/>
              <a:ext cx="752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86" y="1440"/>
              <a:ext cx="74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/>
            <a:lstStyle/>
            <a:p>
              <a:endParaRPr lang="zh-CN" altLang="en-US" sz="1700">
                <a:solidFill>
                  <a:srgbClr val="3CCCC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44041" name="KSO_Shape"/>
          <p:cNvSpPr/>
          <p:nvPr/>
        </p:nvSpPr>
        <p:spPr bwMode="auto">
          <a:xfrm>
            <a:off x="2239963" y="2571750"/>
            <a:ext cx="519112" cy="441325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3d contourW="12700">
              <a:contourClr>
                <a:srgbClr val="FFFFFF"/>
              </a:contourClr>
            </a:sp3d>
          </a:bodyPr>
          <a:lstStyle/>
          <a:p>
            <a:pPr algn="ctr"/>
            <a:endParaRPr lang="zh-CN" altLang="en-US" sz="1700">
              <a:solidFill>
                <a:srgbClr val="1C666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4042" name="文本框 9"/>
          <p:cNvSpPr/>
          <p:nvPr/>
        </p:nvSpPr>
        <p:spPr>
          <a:xfrm>
            <a:off x="3811588" y="2484438"/>
            <a:ext cx="3571875" cy="808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66" tIns="34283" rIns="68566" bIns="34283">
            <a:spAutoFit/>
          </a:bodyPr>
          <a:lstStyle/>
          <a:p>
            <a:pPr marL="0" lvl="1" algn="ctr"/>
            <a:r>
              <a:rPr lang="zh-CN" altLang="en-US" sz="48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明确目标</a:t>
            </a:r>
            <a:endParaRPr lang="zh-CN" altLang="en-US" sz="4800" b="1" dirty="0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7" name="直接连接符 8"/>
          <p:cNvCxnSpPr>
            <a:cxnSpLocks noChangeShapeType="1"/>
          </p:cNvCxnSpPr>
          <p:nvPr/>
        </p:nvCxnSpPr>
        <p:spPr bwMode="auto">
          <a:xfrm>
            <a:off x="1525588" y="3571875"/>
            <a:ext cx="6475412" cy="1588"/>
          </a:xfrm>
          <a:prstGeom prst="line">
            <a:avLst/>
          </a:prstGeom>
          <a:noFill/>
          <a:ln w="12700" algn="ctr">
            <a:solidFill>
              <a:srgbClr val="1737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88" name="直接连接符 11"/>
          <p:cNvCxnSpPr>
            <a:cxnSpLocks noChangeShapeType="1"/>
          </p:cNvCxnSpPr>
          <p:nvPr/>
        </p:nvCxnSpPr>
        <p:spPr bwMode="auto">
          <a:xfrm>
            <a:off x="1454150" y="4786313"/>
            <a:ext cx="6475413" cy="1587"/>
          </a:xfrm>
          <a:prstGeom prst="line">
            <a:avLst/>
          </a:prstGeom>
          <a:noFill/>
          <a:ln w="12700" algn="ctr">
            <a:solidFill>
              <a:srgbClr val="17375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89" name="矩形 12"/>
          <p:cNvSpPr>
            <a:spLocks noChangeArrowheads="1"/>
          </p:cNvSpPr>
          <p:nvPr/>
        </p:nvSpPr>
        <p:spPr bwMode="auto">
          <a:xfrm>
            <a:off x="1882775" y="2000250"/>
            <a:ext cx="3775393" cy="163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880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聪    明</a:t>
            </a:r>
            <a:endParaRPr lang="zh-CN" altLang="en-US" sz="8800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7110" name="矩形 13"/>
          <p:cNvSpPr/>
          <p:nvPr/>
        </p:nvSpPr>
        <p:spPr>
          <a:xfrm>
            <a:off x="1882775" y="3857625"/>
            <a:ext cx="881063" cy="9239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>
                <a:solidFill>
                  <a:srgbClr val="4F62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耳</a:t>
            </a:r>
            <a:endParaRPr lang="zh-CN" altLang="en-US" sz="5400" b="1">
              <a:solidFill>
                <a:srgbClr val="4F62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7111" name="矩形 14"/>
          <p:cNvSpPr/>
          <p:nvPr/>
        </p:nvSpPr>
        <p:spPr>
          <a:xfrm>
            <a:off x="3382963" y="3857625"/>
            <a:ext cx="881062" cy="9239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>
                <a:solidFill>
                  <a:srgbClr val="4F62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口</a:t>
            </a:r>
            <a:endParaRPr lang="zh-CN" altLang="en-US" sz="5400" b="1">
              <a:solidFill>
                <a:srgbClr val="4F62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7112" name="矩形 15"/>
          <p:cNvSpPr/>
          <p:nvPr/>
        </p:nvSpPr>
        <p:spPr>
          <a:xfrm>
            <a:off x="4883150" y="3857625"/>
            <a:ext cx="1214438" cy="9239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心</a:t>
            </a:r>
            <a:endParaRPr lang="zh-CN" altLang="en-US" sz="5400" b="1" dirty="0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7113" name="矩形 16"/>
          <p:cNvSpPr/>
          <p:nvPr/>
        </p:nvSpPr>
        <p:spPr>
          <a:xfrm>
            <a:off x="6383338" y="3857625"/>
            <a:ext cx="1214437" cy="9239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zh-CN" altLang="en-US" sz="5400" b="1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眼</a:t>
            </a:r>
            <a:endParaRPr lang="zh-CN" altLang="en-US" sz="5400" b="1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6394" name="New picture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274300" y="10439400"/>
            <a:ext cx="3556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 spd="slow"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Freeform 5"/>
          <p:cNvGrpSpPr/>
          <p:nvPr/>
        </p:nvGrpSpPr>
        <p:grpSpPr bwMode="auto">
          <a:xfrm>
            <a:off x="4505325" y="-49213"/>
            <a:ext cx="3181350" cy="1354138"/>
            <a:chOff x="2838" y="-31"/>
            <a:chExt cx="2004" cy="853"/>
          </a:xfrm>
        </p:grpSpPr>
        <p:pic>
          <p:nvPicPr>
            <p:cNvPr id="17412" name="Freeform 5"/>
            <p:cNvPicPr>
              <a:picLocks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2838" y="-31"/>
              <a:ext cx="2004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2843" y="-26"/>
              <a:ext cx="1995" cy="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/>
            <a:lstStyle/>
            <a:p>
              <a:endParaRPr lang="zh-CN" altLang="en-US" sz="17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49157" name="TextBox 59"/>
          <p:cNvSpPr txBox="1">
            <a:spLocks noChangeArrowheads="1"/>
          </p:cNvSpPr>
          <p:nvPr/>
        </p:nvSpPr>
        <p:spPr bwMode="auto">
          <a:xfrm>
            <a:off x="4441825" y="406400"/>
            <a:ext cx="3311525" cy="9036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defTabSz="913130" eaLnBrk="0" hangingPunct="0">
              <a:lnSpc>
                <a:spcPct val="120000"/>
              </a:lnSpc>
            </a:pPr>
            <a:r>
              <a:rPr lang="zh-CN" altLang="en-US" sz="4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方法二</a:t>
            </a:r>
            <a:r>
              <a:rPr lang="zh-CN" altLang="en-US" sz="4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4000" b="1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7415" name="Freeform 5"/>
          <p:cNvGrpSpPr/>
          <p:nvPr/>
        </p:nvGrpSpPr>
        <p:grpSpPr bwMode="auto">
          <a:xfrm>
            <a:off x="1878013" y="2279650"/>
            <a:ext cx="1193800" cy="1079500"/>
            <a:chOff x="1183" y="1436"/>
            <a:chExt cx="752" cy="680"/>
          </a:xfrm>
        </p:grpSpPr>
        <p:pic>
          <p:nvPicPr>
            <p:cNvPr id="17416" name="Freeform 5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83" y="1436"/>
              <a:ext cx="752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1186" y="1440"/>
              <a:ext cx="74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/>
            <a:lstStyle/>
            <a:p>
              <a:endParaRPr lang="zh-CN" altLang="en-US" sz="1700">
                <a:solidFill>
                  <a:srgbClr val="3CCCC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49161" name="KSO_Shape"/>
          <p:cNvSpPr/>
          <p:nvPr/>
        </p:nvSpPr>
        <p:spPr bwMode="auto">
          <a:xfrm>
            <a:off x="2239963" y="2571750"/>
            <a:ext cx="519112" cy="441325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3d contourW="12700">
              <a:contourClr>
                <a:srgbClr val="FFFFFF"/>
              </a:contourClr>
            </a:sp3d>
          </a:bodyPr>
          <a:lstStyle/>
          <a:p>
            <a:pPr algn="ctr"/>
            <a:endParaRPr lang="zh-CN" altLang="en-US" sz="1700">
              <a:solidFill>
                <a:srgbClr val="1C666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9162" name="文本框 9"/>
          <p:cNvSpPr/>
          <p:nvPr/>
        </p:nvSpPr>
        <p:spPr>
          <a:xfrm>
            <a:off x="3811588" y="2500313"/>
            <a:ext cx="3571875" cy="900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66" tIns="34283" rIns="68566" bIns="34283">
            <a:spAutoFit/>
          </a:bodyPr>
          <a:lstStyle/>
          <a:p>
            <a:pPr marL="0" lvl="1" algn="ctr"/>
            <a:r>
              <a:rPr lang="zh-CN" altLang="en-US" sz="54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四合一法</a:t>
            </a:r>
            <a:endParaRPr lang="zh-CN" altLang="en-US" sz="5400" b="1" dirty="0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矩形 2"/>
          <p:cNvSpPr/>
          <p:nvPr/>
        </p:nvSpPr>
        <p:spPr>
          <a:xfrm>
            <a:off x="812800" y="1700213"/>
            <a:ext cx="9507538" cy="4598987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8436" name="组合 35"/>
          <p:cNvGrpSpPr/>
          <p:nvPr/>
        </p:nvGrpSpPr>
        <p:grpSpPr bwMode="auto">
          <a:xfrm>
            <a:off x="1058221" y="601663"/>
            <a:ext cx="4956817" cy="1956449"/>
            <a:chOff x="936621" y="549415"/>
            <a:chExt cx="6415779" cy="2563223"/>
          </a:xfrm>
        </p:grpSpPr>
        <p:pic>
          <p:nvPicPr>
            <p:cNvPr id="18437" name="组合 3"/>
            <p:cNvPicPr>
              <a:picLocks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936621" y="596674"/>
              <a:ext cx="2509144" cy="2515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51215" name="TextBox 7"/>
            <p:cNvSpPr>
              <a:spLocks noChangeArrowheads="1"/>
            </p:cNvSpPr>
            <p:nvPr/>
          </p:nvSpPr>
          <p:spPr bwMode="auto">
            <a:xfrm>
              <a:off x="2482629" y="549415"/>
              <a:ext cx="4869771" cy="217744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CN" altLang="en-US" sz="54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游戏规则</a:t>
              </a:r>
              <a:endParaRPr lang="zh-CN" alt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 algn="ctr"/>
              <a:endParaRPr lang="en-US" altLang="zh-CN" sz="54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1204" name="TextBox 7"/>
          <p:cNvSpPr/>
          <p:nvPr/>
        </p:nvSpPr>
        <p:spPr>
          <a:xfrm>
            <a:off x="1185863" y="2428875"/>
            <a:ext cx="8540750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spAutoFit/>
          </a:bodyPr>
          <a:lstStyle/>
          <a:p>
            <a:endParaRPr lang="zh-CN" altLang="en-US" sz="20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8440" name="组合 4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44213" y="4962525"/>
            <a:ext cx="13239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8441" name="组合 44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31488" y="5668963"/>
            <a:ext cx="963612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8442" name="组合 50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545638" y="6059488"/>
            <a:ext cx="8302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8443" name="组合 53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247313" y="3975100"/>
            <a:ext cx="13287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8444" name="组合 56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571163" y="48037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1213" name="矩形 59"/>
          <p:cNvSpPr/>
          <p:nvPr/>
        </p:nvSpPr>
        <p:spPr>
          <a:xfrm>
            <a:off x="954088" y="2286000"/>
            <a:ext cx="9215437" cy="3540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、同学们在小组内自由报数（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123456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），记住自己的号数，集中精力听清老师出的题目。 </a:t>
            </a:r>
            <a:endParaRPr lang="zh-CN" altLang="en-US" sz="2800" b="1" dirty="0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zh-CN" altLang="en-US" sz="2800" b="1" dirty="0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、如果老师出了一道“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8-3”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的算术题，答案是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，这时各队“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5”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号的同学就要马上站起来答“等于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5”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；或者答案尾数是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（例：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18-3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），同样是各队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号回答“等于</a:t>
            </a:r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5”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 </a:t>
            </a:r>
            <a:endParaRPr lang="zh-CN" altLang="en-US" sz="2800" b="1" dirty="0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endParaRPr lang="zh-CN" altLang="en-US" sz="2800" b="1" dirty="0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en-US" altLang="zh-CN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800" b="1" dirty="0">
                <a:solidFill>
                  <a:srgbClr val="4F6228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、第一个站起来回答的队每人各得一奖励，其他不奖励。</a:t>
            </a:r>
            <a:endParaRPr lang="zh-CN" altLang="en-US" sz="2800" dirty="0">
              <a:solidFill>
                <a:srgbClr val="4F6228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8"/>
          <p:cNvSpPr>
            <a:spLocks noChangeArrowheads="1"/>
          </p:cNvSpPr>
          <p:nvPr/>
        </p:nvSpPr>
        <p:spPr bwMode="auto">
          <a:xfrm>
            <a:off x="1273175" y="485775"/>
            <a:ext cx="33829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请听题</a:t>
            </a:r>
            <a:endParaRPr lang="zh-CN" altLang="en-US" sz="2800" b="1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9459" name="组合 11"/>
          <p:cNvPicPr>
            <a:picLocks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39763" y="3444875"/>
            <a:ext cx="1094263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cxnSp>
        <p:nvCxnSpPr>
          <p:cNvPr id="19460" name="肘形连接符 31"/>
          <p:cNvCxnSpPr>
            <a:cxnSpLocks noChangeArrowheads="1" noChangeShapeType="1"/>
          </p:cNvCxnSpPr>
          <p:nvPr/>
        </p:nvCxnSpPr>
        <p:spPr bwMode="auto">
          <a:xfrm rot="5400000" flipH="1" flipV="1">
            <a:off x="1075531" y="2705895"/>
            <a:ext cx="962025" cy="290512"/>
          </a:xfrm>
          <a:prstGeom prst="bentConnector2">
            <a:avLst/>
          </a:prstGeom>
          <a:noFill/>
          <a:ln w="9525" algn="ctr">
            <a:solidFill>
              <a:srgbClr val="41445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61" name="组合 32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3938" y="3328988"/>
            <a:ext cx="762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9462" name="组合 35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0813" y="1543050"/>
            <a:ext cx="1912937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cxnSp>
        <p:nvCxnSpPr>
          <p:cNvPr id="19463" name="肘形连接符 38"/>
          <p:cNvCxnSpPr>
            <a:cxnSpLocks noChangeArrowheads="1" noChangeShapeType="1"/>
          </p:cNvCxnSpPr>
          <p:nvPr/>
        </p:nvCxnSpPr>
        <p:spPr bwMode="auto">
          <a:xfrm rot="5400000" flipH="1" flipV="1">
            <a:off x="3653631" y="2705895"/>
            <a:ext cx="962025" cy="290512"/>
          </a:xfrm>
          <a:prstGeom prst="bentConnector2">
            <a:avLst/>
          </a:prstGeom>
          <a:noFill/>
          <a:ln w="9525" algn="ctr">
            <a:solidFill>
              <a:srgbClr val="41445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64" name="组合 39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94113" y="920750"/>
            <a:ext cx="282257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9465" name="组合 42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73550" y="1597025"/>
            <a:ext cx="14255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cxnSp>
        <p:nvCxnSpPr>
          <p:cNvPr id="19466" name="肘形连接符 45"/>
          <p:cNvCxnSpPr>
            <a:cxnSpLocks noChangeArrowheads="1" noChangeShapeType="1"/>
            <a:endCxn id="53259" idx="1"/>
          </p:cNvCxnSpPr>
          <p:nvPr/>
        </p:nvCxnSpPr>
        <p:spPr bwMode="auto">
          <a:xfrm rot="5400000" flipH="1" flipV="1">
            <a:off x="6231731" y="2705895"/>
            <a:ext cx="962025" cy="290512"/>
          </a:xfrm>
          <a:prstGeom prst="bentConnector2">
            <a:avLst/>
          </a:prstGeom>
          <a:noFill/>
          <a:ln w="9525" algn="ctr">
            <a:solidFill>
              <a:srgbClr val="41445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67" name="组合 46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88075" y="3328988"/>
            <a:ext cx="69373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3259" name="矩形 50"/>
          <p:cNvSpPr/>
          <p:nvPr/>
        </p:nvSpPr>
        <p:spPr>
          <a:xfrm>
            <a:off x="6858000" y="1604963"/>
            <a:ext cx="1412875" cy="1531937"/>
          </a:xfrm>
          <a:prstGeom prst="rect">
            <a:avLst/>
          </a:prstGeom>
          <a:solidFill>
            <a:srgbClr val="BFBFB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19469" name="肘形连接符 52"/>
          <p:cNvCxnSpPr>
            <a:cxnSpLocks noChangeArrowheads="1" noChangeShapeType="1"/>
            <a:endCxn id="53262" idx="1"/>
          </p:cNvCxnSpPr>
          <p:nvPr/>
        </p:nvCxnSpPr>
        <p:spPr bwMode="auto">
          <a:xfrm rot="5400000" flipH="1" flipV="1">
            <a:off x="8810625" y="2705101"/>
            <a:ext cx="962025" cy="292100"/>
          </a:xfrm>
          <a:prstGeom prst="bentConnector2">
            <a:avLst/>
          </a:prstGeom>
          <a:noFill/>
          <a:ln w="9525" algn="ctr">
            <a:solidFill>
              <a:srgbClr val="41445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70" name="组合 53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778875" y="3328988"/>
            <a:ext cx="7302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3262" name="矩形 57"/>
          <p:cNvSpPr/>
          <p:nvPr/>
        </p:nvSpPr>
        <p:spPr>
          <a:xfrm>
            <a:off x="9437688" y="1604963"/>
            <a:ext cx="1517650" cy="1531937"/>
          </a:xfrm>
          <a:prstGeom prst="rect">
            <a:avLst/>
          </a:prstGeom>
          <a:solidFill>
            <a:srgbClr val="BFBFB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19472" name="肘形连接符 59"/>
          <p:cNvCxnSpPr>
            <a:cxnSpLocks noChangeArrowheads="1" noChangeShapeType="1"/>
            <a:stCxn id="19473" idx="3"/>
          </p:cNvCxnSpPr>
          <p:nvPr/>
        </p:nvCxnSpPr>
        <p:spPr bwMode="auto">
          <a:xfrm rot="16200000" flipH="1">
            <a:off x="2266950" y="4441826"/>
            <a:ext cx="1157287" cy="290512"/>
          </a:xfrm>
          <a:prstGeom prst="bentConnector2">
            <a:avLst/>
          </a:prstGeom>
          <a:noFill/>
          <a:ln w="9525" algn="ctr">
            <a:solidFill>
              <a:srgbClr val="41445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3" name="六边形 61"/>
          <p:cNvSpPr>
            <a:spLocks noChangeArrowheads="1"/>
          </p:cNvSpPr>
          <p:nvPr/>
        </p:nvSpPr>
        <p:spPr bwMode="auto">
          <a:xfrm rot="5400000">
            <a:off x="2361406" y="3378995"/>
            <a:ext cx="676275" cy="582612"/>
          </a:xfrm>
          <a:prstGeom prst="hexagon">
            <a:avLst>
              <a:gd name="adj" fmla="val 25010"/>
              <a:gd name="vf" fmla="val 115470"/>
            </a:avLst>
          </a:prstGeom>
          <a:solidFill>
            <a:srgbClr val="35333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9474" name="组合 63"/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87675" y="4364038"/>
            <a:ext cx="1419225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cxnSp>
        <p:nvCxnSpPr>
          <p:cNvPr id="19475" name="肘形连接符 66"/>
          <p:cNvCxnSpPr>
            <a:cxnSpLocks noChangeArrowheads="1" noChangeShapeType="1"/>
            <a:endCxn id="53268" idx="1"/>
          </p:cNvCxnSpPr>
          <p:nvPr/>
        </p:nvCxnSpPr>
        <p:spPr bwMode="auto">
          <a:xfrm rot="16200000" flipH="1">
            <a:off x="4845050" y="4441826"/>
            <a:ext cx="1157287" cy="290512"/>
          </a:xfrm>
          <a:prstGeom prst="bentConnector2">
            <a:avLst/>
          </a:prstGeom>
          <a:noFill/>
          <a:ln w="9525" algn="ctr">
            <a:solidFill>
              <a:srgbClr val="41445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76" name="组合 67"/>
          <p:cNvPicPr>
            <a:picLocks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937125" y="3328988"/>
            <a:ext cx="7143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3268" name="矩形 71"/>
          <p:cNvSpPr/>
          <p:nvPr/>
        </p:nvSpPr>
        <p:spPr>
          <a:xfrm>
            <a:off x="5568950" y="4373563"/>
            <a:ext cx="1412875" cy="1585912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19478" name="肘形连接符 73"/>
          <p:cNvCxnSpPr>
            <a:cxnSpLocks noChangeArrowheads="1" noChangeShapeType="1"/>
            <a:endCxn id="53271" idx="1"/>
          </p:cNvCxnSpPr>
          <p:nvPr/>
        </p:nvCxnSpPr>
        <p:spPr bwMode="auto">
          <a:xfrm rot="16200000" flipH="1">
            <a:off x="7423944" y="4441032"/>
            <a:ext cx="1157287" cy="292100"/>
          </a:xfrm>
          <a:prstGeom prst="bentConnector2">
            <a:avLst/>
          </a:prstGeom>
          <a:noFill/>
          <a:ln w="9525" algn="ctr">
            <a:solidFill>
              <a:srgbClr val="41445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79" name="组合 74"/>
          <p:cNvPicPr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504113" y="3328988"/>
            <a:ext cx="7127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3271" name="矩形 78"/>
          <p:cNvSpPr/>
          <p:nvPr/>
        </p:nvSpPr>
        <p:spPr>
          <a:xfrm>
            <a:off x="8148638" y="4373563"/>
            <a:ext cx="1411287" cy="1585912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9481" name="组合 80"/>
          <p:cNvPicPr>
            <a:picLocks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0077450" y="3328988"/>
            <a:ext cx="6873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3274" name="文本框 66"/>
          <p:cNvSpPr txBox="1"/>
          <p:nvPr/>
        </p:nvSpPr>
        <p:spPr>
          <a:xfrm>
            <a:off x="4311650" y="1714500"/>
            <a:ext cx="1357313" cy="8302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just"/>
            <a:r>
              <a:rPr lang="en-US" altLang="zh-CN" sz="48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9-6</a:t>
            </a:r>
            <a:endParaRPr lang="zh-CN" altLang="en-US" sz="48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3275" name="文本框 66"/>
          <p:cNvSpPr txBox="1"/>
          <p:nvPr/>
        </p:nvSpPr>
        <p:spPr>
          <a:xfrm>
            <a:off x="6883400" y="1785938"/>
            <a:ext cx="1357313" cy="7080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just"/>
            <a:r>
              <a:rPr lang="en-US" altLang="zh-CN" sz="40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14-3</a:t>
            </a:r>
            <a:endParaRPr lang="zh-CN" altLang="en-US" sz="40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3276" name="文本框 66"/>
          <p:cNvSpPr txBox="1"/>
          <p:nvPr/>
        </p:nvSpPr>
        <p:spPr>
          <a:xfrm>
            <a:off x="9455150" y="1857375"/>
            <a:ext cx="1412875" cy="8302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just"/>
            <a:r>
              <a:rPr lang="en-US" altLang="zh-CN" sz="48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4+8</a:t>
            </a:r>
            <a:endParaRPr lang="zh-CN" altLang="en-US" sz="48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3277" name="文本框 66"/>
          <p:cNvSpPr/>
          <p:nvPr/>
        </p:nvSpPr>
        <p:spPr>
          <a:xfrm>
            <a:off x="2954338" y="4714875"/>
            <a:ext cx="1357312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en-US" altLang="zh-CN" sz="48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8*9</a:t>
            </a:r>
            <a:endParaRPr lang="zh-CN" altLang="en-US" sz="48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3278" name="文本框 66"/>
          <p:cNvSpPr/>
          <p:nvPr/>
        </p:nvSpPr>
        <p:spPr>
          <a:xfrm>
            <a:off x="5597525" y="4714875"/>
            <a:ext cx="1412875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en-US" altLang="zh-CN" sz="40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12*7</a:t>
            </a:r>
            <a:endParaRPr lang="zh-CN" altLang="en-US" sz="40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3279" name="文本框 66"/>
          <p:cNvSpPr/>
          <p:nvPr/>
        </p:nvSpPr>
        <p:spPr>
          <a:xfrm>
            <a:off x="8169275" y="4714875"/>
            <a:ext cx="1357313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en-US" altLang="zh-CN" sz="48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7+8</a:t>
            </a:r>
            <a:endParaRPr lang="zh-CN" altLang="en-US" sz="480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矩形 2"/>
          <p:cNvSpPr/>
          <p:nvPr/>
        </p:nvSpPr>
        <p:spPr>
          <a:xfrm>
            <a:off x="842963" y="1700213"/>
            <a:ext cx="9477375" cy="4406900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20484" name="组合 35"/>
          <p:cNvGrpSpPr/>
          <p:nvPr/>
        </p:nvGrpSpPr>
        <p:grpSpPr bwMode="auto">
          <a:xfrm>
            <a:off x="1058863" y="666750"/>
            <a:ext cx="8412162" cy="1641475"/>
            <a:chOff x="890429" y="506221"/>
            <a:chExt cx="11970328" cy="2735444"/>
          </a:xfrm>
        </p:grpSpPr>
        <p:pic>
          <p:nvPicPr>
            <p:cNvPr id="20485" name="组合 3"/>
            <p:cNvPicPr>
              <a:picLocks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890429" y="506221"/>
              <a:ext cx="2584812" cy="273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56334" name="TextBox 7"/>
            <p:cNvSpPr>
              <a:spLocks noChangeArrowheads="1"/>
            </p:cNvSpPr>
            <p:nvPr/>
          </p:nvSpPr>
          <p:spPr bwMode="auto">
            <a:xfrm>
              <a:off x="3203623" y="969184"/>
              <a:ext cx="9657134" cy="112837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rgbClr val="00B05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方法三：舒格尔训练法</a:t>
              </a:r>
              <a:endParaRPr lang="en-US" altLang="zh-CN" sz="44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6324" name="TextBox 7"/>
          <p:cNvSpPr/>
          <p:nvPr/>
        </p:nvSpPr>
        <p:spPr>
          <a:xfrm>
            <a:off x="1401763" y="2286000"/>
            <a:ext cx="8589962" cy="3386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zh-CN" altLang="en-US" sz="4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游戏规则：</a:t>
            </a:r>
            <a:endParaRPr lang="en-US" altLang="zh-CN" sz="44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r>
              <a:rPr lang="zh-CN" altLang="en-US" sz="44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在一张有25个小方格的表中，将1-25的数字打乱顺序，填写在里面，然后以最快的速度从1数到25，要边读边指出，同时计时。</a:t>
            </a:r>
            <a:endParaRPr lang="zh-CN" altLang="en-US" sz="4400" dirty="0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20488" name="组合 4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44213" y="4962525"/>
            <a:ext cx="13239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0489" name="组合 44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31488" y="5668963"/>
            <a:ext cx="963612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0490" name="组合 50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545638" y="6059488"/>
            <a:ext cx="8302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0491" name="组合 53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247313" y="3975100"/>
            <a:ext cx="13287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0492" name="组合 56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571163" y="48037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0493" name="组合 47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418513" y="5005388"/>
            <a:ext cx="1547812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233988" y="1484313"/>
            <a:ext cx="6789737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zh-CN" altLang="en-US" sz="3600" b="1" smtClean="0">
                <a:latin typeface="微软雅黑" panose="020B0503020204020204" charset="-122"/>
                <a:ea typeface="微软雅黑" panose="020B0503020204020204" charset="-122"/>
                <a:cs typeface="方正卡通简体"/>
                <a:sym typeface="微软雅黑" panose="020B0503020204020204" charset="-122"/>
              </a:rPr>
              <a:t>我们还能试试下面的方法！</a:t>
            </a:r>
            <a:endParaRPr lang="zh-CN" altLang="en-US" sz="3600" b="1" smtClean="0">
              <a:latin typeface="微软雅黑" panose="020B0503020204020204" charset="-122"/>
              <a:ea typeface="微软雅黑" panose="020B0503020204020204" charset="-122"/>
              <a:cs typeface="方正卡通简体"/>
              <a:sym typeface="微软雅黑" panose="020B0503020204020204" charset="-122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381000"/>
            <a:ext cx="12195175" cy="914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b="1">
              <a:latin typeface="微软雅黑" panose="020B0503020204020204" charset="-122"/>
              <a:ea typeface="微软雅黑" panose="020B0503020204020204" charset="-122"/>
              <a:cs typeface="叶根友毛笔行书简体"/>
              <a:sym typeface="微软雅黑" panose="020B0503020204020204" charset="-122"/>
            </a:endParaRPr>
          </a:p>
        </p:txBody>
      </p:sp>
      <p:sp>
        <p:nvSpPr>
          <p:cNvPr id="21509" name="Text Box 6"/>
          <p:cNvSpPr>
            <a:spLocks noChangeArrowheads="1"/>
          </p:cNvSpPr>
          <p:nvPr/>
        </p:nvSpPr>
        <p:spPr bwMode="auto">
          <a:xfrm>
            <a:off x="622300" y="549275"/>
            <a:ext cx="6819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方正卡通简体"/>
                <a:sym typeface="微软雅黑" panose="020B0503020204020204" charset="-122"/>
              </a:rPr>
              <a:t>请以最快的速度从1数到25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方正卡通简体"/>
              <a:sym typeface="微软雅黑" panose="020B0503020204020204" charset="-122"/>
            </a:endParaRPr>
          </a:p>
        </p:txBody>
      </p:sp>
      <p:pic>
        <p:nvPicPr>
          <p:cNvPr id="21510" name="Picture 9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3825" y="1484313"/>
            <a:ext cx="6819900" cy="524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图片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759075"/>
            <a:ext cx="3521075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Box 12"/>
          <p:cNvSpPr/>
          <p:nvPr/>
        </p:nvSpPr>
        <p:spPr>
          <a:xfrm>
            <a:off x="1273175" y="485775"/>
            <a:ext cx="3382963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温馨提示</a:t>
            </a:r>
            <a:endParaRPr lang="zh-CN" altLang="en-US" sz="3600" b="1" dirty="0">
              <a:solidFill>
                <a:srgbClr val="00B05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0419" name="矩形 9"/>
          <p:cNvSpPr/>
          <p:nvPr/>
        </p:nvSpPr>
        <p:spPr>
          <a:xfrm>
            <a:off x="1096963" y="1285875"/>
            <a:ext cx="9786937" cy="45243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该心理训练系统适用于</a:t>
            </a:r>
            <a:r>
              <a:rPr lang="en-US" altLang="zh-CN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 —12 </a:t>
            </a:r>
            <a:r>
              <a:rPr lang="zh-CN" altLang="en-US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年级学生及成年人。</a:t>
            </a:r>
            <a:endParaRPr lang="en-US" altLang="zh-CN" sz="3600" b="1" dirty="0">
              <a:solidFill>
                <a:srgbClr val="9BBB59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600" b="1" dirty="0">
              <a:solidFill>
                <a:srgbClr val="9BBB59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每日坚持对学生进行</a:t>
            </a:r>
            <a:r>
              <a:rPr lang="en-US" altLang="zh-CN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5 </a:t>
            </a:r>
            <a:r>
              <a:rPr lang="zh-CN" altLang="en-US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分钟训练，可有效地改善学生注意力分散的症状。</a:t>
            </a:r>
            <a:endParaRPr lang="en-US" altLang="zh-CN" sz="3600" b="1" dirty="0">
              <a:solidFill>
                <a:srgbClr val="9BBB59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600" b="1" dirty="0">
              <a:solidFill>
                <a:srgbClr val="9BBB59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舒尔特方格是全世界范围内</a:t>
            </a:r>
            <a:r>
              <a:rPr lang="zh-CN" altLang="en-US" sz="3600" b="1" u="sng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最简单，最有效</a:t>
            </a:r>
            <a:r>
              <a:rPr lang="zh-CN" altLang="en-US" sz="3600" b="1" dirty="0">
                <a:solidFill>
                  <a:srgbClr val="9BBB59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也是最科学的注意力训练方法。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7" grpId="0" animBg="1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Yjg3ZGJlNDQyZWM1NWM1MDY3YzA3N2MxZDZhMWZiZTc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PresentationFormat>自定义</PresentationFormat>
  <Paragraphs>116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Calibri</vt:lpstr>
      <vt:lpstr>微软雅黑</vt:lpstr>
      <vt:lpstr>方正卡通简体</vt:lpstr>
      <vt:lpstr>ksdb</vt:lpstr>
      <vt:lpstr>叶根友毛笔行书简体</vt:lpstr>
      <vt:lpstr>Arial</vt:lpstr>
      <vt:lpstr>Arial Unicode MS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我们还能试试下面的方法！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2021-11-09T12:38:00Z</cp:lastPrinted>
  <dcterms:created xsi:type="dcterms:W3CDTF">2021-11-09T12:38:00Z</dcterms:created>
  <dcterms:modified xsi:type="dcterms:W3CDTF">2023-11-16T13:53:06Z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757AAF97AF6F485F8D5D5D80B5538ED6_13</vt:lpwstr>
  </property>
  <property fmtid="{D5CDD505-2E9C-101B-9397-08002B2CF9AE}" pid="7" name="KSOProductBuildVer">
    <vt:lpwstr>2052-12.1.0.15374</vt:lpwstr>
  </property>
</Properties>
</file>