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4" r:id="rId17"/>
    <p:sldId id="269" r:id="rId18"/>
    <p:sldId id="270" r:id="rId19"/>
    <p:sldId id="271" r:id="rId20"/>
    <p:sldId id="272" r:id="rId21"/>
    <p:sldId id="314" r:id="rId22"/>
    <p:sldId id="315" r:id="rId23"/>
    <p:sldId id="316" r:id="rId24"/>
    <p:sldId id="317" r:id="rId25"/>
  </p:sldIdLst>
  <p:sldSz cx="9144000" cy="6858000" type="screen4x3"/>
  <p:notesSz cx="6858000" cy="9144000"/>
  <p:custDataLst>
    <p:tags r:id="rId3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 userDrawn="1">
          <p15:clr>
            <a:srgbClr val="A4A3A4"/>
          </p15:clr>
        </p15:guide>
        <p15:guide id="2" pos="2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47"/>
        <p:guide pos="2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>
            <p:ph type="sldImg" idx="2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noProof="0" smtClean="0"/>
              <a:t>单击此处编辑母版文本样式</a:t>
            </a:r>
            <a:endParaRPr lang="zh-CN" noProof="0" smtClean="0"/>
          </a:p>
          <a:p>
            <a:pPr lvl="1"/>
            <a:r>
              <a:rPr lang="zh-CN" noProof="0" smtClean="0"/>
              <a:t>第二级</a:t>
            </a:r>
            <a:endParaRPr lang="zh-CN" noProof="0" smtClean="0"/>
          </a:p>
          <a:p>
            <a:pPr lvl="2"/>
            <a:r>
              <a:rPr lang="zh-CN" noProof="0" smtClean="0"/>
              <a:t>第三级</a:t>
            </a:r>
            <a:endParaRPr lang="zh-CN" noProof="0" smtClean="0"/>
          </a:p>
          <a:p>
            <a:pPr lvl="3"/>
            <a:r>
              <a:rPr lang="zh-CN" noProof="0" smtClean="0"/>
              <a:t>第四级</a:t>
            </a:r>
            <a:endParaRPr lang="zh-CN" noProof="0" smtClean="0"/>
          </a:p>
          <a:p>
            <a:pPr lvl="4"/>
            <a:r>
              <a:rPr lang="zh-CN" noProof="0" smtClean="0"/>
              <a:t>第五级</a:t>
            </a:r>
            <a:endParaRPr lang="zh-CN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041CB884-AAE2-4C5D-80AF-3D06C23C5DE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973138" y="3141663"/>
            <a:ext cx="7775575" cy="0"/>
          </a:xfrm>
          <a:prstGeom prst="line">
            <a:avLst/>
          </a:prstGeom>
          <a:noFill/>
          <a:ln w="50800" cmpd="sng">
            <a:solidFill>
              <a:schemeClr val="tx2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1628775"/>
            <a:ext cx="7772400" cy="1439863"/>
          </a:xfrm>
        </p:spPr>
        <p:txBody>
          <a:bodyPr/>
          <a:lstStyle>
            <a:lvl1pPr>
              <a:defRPr sz="4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1303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b="1">
                <a:solidFill>
                  <a:schemeClr val="bg2"/>
                </a:solidFill>
              </a:defRPr>
            </a:lvl1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9A97CDFE-1E2B-4F5F-9B05-CFDC9E3909C6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5FF16-E16C-43E2-BC1E-C58F397112A5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40525" y="406400"/>
            <a:ext cx="1946275" cy="55435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00113" y="406400"/>
            <a:ext cx="5688012" cy="55435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38957-C39B-422D-96BE-3BA65C23C2E4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486A9-0AC2-45DF-BFDE-7D5F80D27A60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D8625-0563-4ED4-AAF1-D728CEF4A2B3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00113" y="1600200"/>
            <a:ext cx="38163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8863" y="1600200"/>
            <a:ext cx="3817937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640F-33EC-4B9A-95FE-5F4C745FF686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B6476-BFF6-4B65-ADC7-F8E0E74EB3BC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015EF-9751-484F-A59B-5580FA34351F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EDC52-4C63-43C2-A23F-D1D9016041F5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EB3C-B785-41AE-AD3C-76240489BD2D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DBA86-F0AC-4CBC-A808-2787CEC6FC6C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016000" y="1600200"/>
            <a:ext cx="7747000" cy="0"/>
          </a:xfrm>
          <a:prstGeom prst="line">
            <a:avLst/>
          </a:prstGeom>
          <a:noFill/>
          <a:ln w="3175" cmpd="sng">
            <a:solidFill>
              <a:schemeClr val="bg2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3C2BD35-5933-4F75-BC89-754560A7E40D}" type="slidenum">
              <a:rPr lang="zh-CN" altLang="zh-CN"/>
            </a:fld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406400"/>
            <a:ext cx="778668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600200"/>
            <a:ext cx="7786687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44824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永不言弃</a:t>
            </a:r>
            <a:endParaRPr lang="zh-CN" altLang="en-US" sz="8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26790" y="439547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经开区第二中学</a:t>
            </a:r>
            <a:r>
              <a:rPr lang="en-US" altLang="zh-CN"/>
              <a:t> </a:t>
            </a:r>
            <a:r>
              <a:rPr lang="zh-CN" altLang="en-US"/>
              <a:t>徐体</a:t>
            </a:r>
            <a:r>
              <a:rPr lang="zh-CN" altLang="en-US"/>
              <a:t>兰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 b="1" smtClean="0">
                <a:solidFill>
                  <a:srgbClr val="333399"/>
                </a:solidFill>
              </a:rPr>
              <a:t>    </a:t>
            </a:r>
            <a:r>
              <a:rPr lang="zh-CN" altLang="en-US" b="1" smtClean="0">
                <a:solidFill>
                  <a:srgbClr val="333399"/>
                </a:solidFill>
              </a:rPr>
              <a:t>有的学生做作业的目的不明确，态度不端正，采取“拖、抄、代.……等等”，会做的马马虎虎，不会做的就不动笔； 有的学生好高骛远，简单的是会而不对，复杂的对而不全，这些不良习惯严重的影响了学习效果。所以我们要重视做作业，在做习题时要认真思考，总结概念、原理的运用方法、解题的思路、并且尽量多记忆一些有用的中间结论。</a:t>
            </a:r>
            <a:endParaRPr lang="zh-CN" altLang="en-US" b="1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b="1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 smtClean="0">
                <a:solidFill>
                  <a:srgbClr val="333399"/>
                </a:solidFill>
              </a:rPr>
              <a:t> </a:t>
            </a:r>
            <a:endParaRPr lang="zh-CN" altLang="en-US" b="1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b="1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b="0" smtClean="0"/>
              <a:t>6、仔细审题的习惯</a:t>
            </a:r>
            <a:endParaRPr lang="zh-CN" altLang="en-US" sz="3200" b="0" smtClean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584" y="1700808"/>
            <a:ext cx="7786687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 dirty="0" smtClean="0">
                <a:solidFill>
                  <a:srgbClr val="333399"/>
                </a:solidFill>
              </a:rPr>
              <a:t>   审题能力是学生多种能力的综合表现。要求学生仔细阅读材料内容，学会抓字眼，抓关键詞，正确理解内容，对提示语、公式、法则、定律、图示等关键内容，更要认真推敲，反复琢磨，准确把握每个知识点上的内涵与外延。 同时还要培养自己能从作业，考试中发现自己的错误，及时纠正的能力。</a:t>
            </a: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b="0" smtClean="0"/>
              <a:t>7、复习归纳的习惯</a:t>
            </a:r>
            <a:endParaRPr lang="zh-CN" altLang="en-US" sz="3200" b="0" smtClean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584" y="1700808"/>
            <a:ext cx="7786687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 dirty="0" smtClean="0">
                <a:solidFill>
                  <a:srgbClr val="333399"/>
                </a:solidFill>
              </a:rPr>
              <a:t>   复习就是消化知识，加深理解和记忆，达到举一反三。复习也就是通过对知识，对解决问题的思路进行提炼，进行归纳整理，使零碎的知识，分散的记忆得到一个串联，从而学生的知识系统化、条理化、重点化，避免前后知识的脱离与割裂。复习是有规律的，复习必须及时，否则超过了人的记忆极限点再去复习，将要多花几倍的时间，而且效果不好。因此必须有计划的不间断地复习。</a:t>
            </a: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sz="1800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23528" y="1628800"/>
            <a:ext cx="8539163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1400" b="1" dirty="0" smtClean="0">
                <a:solidFill>
                  <a:srgbClr val="333399"/>
                </a:solidFill>
              </a:rPr>
              <a:t>       </a:t>
            </a:r>
            <a:r>
              <a:rPr lang="zh-CN" altLang="en-US" sz="2800" b="1" dirty="0" smtClean="0">
                <a:solidFill>
                  <a:srgbClr val="333399"/>
                </a:solidFill>
              </a:rPr>
              <a:t>每天尽量把当天的东西都复习一遍，每周再做总结，一章学完后再总的复习一下。对记忆性知识的复习，每一遍的用时不需多，但是反复的遍数要多，以加深印象。</a:t>
            </a:r>
            <a:endParaRPr lang="zh-CN" altLang="en-US" sz="2800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800" b="1" dirty="0" smtClean="0">
                <a:solidFill>
                  <a:srgbClr val="333399"/>
                </a:solidFill>
              </a:rPr>
              <a:t>    每章每节的知识是分散的、孤立的，要想形成知识体系，课后必须有小结归纳。对所学知识进行概括，抓住应掌握的重点和关键。 对比理解易混淆的概念。每学习一个专题，要把分散在各章中的知识点连成线、辅以面、结成网，使学到的知识系统化、规律化、结构化，这样运用起来才能联想畅通，思维活跃。</a:t>
            </a:r>
            <a:endParaRPr lang="zh-CN" altLang="en-US" sz="2800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sz="2800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8、</a:t>
            </a:r>
            <a:r>
              <a:rPr lang="zh-CN" altLang="en-US" b="0" smtClean="0"/>
              <a:t>整理错题集的习惯</a:t>
            </a:r>
            <a:endParaRPr lang="zh-CN" altLang="en-US" b="0" smtClean="0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b="1" smtClean="0">
                <a:solidFill>
                  <a:srgbClr val="333399"/>
                </a:solidFill>
              </a:rPr>
              <a:t>   平时要把有什么疑问或是弄错的地方随手拿张纸记下，经常看看，看会了、记住了才扔掉。有价值的就用专门的本子记下，并找些可以接受的类型题、同等程度的相关知识点研究一下它们的异同，解题的技巧和办法。</a:t>
            </a:r>
            <a:br>
              <a:rPr lang="zh-CN" altLang="en-US" b="1" smtClean="0">
                <a:solidFill>
                  <a:srgbClr val="333399"/>
                </a:solidFill>
              </a:rPr>
            </a:br>
            <a:endParaRPr lang="zh-CN" altLang="en-US" b="1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18406" y="1677105"/>
            <a:ext cx="81264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dirty="0">
                <a:sym typeface="Arial" panose="020B0604020202020204" pitchFamily="34" charset="0"/>
              </a:rPr>
              <a:t>有的同学觉得自己累......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eaLnBrk="1" hangingPunct="1"/>
            <a:r>
              <a:rPr lang="zh-CN" altLang="en-US" sz="3200" dirty="0">
                <a:sym typeface="Arial" panose="020B0604020202020204" pitchFamily="34" charset="0"/>
              </a:rPr>
              <a:t>有的同学觉得自己苦......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eaLnBrk="1" hangingPunct="1"/>
            <a:r>
              <a:rPr lang="zh-CN" altLang="en-US" sz="3200" dirty="0">
                <a:sym typeface="Arial" panose="020B0604020202020204" pitchFamily="34" charset="0"/>
              </a:rPr>
              <a:t>有的同学抱怨自己的生活环境不好......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eaLnBrk="1" hangingPunct="1"/>
            <a:r>
              <a:rPr lang="zh-CN" altLang="en-US" sz="3200" dirty="0">
                <a:sym typeface="Arial" panose="020B0604020202020204" pitchFamily="34" charset="0"/>
              </a:rPr>
              <a:t>有的同学面对失败，就想逃避......</a:t>
            </a:r>
            <a:endParaRPr lang="zh-CN" altLang="en-US" sz="3200" dirty="0">
              <a:sym typeface="Arial" panose="020B0604020202020204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28675" y="3860800"/>
            <a:ext cx="755967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400" b="1" dirty="0">
                <a:solidFill>
                  <a:schemeClr val="accent2"/>
                </a:solidFill>
                <a:sym typeface="Arial" panose="020B0604020202020204" pitchFamily="34" charset="0"/>
              </a:rPr>
              <a:t>当你叫累，叫苦的时候，当你想要逃避的时候，你有想过还有比你更苦，更累的人吗</a:t>
            </a:r>
            <a:r>
              <a:rPr lang="zh-CN" altLang="en-US" sz="4400" b="1" dirty="0" smtClean="0">
                <a:solidFill>
                  <a:schemeClr val="accent2"/>
                </a:solidFill>
                <a:sym typeface="Arial" panose="020B0604020202020204" pitchFamily="34" charset="0"/>
              </a:rPr>
              <a:t>？</a:t>
            </a:r>
            <a:endParaRPr lang="zh-CN" altLang="en-US" sz="4400" b="1" dirty="0">
              <a:solidFill>
                <a:schemeClr val="accent2"/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ldLvl="0" autoUpdateAnimBg="0"/>
      <p:bldP spid="20483" grpId="1" bldLvl="0" autoUpdateAnimBg="0"/>
      <p:bldP spid="20483" grpId="2" bldLvl="0" autoUpdateAnimBg="0"/>
      <p:bldP spid="20483" grpId="3" bldLvl="0" autoUpdateAnimBg="0"/>
      <p:bldP spid="20483" grpId="4" bldLvl="0" autoUpdateAnimBg="0"/>
      <p:bldP spid="20483" grpId="5" bldLvl="0" autoUpdateAnimBg="0"/>
      <p:bldP spid="20483" grpId="6" bldLvl="0" autoUpdateAnimBg="0"/>
      <p:bldP spid="20483" grpId="7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332" y="764704"/>
            <a:ext cx="9001125" cy="3886200"/>
          </a:xfrm>
        </p:spPr>
        <p:txBody>
          <a:bodyPr/>
          <a:lstStyle/>
          <a:p>
            <a:pPr eaLnBrk="1" hangingPunct="1"/>
            <a:r>
              <a:rPr lang="zh-CN" altLang="en-US" sz="2400" dirty="0" smtClean="0"/>
              <a:t>1.此刻打盹，你将做梦；而此刻学习，你将圆梦。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This moment will nap, you will have a dream; But this moment study,you will interpret a dream. 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2.我荒废的今日，正是昨日殒身之人祈求的明日。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I leave uncultivated today, was precisely yesterday perishestomorrow which person of the body implored.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3.觉得为时已晚的时候，恰恰是最早的时候。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Thought is already is late, exactly is the earliest time.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4.勿将今日之事拖到明日。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Not matter of the today will drag tomorrow.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5.学习时的苦痛是暂时的，未学到的痛苦是终生的。 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Time the study pain is temporary, has not learned the pain islife-long. </a:t>
            </a:r>
            <a:endParaRPr lang="zh-CN" altLang="en-US" sz="2400" dirty="0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-31750" y="0"/>
            <a:ext cx="6151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sz="32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哈佛图书馆的二十条训言</a:t>
            </a:r>
            <a:r>
              <a:rPr lang="zh-CN" altLang="zh-CN" sz="32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——</a:t>
            </a:r>
            <a:r>
              <a:rPr lang="zh-CN" altLang="zh-CN" sz="28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</a:t>
            </a:r>
            <a:endParaRPr lang="zh-CN" altLang="zh-CN" sz="2800" b="1" dirty="0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332656"/>
            <a:ext cx="8891314" cy="3886200"/>
          </a:xfrm>
        </p:spPr>
        <p:txBody>
          <a:bodyPr/>
          <a:lstStyle/>
          <a:p>
            <a:pPr eaLnBrk="1" hangingPunct="1"/>
            <a:r>
              <a:rPr lang="zh-CN" altLang="en-US" sz="2400" dirty="0" smtClean="0"/>
              <a:t>6.学习这件事，不是缺乏时间，而是缺乏努力。Studies this matter, lacks the time, but is lacks diligently.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 7.幸福或许不排名次，但成功必排名次。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Perhaps happiness does not arrange the position, but succeeds mustarrange the position.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8.学习并不是人生的全部。但既然连人生的一部分</a:t>
            </a:r>
            <a:r>
              <a:rPr lang="zh-CN" altLang="en-US" sz="2400" dirty="0" smtClean="0">
                <a:latin typeface="Arial" panose="020B0604020202020204" pitchFamily="34" charset="0"/>
              </a:rPr>
              <a:t>———</a:t>
            </a:r>
            <a:r>
              <a:rPr lang="zh-CN" altLang="en-US" sz="2400" dirty="0" smtClean="0"/>
              <a:t>学习也无法征服，还能做什么呢？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The study certainly is not the life complete. But, sincecontinually life part of - studies also is unable to conquer, what butalso can make?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9.请享受无法回避的痛苦。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 Please enjoy the pain which is unable to avoid.</a:t>
            </a:r>
            <a:endParaRPr lang="zh-CN" altLang="en-US" sz="2400" dirty="0" smtClean="0"/>
          </a:p>
          <a:p>
            <a:pPr eaLnBrk="1" hangingPunct="1"/>
            <a:r>
              <a:rPr lang="zh-CN" altLang="en-US" sz="2400" dirty="0" smtClean="0"/>
              <a:t>10.只有比别人更早、更勤奋地努力，才能尝到成功的滋味。 </a:t>
            </a:r>
            <a:endParaRPr lang="zh-CN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400" dirty="0" smtClean="0"/>
              <a:t>   Only has compared to the others early, diligently diligently, canfeel the successful taste.</a:t>
            </a:r>
            <a:endParaRPr lang="zh-CN" altLang="en-US" sz="2400" dirty="0" smtClean="0"/>
          </a:p>
        </p:txBody>
      </p:sp>
    </p:spTree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180975" y="188913"/>
            <a:ext cx="8539163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11.谁也不能随随便便成功，它来自彻底的自我管理和毅力。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smtClean="0"/>
              <a:t>   Nobody can casually succeed, it comes from the thoroughself-control and the will.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12.时间在流逝。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smtClean="0"/>
              <a:t>   The time is passing.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13.现在流的口水，将成为明天的眼泪。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smtClean="0"/>
              <a:t>   Now drips the saliva, will become tomorrow the tear. 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14.狗一样地学，绅士一样地玩。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smtClean="0"/>
              <a:t>   The dog equally study, the gentleman equally plays.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15.今天不走，明天要跑。</a:t>
            </a:r>
            <a:endParaRPr lang="zh-CN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smtClean="0"/>
              <a:t>   Today does not walk, will have to run tomorrow.</a:t>
            </a:r>
            <a:r>
              <a:rPr lang="zh-CN" altLang="en-US" sz="2800" smtClean="0">
                <a:latin typeface="Arial" panose="020B0604020202020204" pitchFamily="34" charset="0"/>
              </a:rPr>
              <a:t>  </a:t>
            </a:r>
            <a:endParaRPr lang="zh-CN" altLang="en-US" sz="2800" smtClean="0"/>
          </a:p>
        </p:txBody>
      </p:sp>
    </p:spTree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60350"/>
            <a:ext cx="854075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800" dirty="0" smtClean="0"/>
              <a:t>16.投资未来的人，是忠于现实的人。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dirty="0" smtClean="0"/>
              <a:t>   The investment future person will be, will be loyal      to the realityperson.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dirty="0" smtClean="0"/>
              <a:t>17.受教育程度代表收入。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The education level represents the income.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dirty="0" smtClean="0"/>
              <a:t>18.一天过完，不会再来。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One day, has not been able again to come. 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dirty="0" smtClean="0"/>
              <a:t>19.即使现在，对手也不停地翻动书页。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dirty="0" smtClean="0"/>
              <a:t>    Even if the present, the match does not stop changes the page.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2800" dirty="0" smtClean="0"/>
              <a:t>20.没有艰辛，便无所获。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dirty="0" smtClean="0"/>
              <a:t>   Has not been difficult, then does not have attains.</a:t>
            </a:r>
            <a:endParaRPr lang="zh-CN" altLang="en-US" sz="2800" dirty="0" smtClean="0"/>
          </a:p>
          <a:p>
            <a:pPr eaLnBrk="1" hangingPunct="1">
              <a:lnSpc>
                <a:spcPct val="90000"/>
              </a:lnSpc>
            </a:pPr>
            <a:endParaRPr lang="zh-CN" altLang="en-US" sz="28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3568" y="1700808"/>
            <a:ext cx="820891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sz="2800" dirty="0">
                <a:solidFill>
                  <a:schemeClr val="accent2"/>
                </a:solidFill>
              </a:rPr>
              <a:t>为什么我每天忙忙碌碌，却在考试时总与成功失之交臂？</a:t>
            </a:r>
            <a:endParaRPr lang="zh-CN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sz="2800" dirty="0">
                <a:solidFill>
                  <a:schemeClr val="accent2"/>
                </a:solidFill>
              </a:rPr>
              <a:t>为什么我每天熬夜苦读，学习成绩也总不见起色？</a:t>
            </a:r>
            <a:endParaRPr lang="zh-CN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sz="2800" dirty="0">
                <a:solidFill>
                  <a:schemeClr val="accent2"/>
                </a:solidFill>
              </a:rPr>
              <a:t>为什么别人学的这么轻松，我却学这么痛苦？</a:t>
            </a:r>
            <a:endParaRPr lang="zh-CN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sz="2800" dirty="0">
                <a:solidFill>
                  <a:schemeClr val="accent2"/>
                </a:solidFill>
              </a:rPr>
              <a:t>为什么同样的老师，同样的教室，最后的结果却不同？</a:t>
            </a:r>
            <a:endParaRPr lang="zh-CN" sz="2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zh-CN" sz="2800" dirty="0">
                <a:solidFill>
                  <a:schemeClr val="accent2"/>
                </a:solidFill>
              </a:rPr>
              <a:t>……</a:t>
            </a:r>
            <a:endParaRPr lang="zh-CN" altLang="zh-CN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2987675" y="332656"/>
            <a:ext cx="457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dirty="0"/>
              <a:t>我相信</a:t>
            </a:r>
            <a:endParaRPr lang="zh-CN" altLang="en-US" sz="4000" dirty="0"/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50825" y="1268413"/>
            <a:ext cx="4572000" cy="478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dirty="0"/>
              <a:t>想飞上天和太阳肩并肩</a:t>
            </a:r>
            <a:endParaRPr lang="zh-CN" altLang="en-US" sz="2800" dirty="0"/>
          </a:p>
          <a:p>
            <a:r>
              <a:rPr lang="zh-CN" altLang="en-US" sz="2800" dirty="0"/>
              <a:t>世界等着我去改变</a:t>
            </a:r>
            <a:endParaRPr lang="zh-CN" altLang="en-US" sz="2800" dirty="0"/>
          </a:p>
          <a:p>
            <a:r>
              <a:rPr lang="zh-CN" altLang="en-US" sz="2800" dirty="0"/>
              <a:t>想做的梦从不怕别人看见</a:t>
            </a:r>
            <a:endParaRPr lang="zh-CN" altLang="en-US" sz="2800" dirty="0"/>
          </a:p>
          <a:p>
            <a:r>
              <a:rPr lang="zh-CN" altLang="en-US" sz="2800" dirty="0"/>
              <a:t>在这里我都能实现</a:t>
            </a:r>
            <a:endParaRPr lang="zh-CN" altLang="en-US" sz="2800" dirty="0"/>
          </a:p>
          <a:p>
            <a:r>
              <a:rPr lang="zh-CN" altLang="en-US" sz="2800" dirty="0"/>
              <a:t>大声欢笑让你我肩并肩</a:t>
            </a:r>
            <a:endParaRPr lang="zh-CN" altLang="en-US" sz="2800" dirty="0"/>
          </a:p>
          <a:p>
            <a:r>
              <a:rPr lang="zh-CN" altLang="en-US" sz="2800" dirty="0"/>
              <a:t>何处不能欢乐无限</a:t>
            </a:r>
            <a:endParaRPr lang="zh-CN" altLang="en-US" sz="2800" dirty="0"/>
          </a:p>
          <a:p>
            <a:r>
              <a:rPr lang="zh-CN" altLang="en-US" sz="2800" dirty="0"/>
              <a:t>抛开烦恼 勇敢的大步向前</a:t>
            </a:r>
            <a:endParaRPr lang="zh-CN" altLang="en-US" sz="2800" dirty="0"/>
          </a:p>
          <a:p>
            <a:r>
              <a:rPr lang="zh-CN" altLang="en-US" sz="2800" dirty="0"/>
              <a:t>我就站在舞台中间</a:t>
            </a:r>
            <a:endParaRPr lang="zh-CN" altLang="en-US" sz="2800" dirty="0"/>
          </a:p>
          <a:p>
            <a:r>
              <a:rPr lang="zh-CN" altLang="en-US" sz="2800" dirty="0"/>
              <a:t>我相信我就是我</a:t>
            </a:r>
            <a:endParaRPr lang="zh-CN" altLang="en-US" sz="2800" dirty="0"/>
          </a:p>
          <a:p>
            <a:r>
              <a:rPr lang="zh-CN" altLang="en-US" sz="2800" dirty="0"/>
              <a:t>我相信明天</a:t>
            </a:r>
            <a:endParaRPr lang="zh-CN" altLang="en-US" sz="2800" dirty="0"/>
          </a:p>
          <a:p>
            <a:r>
              <a:rPr lang="zh-CN" altLang="en-US" sz="2800" dirty="0"/>
              <a:t>我相信青春没有地平线</a:t>
            </a:r>
            <a:endParaRPr lang="zh-CN" altLang="en-US" sz="2800" dirty="0"/>
          </a:p>
        </p:txBody>
      </p:sp>
      <p:sp>
        <p:nvSpPr>
          <p:cNvPr id="52228" name="Rectangle 6"/>
          <p:cNvSpPr>
            <a:spLocks noChangeArrowheads="1"/>
          </p:cNvSpPr>
          <p:nvPr/>
        </p:nvSpPr>
        <p:spPr bwMode="auto">
          <a:xfrm>
            <a:off x="4356100" y="1271588"/>
            <a:ext cx="45720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dirty="0"/>
              <a:t>在日落的海边</a:t>
            </a:r>
            <a:endParaRPr lang="zh-CN" altLang="en-US" sz="2800" dirty="0"/>
          </a:p>
          <a:p>
            <a:r>
              <a:rPr lang="zh-CN" altLang="en-US" sz="2800" dirty="0"/>
              <a:t>在热闹的大街</a:t>
            </a:r>
            <a:endParaRPr lang="zh-CN" altLang="en-US" sz="2800" dirty="0"/>
          </a:p>
          <a:p>
            <a:r>
              <a:rPr lang="zh-CN" altLang="en-US" sz="2800" dirty="0"/>
              <a:t>都是我心中最美的乐园</a:t>
            </a:r>
            <a:endParaRPr lang="zh-CN" altLang="en-US" sz="2800" dirty="0"/>
          </a:p>
          <a:p>
            <a:r>
              <a:rPr lang="zh-CN" altLang="en-US" sz="2800" dirty="0"/>
              <a:t>我相信自由自在</a:t>
            </a:r>
            <a:endParaRPr lang="zh-CN" altLang="en-US" sz="2800" dirty="0"/>
          </a:p>
          <a:p>
            <a:r>
              <a:rPr lang="zh-CN" altLang="en-US" sz="2800" dirty="0"/>
              <a:t>我相信希望</a:t>
            </a:r>
            <a:endParaRPr lang="zh-CN" altLang="en-US" sz="2800" dirty="0"/>
          </a:p>
          <a:p>
            <a:r>
              <a:rPr lang="zh-CN" altLang="en-US" sz="2800" dirty="0"/>
              <a:t>我相信伸手就能碰到天</a:t>
            </a:r>
            <a:endParaRPr lang="zh-CN" altLang="en-US" sz="2800" dirty="0"/>
          </a:p>
          <a:p>
            <a:r>
              <a:rPr lang="zh-CN" altLang="en-US" sz="2800" dirty="0"/>
              <a:t>有你在我身边</a:t>
            </a:r>
            <a:endParaRPr lang="zh-CN" altLang="en-US" sz="2800" dirty="0"/>
          </a:p>
          <a:p>
            <a:r>
              <a:rPr lang="zh-CN" altLang="en-US" sz="2800" dirty="0"/>
              <a:t>让生活更新鲜</a:t>
            </a:r>
            <a:endParaRPr lang="zh-CN" altLang="en-US" sz="2800" dirty="0"/>
          </a:p>
          <a:p>
            <a:r>
              <a:rPr lang="zh-CN" altLang="en-US" sz="2800" dirty="0"/>
              <a:t>每一刻都精采万分</a:t>
            </a:r>
            <a:endParaRPr lang="zh-CN" altLang="en-US" sz="2800" dirty="0"/>
          </a:p>
          <a:p>
            <a:r>
              <a:rPr lang="en-US" altLang="zh-CN" sz="2800" dirty="0"/>
              <a:t>I do believe</a:t>
            </a: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ChangeArrowheads="1"/>
          </p:cNvSpPr>
          <p:nvPr/>
        </p:nvSpPr>
        <p:spPr bwMode="auto">
          <a:xfrm>
            <a:off x="323850" y="188913"/>
            <a:ext cx="4572000" cy="607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想飞上天 和太阳肩并肩</a:t>
            </a:r>
            <a:endParaRPr lang="zh-CN" altLang="en-US" sz="2800"/>
          </a:p>
          <a:p>
            <a:r>
              <a:rPr lang="zh-CN" altLang="en-US" sz="2800"/>
              <a:t>世界等着我去改变</a:t>
            </a:r>
            <a:endParaRPr lang="zh-CN" altLang="en-US" sz="2800"/>
          </a:p>
          <a:p>
            <a:r>
              <a:rPr lang="zh-CN" altLang="en-US" sz="2800"/>
              <a:t>抛开烦恼 勇敢的大步向前</a:t>
            </a:r>
            <a:endParaRPr lang="zh-CN" altLang="en-US" sz="2800"/>
          </a:p>
          <a:p>
            <a:r>
              <a:rPr lang="zh-CN" altLang="en-US" sz="2800"/>
              <a:t>我就站在舞台中间</a:t>
            </a:r>
            <a:endParaRPr lang="zh-CN" altLang="en-US" sz="2800"/>
          </a:p>
          <a:p>
            <a:r>
              <a:rPr lang="zh-CN" altLang="en-US" sz="2800"/>
              <a:t>我相信我就是我</a:t>
            </a:r>
            <a:endParaRPr lang="zh-CN" altLang="en-US" sz="2800"/>
          </a:p>
          <a:p>
            <a:r>
              <a:rPr lang="zh-CN" altLang="en-US" sz="2800"/>
              <a:t>我相信明天</a:t>
            </a:r>
            <a:endParaRPr lang="zh-CN" altLang="en-US" sz="2800"/>
          </a:p>
          <a:p>
            <a:r>
              <a:rPr lang="zh-CN" altLang="en-US" sz="2800"/>
              <a:t>我相信青春没有地平线</a:t>
            </a:r>
            <a:endParaRPr lang="zh-CN" altLang="en-US" sz="2800"/>
          </a:p>
          <a:p>
            <a:r>
              <a:rPr lang="zh-CN" altLang="en-US" sz="2800"/>
              <a:t>在日落的海边</a:t>
            </a:r>
            <a:endParaRPr lang="zh-CN" altLang="en-US" sz="2800"/>
          </a:p>
          <a:p>
            <a:r>
              <a:rPr lang="zh-CN" altLang="en-US" sz="2800"/>
              <a:t>在热闹的大街</a:t>
            </a:r>
            <a:endParaRPr lang="zh-CN" altLang="en-US" sz="2800"/>
          </a:p>
          <a:p>
            <a:r>
              <a:rPr lang="zh-CN" altLang="en-US" sz="2800"/>
              <a:t>都是我心中最美的乐园</a:t>
            </a:r>
            <a:endParaRPr lang="zh-CN" altLang="en-US" sz="2800"/>
          </a:p>
          <a:p>
            <a:r>
              <a:rPr lang="zh-CN" altLang="en-US" sz="2800"/>
              <a:t>我相信自由自在</a:t>
            </a:r>
            <a:endParaRPr lang="zh-CN" altLang="en-US" sz="2800"/>
          </a:p>
          <a:p>
            <a:r>
              <a:rPr lang="zh-CN" altLang="en-US" sz="2800"/>
              <a:t>我相信希望</a:t>
            </a:r>
            <a:endParaRPr lang="zh-CN" altLang="en-US" sz="2800"/>
          </a:p>
          <a:p>
            <a:r>
              <a:rPr lang="zh-CN" altLang="en-US" sz="2800"/>
              <a:t>我相信伸手就能碰到天</a:t>
            </a:r>
            <a:endParaRPr lang="zh-CN" altLang="en-US" sz="2800"/>
          </a:p>
          <a:p>
            <a:endParaRPr lang="zh-CN" altLang="en-US" sz="2800"/>
          </a:p>
        </p:txBody>
      </p:sp>
      <p:sp>
        <p:nvSpPr>
          <p:cNvPr id="53251" name="Rectangle 6"/>
          <p:cNvSpPr>
            <a:spLocks noChangeArrowheads="1"/>
          </p:cNvSpPr>
          <p:nvPr/>
        </p:nvSpPr>
        <p:spPr bwMode="auto">
          <a:xfrm>
            <a:off x="4572000" y="188913"/>
            <a:ext cx="4572000" cy="506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有你在我身边</a:t>
            </a:r>
            <a:endParaRPr lang="zh-CN" altLang="en-US" sz="2800"/>
          </a:p>
          <a:p>
            <a:r>
              <a:rPr lang="zh-CN" altLang="en-US" sz="2800"/>
              <a:t>让生活更新鲜</a:t>
            </a:r>
            <a:endParaRPr lang="zh-CN" altLang="en-US" sz="2800"/>
          </a:p>
          <a:p>
            <a:r>
              <a:rPr lang="zh-CN" altLang="en-US" sz="2800"/>
              <a:t>每一刻都精采万分</a:t>
            </a:r>
            <a:endParaRPr lang="zh-CN" altLang="en-US" sz="2800"/>
          </a:p>
          <a:p>
            <a:r>
              <a:rPr lang="en-US" altLang="zh-CN" sz="2800"/>
              <a:t>I do believe</a:t>
            </a:r>
            <a:endParaRPr lang="en-US" altLang="zh-CN" sz="2800"/>
          </a:p>
          <a:p>
            <a:r>
              <a:rPr lang="zh-CN" altLang="en-US" sz="2800"/>
              <a:t>我相信</a:t>
            </a:r>
            <a:endParaRPr lang="zh-CN" altLang="en-US" sz="2800"/>
          </a:p>
          <a:p>
            <a:r>
              <a:rPr lang="zh-CN" altLang="en-US" sz="2800"/>
              <a:t>我就是我</a:t>
            </a:r>
            <a:endParaRPr lang="zh-CN" altLang="en-US" sz="2800"/>
          </a:p>
          <a:p>
            <a:r>
              <a:rPr lang="zh-CN" altLang="en-US" sz="2800"/>
              <a:t>我相信</a:t>
            </a:r>
            <a:endParaRPr lang="zh-CN" altLang="en-US" sz="2800"/>
          </a:p>
          <a:p>
            <a:r>
              <a:rPr lang="zh-CN" altLang="en-US" sz="2800"/>
              <a:t>自由自在</a:t>
            </a:r>
            <a:endParaRPr lang="zh-CN" altLang="en-US" sz="2800"/>
          </a:p>
          <a:p>
            <a:r>
              <a:rPr lang="zh-CN" altLang="en-US" sz="2800"/>
              <a:t>我相信</a:t>
            </a:r>
            <a:endParaRPr lang="zh-CN" altLang="en-US" sz="2800"/>
          </a:p>
          <a:p>
            <a:r>
              <a:rPr lang="zh-CN" altLang="en-US" sz="2800"/>
              <a:t>我相信 我相信</a:t>
            </a:r>
            <a:endParaRPr lang="zh-CN" altLang="en-US" sz="2800"/>
          </a:p>
          <a:p>
            <a:r>
              <a:rPr lang="en-US" altLang="zh-CN" sz="2800"/>
              <a:t>I BELIVE</a:t>
            </a:r>
            <a:endParaRPr lang="en-US" altLang="zh-CN" sz="2800"/>
          </a:p>
          <a:p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1835696" y="260648"/>
            <a:ext cx="4572000" cy="5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dirty="0"/>
              <a:t>我相信我就是我</a:t>
            </a:r>
            <a:endParaRPr lang="zh-CN" altLang="en-US" sz="2800" dirty="0"/>
          </a:p>
          <a:p>
            <a:r>
              <a:rPr lang="zh-CN" altLang="en-US" sz="2800" dirty="0"/>
              <a:t>我相信明天</a:t>
            </a:r>
            <a:endParaRPr lang="zh-CN" altLang="en-US" sz="2800" dirty="0"/>
          </a:p>
          <a:p>
            <a:r>
              <a:rPr lang="zh-CN" altLang="en-US" sz="2800" dirty="0"/>
              <a:t>我相信青春没有地平线</a:t>
            </a:r>
            <a:endParaRPr lang="zh-CN" altLang="en-US" sz="2800" dirty="0"/>
          </a:p>
          <a:p>
            <a:r>
              <a:rPr lang="zh-CN" altLang="en-US" sz="2800" dirty="0"/>
              <a:t>在日落的海边</a:t>
            </a:r>
            <a:endParaRPr lang="zh-CN" altLang="en-US" sz="2800" dirty="0"/>
          </a:p>
          <a:p>
            <a:r>
              <a:rPr lang="zh-CN" altLang="en-US" sz="2800" dirty="0"/>
              <a:t>在热闹的大街</a:t>
            </a:r>
            <a:endParaRPr lang="zh-CN" altLang="en-US" sz="2800" dirty="0"/>
          </a:p>
          <a:p>
            <a:r>
              <a:rPr lang="zh-CN" altLang="en-US" sz="2800" dirty="0"/>
              <a:t>都是我心中最美的乐园</a:t>
            </a:r>
            <a:endParaRPr lang="zh-CN" altLang="en-US" sz="2800" dirty="0"/>
          </a:p>
          <a:p>
            <a:r>
              <a:rPr lang="zh-CN" altLang="en-US" sz="2800" dirty="0"/>
              <a:t>我相信自由自在</a:t>
            </a:r>
            <a:endParaRPr lang="zh-CN" altLang="en-US" sz="2800" dirty="0"/>
          </a:p>
          <a:p>
            <a:r>
              <a:rPr lang="zh-CN" altLang="en-US" sz="2800" dirty="0"/>
              <a:t>我相信希望</a:t>
            </a:r>
            <a:endParaRPr lang="zh-CN" altLang="en-US" sz="2800" dirty="0"/>
          </a:p>
          <a:p>
            <a:r>
              <a:rPr lang="zh-CN" altLang="en-US" sz="2800" dirty="0"/>
              <a:t>我相信伸手就能碰到天</a:t>
            </a:r>
            <a:endParaRPr lang="zh-CN" altLang="en-US" sz="2800" dirty="0"/>
          </a:p>
          <a:p>
            <a:r>
              <a:rPr lang="zh-CN" altLang="en-US" sz="2800" dirty="0"/>
              <a:t>有你在我身边</a:t>
            </a:r>
            <a:endParaRPr lang="zh-CN" altLang="en-US" sz="2800" dirty="0"/>
          </a:p>
          <a:p>
            <a:r>
              <a:rPr lang="zh-CN" altLang="en-US" sz="2800" dirty="0"/>
              <a:t>让生活更新鲜</a:t>
            </a:r>
            <a:endParaRPr lang="zh-CN" altLang="en-US" sz="2800" dirty="0"/>
          </a:p>
          <a:p>
            <a:r>
              <a:rPr lang="zh-CN" altLang="en-US" sz="2800" dirty="0"/>
              <a:t>每一刻都精采万分</a:t>
            </a:r>
            <a:endParaRPr lang="zh-CN" altLang="en-US" sz="2800" dirty="0"/>
          </a:p>
          <a:p>
            <a:r>
              <a:rPr lang="en-US" altLang="zh-CN" sz="2800" dirty="0"/>
              <a:t>I do believe </a:t>
            </a:r>
            <a:r>
              <a:rPr lang="en-US" altLang="zh-CN" sz="2800" dirty="0" smtClean="0"/>
              <a:t>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WordArt 3"/>
          <p:cNvSpPr>
            <a:spLocks noChangeArrowheads="1" noChangeShapeType="1"/>
          </p:cNvSpPr>
          <p:nvPr/>
        </p:nvSpPr>
        <p:spPr bwMode="auto">
          <a:xfrm>
            <a:off x="2771800" y="1935560"/>
            <a:ext cx="3600400" cy="2552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 smtClean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Thanks!</a:t>
            </a:r>
            <a:endParaRPr lang="en-US" altLang="zh-CN" sz="3600" b="1" kern="10" dirty="0" smtClean="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  <a:p>
            <a:pPr algn="ctr"/>
            <a:r>
              <a:rPr lang="en-US" altLang="zh-CN" sz="3600" b="1" kern="10" dirty="0" smtClean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End</a:t>
            </a:r>
            <a:r>
              <a:rPr lang="en-US" altLang="zh-CN" sz="3600" b="1" kern="10" dirty="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!</a:t>
            </a:r>
            <a:endParaRPr lang="zh-CN" altLang="en-US" sz="3600" b="1" kern="10" dirty="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3" y="620713"/>
            <a:ext cx="9178925" cy="1143000"/>
          </a:xfrm>
        </p:spPr>
        <p:txBody>
          <a:bodyPr/>
          <a:lstStyle/>
          <a:p>
            <a:pPr eaLnBrk="1" hangingPunct="1"/>
            <a:r>
              <a:rPr lang="zh-CN" altLang="en-US" sz="4400" dirty="0" smtClean="0"/>
              <a:t>面对暂时的失败，我们该如何选择？</a:t>
            </a:r>
            <a:endParaRPr lang="zh-CN" altLang="en-US" sz="4400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" y="2709863"/>
            <a:ext cx="910748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7200" dirty="0"/>
              <a:t>放弃梦想      继续前行</a:t>
            </a:r>
            <a:endParaRPr lang="zh-CN" altLang="en-US" sz="7200" dirty="0"/>
          </a:p>
        </p:txBody>
      </p:sp>
      <p:sp>
        <p:nvSpPr>
          <p:cNvPr id="7172" name="WordArt 4"/>
          <p:cNvSpPr>
            <a:spLocks noChangeArrowheads="1" noChangeShapeType="1"/>
          </p:cNvSpPr>
          <p:nvPr/>
        </p:nvSpPr>
        <p:spPr bwMode="auto">
          <a:xfrm>
            <a:off x="3995738" y="2709863"/>
            <a:ext cx="1219200" cy="1397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altLang="zh-CN" sz="9600" kern="10">
                <a:ln w="12700">
                  <a:solidFill>
                    <a:srgbClr val="000099"/>
                  </a:solidFill>
                  <a:round/>
                </a:ln>
                <a:solidFill>
                  <a:srgbClr val="33CCFF"/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PK</a:t>
            </a:r>
            <a:endParaRPr lang="zh-CN" altLang="en-US" sz="9600" kern="10">
              <a:ln w="12700">
                <a:solidFill>
                  <a:srgbClr val="000099"/>
                </a:solidFill>
                <a:round/>
              </a:ln>
              <a:solidFill>
                <a:srgbClr val="33CCFF"/>
              </a:solidFill>
              <a:effectLst>
                <a:outerShdw dist="107763" dir="18900000" algn="ctr" rotWithShape="0">
                  <a:srgbClr val="000099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55650" y="404813"/>
            <a:ext cx="5256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6513" y="477838"/>
            <a:ext cx="9107487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8000" dirty="0">
                <a:solidFill>
                  <a:schemeClr val="hlink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成功秘诀</a:t>
            </a:r>
            <a:endParaRPr lang="zh-CN" altLang="en-US" sz="8000" dirty="0">
              <a:solidFill>
                <a:schemeClr val="hlink"/>
              </a:solidFill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88" y="2863850"/>
            <a:ext cx="882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dirty="0">
                <a:solidFill>
                  <a:schemeClr val="accent2"/>
                </a:solidFill>
              </a:rPr>
              <a:t>好的学习习惯</a:t>
            </a:r>
            <a:r>
              <a:rPr lang="zh-CN" altLang="en-US" sz="4800" dirty="0"/>
              <a:t>+</a:t>
            </a:r>
            <a:r>
              <a:rPr lang="zh-CN" altLang="en-US" sz="4800" dirty="0">
                <a:solidFill>
                  <a:schemeClr val="accent2"/>
                </a:solidFill>
                <a:sym typeface="Arial" panose="020B0604020202020204" pitchFamily="34" charset="0"/>
              </a:rPr>
              <a:t>坚定信念</a:t>
            </a:r>
            <a:r>
              <a:rPr lang="zh-CN" altLang="en-US" sz="4800" dirty="0"/>
              <a:t>=</a:t>
            </a:r>
            <a:r>
              <a:rPr lang="zh-CN" altLang="en-US" sz="4800" dirty="0">
                <a:solidFill>
                  <a:schemeClr val="accent2"/>
                </a:solidFill>
              </a:rPr>
              <a:t>成功</a:t>
            </a:r>
            <a:endParaRPr lang="zh-CN" altLang="en-US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4575" y="477838"/>
            <a:ext cx="8540750" cy="1141412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hlink"/>
                </a:solidFill>
              </a:rPr>
              <a:t>好</a:t>
            </a:r>
            <a:r>
              <a:rPr lang="zh-CN" altLang="en-US" dirty="0" smtClean="0">
                <a:solidFill>
                  <a:schemeClr val="hlink"/>
                </a:solidFill>
                <a:sym typeface="Arial" panose="020B0604020202020204" pitchFamily="34" charset="0"/>
              </a:rPr>
              <a:t>的</a:t>
            </a:r>
            <a:r>
              <a:rPr lang="zh-CN" altLang="en-US" dirty="0" smtClean="0">
                <a:solidFill>
                  <a:schemeClr val="hlink"/>
                </a:solidFill>
              </a:rPr>
              <a:t>学习习惯</a:t>
            </a:r>
            <a:br>
              <a:rPr lang="zh-CN" altLang="en-US" dirty="0" smtClean="0">
                <a:solidFill>
                  <a:schemeClr val="hlink"/>
                </a:solidFill>
              </a:rPr>
            </a:br>
            <a:r>
              <a:rPr lang="zh-CN" altLang="en-US" b="0" dirty="0" smtClean="0">
                <a:sym typeface="Arial" panose="020B0604020202020204" pitchFamily="34" charset="0"/>
              </a:rPr>
              <a:t>1、尊重与欣赏老师的习惯</a:t>
            </a:r>
            <a:endParaRPr lang="zh-CN" altLang="en-US" b="0" dirty="0" smtClean="0">
              <a:sym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7544" y="1916832"/>
            <a:ext cx="8539162" cy="288032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 b="1" dirty="0" smtClean="0">
                <a:solidFill>
                  <a:srgbClr val="333399"/>
                </a:solidFill>
              </a:rPr>
              <a:t>亲</a:t>
            </a:r>
            <a:r>
              <a:rPr lang="zh-CN" altLang="en-US" sz="2800" b="1" dirty="0" smtClean="0">
                <a:solidFill>
                  <a:srgbClr val="333399"/>
                </a:solidFill>
              </a:rPr>
              <a:t>其师，信其道。一个学生同时面对的各学科教师，                          长短不齐,在所难免。所以学生要学习好，除了我们老      师努力提高能力水平，适应学生外，学生更要尊重老师，适应老师，并学会欣赏自己的老师。不同层次的老师，学生用不同的方式，眼睛向内、提高自我的方式去适应，与老师共同进步。从现在适应老师，长大了适应社会。不会稍不如意就埋怨环境</a:t>
            </a:r>
            <a:r>
              <a:rPr lang="zh-CN" altLang="en-US" sz="2800" b="1" dirty="0" smtClean="0">
                <a:solidFill>
                  <a:srgbClr val="333399"/>
                </a:solidFill>
              </a:rPr>
              <a:t>。</a:t>
            </a:r>
            <a:endParaRPr lang="zh-CN" altLang="en-US" sz="2800" b="1" dirty="0" smtClean="0">
              <a:solidFill>
                <a:srgbClr val="33339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0" dirty="0" smtClean="0">
                <a:sym typeface="Arial" panose="020B0604020202020204" pitchFamily="34" charset="0"/>
              </a:rPr>
              <a:t>2</a:t>
            </a:r>
            <a:r>
              <a:rPr lang="zh-CN" altLang="en-US" b="0" dirty="0" smtClean="0">
                <a:sym typeface="Arial" panose="020B0604020202020204" pitchFamily="34" charset="0"/>
              </a:rPr>
              <a:t>、自学预习的习惯</a:t>
            </a:r>
            <a:endParaRPr lang="zh-CN" altLang="en-US" b="0" dirty="0" smtClean="0">
              <a:sym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71550" y="1773238"/>
            <a:ext cx="7786688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 dirty="0" smtClean="0">
                <a:solidFill>
                  <a:srgbClr val="333399"/>
                </a:solidFill>
              </a:rPr>
              <a:t>    </a:t>
            </a:r>
            <a:r>
              <a:rPr lang="zh-CN" altLang="en-US" sz="2800" b="1" dirty="0" smtClean="0">
                <a:solidFill>
                  <a:srgbClr val="333399"/>
                </a:solidFill>
              </a:rPr>
              <a:t>自学是获取知识的主要途径。就学习过程而言，教师只是引路人，学生是学习的真正主体，学习中的大量问题，主要靠自己去解决。阅读是自学的一种主要形式，通过阅读教科书，可以独立领会知识，把握概念本质内涵，分析知识前后联系，反复推敲，理解教材，深化知识，形成能力。提前预习，是培养自主学习的精神和自学能力，提高听课效率的重要途径。提前预习教材，自主查找资料，研究新知识的要点重点，发现疑难，从而可以在课堂内重点解决，掌握听课的主动权，使听课具有针对性</a:t>
            </a:r>
            <a:r>
              <a:rPr lang="zh-CN" altLang="en-US" sz="2800" b="1" dirty="0" smtClean="0">
                <a:solidFill>
                  <a:srgbClr val="333399"/>
                </a:solidFill>
              </a:rPr>
              <a:t>。</a:t>
            </a:r>
            <a:endParaRPr lang="zh-CN" altLang="en-US" sz="2800" b="1" dirty="0" smtClean="0">
              <a:solidFill>
                <a:srgbClr val="33339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0" dirty="0" smtClean="0">
                <a:sym typeface="Arial" panose="020B0604020202020204" pitchFamily="34" charset="0"/>
              </a:rPr>
              <a:t>3</a:t>
            </a:r>
            <a:r>
              <a:rPr lang="zh-CN" altLang="en-US" b="0" dirty="0" smtClean="0">
                <a:sym typeface="Arial" panose="020B0604020202020204" pitchFamily="34" charset="0"/>
              </a:rPr>
              <a:t>、专心上课的习惯</a:t>
            </a:r>
            <a:endParaRPr lang="zh-CN" altLang="en-US" b="0" dirty="0" smtClean="0">
              <a:sym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584" y="1700808"/>
            <a:ext cx="7786687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b="1" dirty="0" smtClean="0">
                <a:solidFill>
                  <a:srgbClr val="333399"/>
                </a:solidFill>
              </a:rPr>
              <a:t>   教与学应该同步，应该和谐，因此学生在课堂上要集中精神，专心听教师讲课，认真听同学发言，抓住重点、难点、疑点听，边认真听边积极思考。哪怕是你已经超前学过了，也还是要认真听，要把教师的思路、其他同学的思路与自己的思路进行对比分析，找出解决问题的最佳途径。并在这过程中，尽量多理解记忆一些东西。</a:t>
            </a: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dirty="0" smtClean="0"/>
              <a:t>4、善于提问的习惯</a:t>
            </a:r>
            <a:endParaRPr lang="zh-CN" altLang="en-US" b="0" dirty="0" smtClean="0"/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584" y="1700808"/>
            <a:ext cx="7786687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 dirty="0" smtClean="0">
                <a:solidFill>
                  <a:srgbClr val="333399"/>
                </a:solidFill>
              </a:rPr>
              <a:t>   我们要积极鼓励学生质疑问题，带着知识疑点问老师，问同学，问家长。学问、学问，学习就要开口问，不懂装懂最终害自己，提问是主动学习的表现，能提出问题的学生是学习能力最强的学生，是具有创新精神的学生。</a:t>
            </a:r>
            <a:endParaRPr lang="zh-CN" altLang="en-US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b="1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smtClean="0"/>
              <a:t>5、独立作业的习惯</a:t>
            </a:r>
            <a:endParaRPr lang="zh-CN" altLang="en-US" b="0" smtClean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000" b="1" smtClean="0">
                <a:solidFill>
                  <a:srgbClr val="333399"/>
                </a:solidFill>
              </a:rPr>
              <a:t>    </a:t>
            </a:r>
            <a:r>
              <a:rPr lang="zh-CN" altLang="en-US" b="1" smtClean="0">
                <a:solidFill>
                  <a:srgbClr val="333399"/>
                </a:solidFill>
              </a:rPr>
              <a:t>作业是教学活动的重要组成部分和自然延续，是学生最基本，最经常的独立学习实践活动，也是反映学生学习情况的主要方式。做作业的同时也时一种学习和积累的过程。中学的作业一般包括两大部分，一是书面的，二是看书思考或实践操作的。做作业的目的是巩固所学的知识，是培养独立思考能力，不是为了交教师的差，或是应付家长。</a:t>
            </a:r>
            <a:endParaRPr lang="zh-CN" altLang="en-US" b="1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slow">
    <p:pull dir="d"/>
  </p:transition>
</p:sld>
</file>

<file path=ppt/tags/tag1.xml><?xml version="1.0" encoding="utf-8"?>
<p:tagLst xmlns:p="http://schemas.openxmlformats.org/presentationml/2006/main">
  <p:tag name="commondata" val="eyJoZGlkIjoiYjg3ZGJlNDQyZWM1NWM1MDY3YzA3N2MxZDZhMWZiZTcifQ=="/>
</p:tagLst>
</file>

<file path=ppt/theme/theme1.xml><?xml version="1.0" encoding="utf-8"?>
<a:theme xmlns:a="http://schemas.openxmlformats.org/drawingml/2006/main" name="第一PPT模板网-WWW.1PPT.COM">
  <a:themeElements>
    <a:clrScheme name="日常_活页夹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日常_活页夹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日常_活页夹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日常_活页夹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日常_活页夹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日常_活页夹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日常_活页夹 2">
    <a:dk1>
      <a:srgbClr val="402000"/>
    </a:dk1>
    <a:lt1>
      <a:srgbClr val="FFFFFF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FFFFF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2.xml><?xml version="1.0" encoding="utf-8"?>
<a:themeOverride xmlns:a="http://schemas.openxmlformats.org/drawingml/2006/main">
  <a:clrScheme name="日常_活页夹 2">
    <a:dk1>
      <a:srgbClr val="402000"/>
    </a:dk1>
    <a:lt1>
      <a:srgbClr val="FFFFFF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FFFFF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ppt/theme/themeOverride3.xml><?xml version="1.0" encoding="utf-8"?>
<a:themeOverride xmlns:a="http://schemas.openxmlformats.org/drawingml/2006/main">
  <a:clrScheme name="日常_活页夹 2">
    <a:dk1>
      <a:srgbClr val="402000"/>
    </a:dk1>
    <a:lt1>
      <a:srgbClr val="FFFFFF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FFFFF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4196</Words>
  <PresentationFormat>全屏显示(4:3)</PresentationFormat>
  <Paragraphs>191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5" baseType="lpstr">
      <vt:lpstr>Arial</vt:lpstr>
      <vt:lpstr>宋体</vt:lpstr>
      <vt:lpstr>Wingdings</vt:lpstr>
      <vt:lpstr>Times New Roman</vt:lpstr>
      <vt:lpstr>Calibri</vt:lpstr>
      <vt:lpstr>微软雅黑</vt:lpstr>
      <vt:lpstr>Comic Sans MS</vt:lpstr>
      <vt:lpstr>黑体</vt:lpstr>
      <vt:lpstr>Arial Unicode MS</vt:lpstr>
      <vt:lpstr>Impact</vt:lpstr>
      <vt:lpstr>Arial</vt:lpstr>
      <vt:lpstr>第一PPT模板网-WWW.1PPT.COM</vt:lpstr>
      <vt:lpstr>PowerPoint 演示文稿</vt:lpstr>
      <vt:lpstr>PowerPoint 演示文稿</vt:lpstr>
      <vt:lpstr>面对暂时的失败，我们该如何选择？</vt:lpstr>
      <vt:lpstr>PowerPoint 演示文稿</vt:lpstr>
      <vt:lpstr>好的学习习惯 1、尊重与欣赏老师的习惯</vt:lpstr>
      <vt:lpstr>2、自学预习的习惯</vt:lpstr>
      <vt:lpstr>3、专心上课的习惯</vt:lpstr>
      <vt:lpstr>4、善于提问的习惯</vt:lpstr>
      <vt:lpstr>5、独立作业的习惯</vt:lpstr>
      <vt:lpstr>PowerPoint 演示文稿</vt:lpstr>
      <vt:lpstr>6、仔细审题的习惯</vt:lpstr>
      <vt:lpstr>7、复习归纳的习惯</vt:lpstr>
      <vt:lpstr>PowerPoint 演示文稿</vt:lpstr>
      <vt:lpstr>8、整理错题集的习惯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2023-11-16T13:47:04Z</dcterms:created>
  <dcterms:modified xsi:type="dcterms:W3CDTF">2023-11-16T13:47:04Z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B0195356D7284499959F9E912A4859D9_13</vt:lpwstr>
  </property>
  <property fmtid="{D5CDD505-2E9C-101B-9397-08002B2CF9AE}" pid="3" name="KSOProductBuildVer">
    <vt:lpwstr>2052-12.1.0.15374</vt:lpwstr>
  </property>
</Properties>
</file>