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340" r:id="rId2"/>
    <p:sldId id="277" r:id="rId3"/>
    <p:sldId id="278" r:id="rId4"/>
    <p:sldId id="341" r:id="rId5"/>
    <p:sldId id="294" r:id="rId6"/>
    <p:sldId id="342" r:id="rId7"/>
    <p:sldId id="302" r:id="rId8"/>
    <p:sldId id="279" r:id="rId9"/>
    <p:sldId id="280" r:id="rId10"/>
    <p:sldId id="288" r:id="rId11"/>
    <p:sldId id="290" r:id="rId12"/>
    <p:sldId id="291" r:id="rId13"/>
    <p:sldId id="281" r:id="rId14"/>
    <p:sldId id="282" r:id="rId15"/>
    <p:sldId id="292" r:id="rId16"/>
    <p:sldId id="293" r:id="rId17"/>
    <p:sldId id="283" r:id="rId18"/>
    <p:sldId id="285" r:id="rId19"/>
    <p:sldId id="331" r:id="rId20"/>
    <p:sldId id="284" r:id="rId21"/>
    <p:sldId id="332" r:id="rId22"/>
    <p:sldId id="330" r:id="rId23"/>
    <p:sldId id="333" r:id="rId24"/>
    <p:sldId id="334" r:id="rId25"/>
    <p:sldId id="295" r:id="rId26"/>
    <p:sldId id="298" r:id="rId27"/>
    <p:sldId id="337" r:id="rId28"/>
    <p:sldId id="338" r:id="rId29"/>
    <p:sldId id="299" r:id="rId30"/>
    <p:sldId id="339" r:id="rId31"/>
    <p:sldId id="300" r:id="rId32"/>
    <p:sldId id="301" r:id="rId33"/>
    <p:sldId id="296" r:id="rId34"/>
    <p:sldId id="297" r:id="rId35"/>
    <p:sldId id="335" r:id="rId36"/>
    <p:sldId id="336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323" r:id="rId58"/>
    <p:sldId id="324" r:id="rId59"/>
    <p:sldId id="325" r:id="rId60"/>
    <p:sldId id="326" r:id="rId61"/>
    <p:sldId id="327" r:id="rId62"/>
    <p:sldId id="328" r:id="rId63"/>
    <p:sldId id="329" r:id="rId6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60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19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699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7167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4508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0687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1735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181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591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129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598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468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653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43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444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00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67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7E39F-6EC8-499B-B0FF-0A8B939F8CB5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532AB7-B61B-4FBA-A3A8-53610F1641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743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7" Type="http://schemas.openxmlformats.org/officeDocument/2006/relationships/image" Target="../media/image12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8919025" y="5738244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14914ED-C8C4-417B-AE70-939B96DBA033}"/>
              </a:ext>
            </a:extLst>
          </p:cNvPr>
          <p:cNvSpPr/>
          <p:nvPr/>
        </p:nvSpPr>
        <p:spPr>
          <a:xfrm>
            <a:off x="1667657" y="2362200"/>
            <a:ext cx="9187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5400" dirty="0">
                <a:latin typeface="华文行楷" panose="02010800040101010101" pitchFamily="2" charset="-122"/>
                <a:ea typeface="华文行楷" panose="02010800040101010101" pitchFamily="2" charset="-122"/>
              </a:rPr>
              <a:t>一次函数在实际问题中的应用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C38E334-B853-475B-BDFD-D9244C4DFC55}"/>
              </a:ext>
            </a:extLst>
          </p:cNvPr>
          <p:cNvSpPr/>
          <p:nvPr/>
        </p:nvSpPr>
        <p:spPr>
          <a:xfrm>
            <a:off x="8919025" y="5218698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云南师大实验中学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3A9726F-368E-47B1-AF5B-872281AD1A3F}"/>
              </a:ext>
            </a:extLst>
          </p:cNvPr>
          <p:cNvSpPr txBox="1"/>
          <p:nvPr/>
        </p:nvSpPr>
        <p:spPr>
          <a:xfrm>
            <a:off x="9871114" y="4495800"/>
            <a:ext cx="1052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华文行楷" panose="02010800040101010101" pitchFamily="2" charset="-122"/>
                <a:ea typeface="华文行楷" panose="02010800040101010101" pitchFamily="2" charset="-122"/>
              </a:rPr>
              <a:t>陈真</a:t>
            </a:r>
          </a:p>
        </p:txBody>
      </p:sp>
    </p:spTree>
    <p:extLst>
      <p:ext uri="{BB962C8B-B14F-4D97-AF65-F5344CB8AC3E}">
        <p14:creationId xmlns:p14="http://schemas.microsoft.com/office/powerpoint/2010/main" val="1193438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72BB505-8434-4E43-BB40-5CBFF67091B5}"/>
              </a:ext>
            </a:extLst>
          </p:cNvPr>
          <p:cNvSpPr txBox="1"/>
          <p:nvPr/>
        </p:nvSpPr>
        <p:spPr>
          <a:xfrm>
            <a:off x="409902" y="212754"/>
            <a:ext cx="109412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：某工厂每天生产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两种型号的无人机共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25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架，每生产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型号无人机可获利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0.3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万元，每生产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型号无人机可获利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0.4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万元，设该工厂生产了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架，生产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两种型号无人机获得的总利润为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y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万元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2F704C9-FE89-44D9-9D53-73F31F7CC79F}"/>
              </a:ext>
            </a:extLst>
          </p:cNvPr>
          <p:cNvSpPr txBox="1"/>
          <p:nvPr/>
        </p:nvSpPr>
        <p:spPr>
          <a:xfrm>
            <a:off x="409902" y="1994585"/>
            <a:ext cx="748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1</a:t>
            </a:r>
            <a:r>
              <a:rPr lang="zh-CN" altLang="en-US" sz="2400" dirty="0"/>
              <a:t>）求</a:t>
            </a:r>
            <a:r>
              <a:rPr lang="en-US" altLang="zh-CN" sz="2400" dirty="0"/>
              <a:t>y</a:t>
            </a:r>
            <a:r>
              <a:rPr lang="zh-CN" altLang="en-US" sz="2400" dirty="0"/>
              <a:t>与</a:t>
            </a:r>
            <a:r>
              <a:rPr lang="en-US" altLang="zh-CN" sz="2400" dirty="0"/>
              <a:t>x</a:t>
            </a:r>
            <a:r>
              <a:rPr lang="zh-CN" altLang="en-US" sz="2400" dirty="0"/>
              <a:t>之间的函数关系式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0CEBE02C-7A1C-4308-B902-9F6CF0309C39}"/>
              </a:ext>
            </a:extLst>
          </p:cNvPr>
          <p:cNvSpPr txBox="1"/>
          <p:nvPr/>
        </p:nvSpPr>
        <p:spPr>
          <a:xfrm>
            <a:off x="665018" y="2417780"/>
            <a:ext cx="4530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解：由题意得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B3807AE-21AE-48EE-95B1-BF863FD8A032}"/>
              </a:ext>
            </a:extLst>
          </p:cNvPr>
          <p:cNvSpPr txBox="1"/>
          <p:nvPr/>
        </p:nvSpPr>
        <p:spPr>
          <a:xfrm>
            <a:off x="2563093" y="2481613"/>
            <a:ext cx="2576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y=0.3x+0.4(25-x)</a:t>
            </a:r>
            <a:endParaRPr lang="zh-CN" altLang="en-US" sz="24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93B74F6-9C65-4280-8441-07D257D5E0FC}"/>
              </a:ext>
            </a:extLst>
          </p:cNvPr>
          <p:cNvSpPr txBox="1"/>
          <p:nvPr/>
        </p:nvSpPr>
        <p:spPr>
          <a:xfrm>
            <a:off x="2863112" y="3059668"/>
            <a:ext cx="2576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=-0.1x+10</a:t>
            </a:r>
            <a:endParaRPr lang="zh-CN" altLang="en-US" sz="24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A4D0AF6D-B4E7-4969-97DD-32AC4B25C528}"/>
              </a:ext>
            </a:extLst>
          </p:cNvPr>
          <p:cNvSpPr txBox="1"/>
          <p:nvPr/>
        </p:nvSpPr>
        <p:spPr>
          <a:xfrm>
            <a:off x="6179128" y="1934005"/>
            <a:ext cx="4967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2</a:t>
            </a:r>
            <a:r>
              <a:rPr lang="zh-CN" altLang="en-US" sz="2400" dirty="0"/>
              <a:t>）请写出自变量</a:t>
            </a:r>
            <a:r>
              <a:rPr lang="en-US" altLang="zh-CN" sz="2400" dirty="0"/>
              <a:t>x</a:t>
            </a:r>
            <a:r>
              <a:rPr lang="zh-CN" altLang="en-US" sz="2400" dirty="0"/>
              <a:t>的取值范围；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5AA01CA-AC57-4E76-A65A-F9ABCDBD31A8}"/>
              </a:ext>
            </a:extLst>
          </p:cNvPr>
          <p:cNvSpPr txBox="1"/>
          <p:nvPr/>
        </p:nvSpPr>
        <p:spPr>
          <a:xfrm>
            <a:off x="6996547" y="2527779"/>
            <a:ext cx="4440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解：自变量</a:t>
            </a:r>
            <a:r>
              <a:rPr lang="en-US" altLang="zh-CN" sz="2400" dirty="0"/>
              <a:t>x</a:t>
            </a:r>
            <a:r>
              <a:rPr lang="zh-CN" altLang="en-US" sz="2400" dirty="0"/>
              <a:t>的取值范围：</a:t>
            </a:r>
            <a:endParaRPr lang="en-US" altLang="zh-CN" sz="2400" dirty="0"/>
          </a:p>
          <a:p>
            <a:r>
              <a:rPr lang="en-US" altLang="zh-CN" sz="2400" dirty="0"/>
              <a:t>   </a:t>
            </a:r>
            <a:r>
              <a:rPr lang="zh-CN" altLang="en-US" sz="2400" dirty="0"/>
              <a:t>    </a:t>
            </a:r>
            <a:r>
              <a:rPr lang="en-US" altLang="zh-CN" sz="2400" dirty="0"/>
              <a:t>0≤x≤25</a:t>
            </a:r>
            <a:r>
              <a:rPr lang="zh-CN" altLang="en-US" sz="2400" dirty="0"/>
              <a:t>且</a:t>
            </a:r>
            <a:r>
              <a:rPr lang="en-US" altLang="zh-CN" sz="2400" dirty="0"/>
              <a:t>x</a:t>
            </a:r>
            <a:r>
              <a:rPr lang="zh-CN" altLang="en-US" sz="2400" dirty="0"/>
              <a:t>为整数</a:t>
            </a:r>
          </a:p>
        </p:txBody>
      </p:sp>
    </p:spTree>
    <p:extLst>
      <p:ext uri="{BB962C8B-B14F-4D97-AF65-F5344CB8AC3E}">
        <p14:creationId xmlns:p14="http://schemas.microsoft.com/office/powerpoint/2010/main" val="2564150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72BB505-8434-4E43-BB40-5CBFF67091B5}"/>
              </a:ext>
            </a:extLst>
          </p:cNvPr>
          <p:cNvSpPr txBox="1"/>
          <p:nvPr/>
        </p:nvSpPr>
        <p:spPr>
          <a:xfrm>
            <a:off x="409902" y="212754"/>
            <a:ext cx="109412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：某工厂每天生产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两种型号的无人机共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25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架，每生产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型号无人机可获利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0.3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万元，每生产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型号无人机可获利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0.4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万元，设该工厂生产了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架，生产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两种型号无人机获得的总利润为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y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万元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2F704C9-FE89-44D9-9D53-73F31F7CC79F}"/>
              </a:ext>
            </a:extLst>
          </p:cNvPr>
          <p:cNvSpPr txBox="1"/>
          <p:nvPr/>
        </p:nvSpPr>
        <p:spPr>
          <a:xfrm>
            <a:off x="409902" y="1994585"/>
            <a:ext cx="748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1</a:t>
            </a:r>
            <a:r>
              <a:rPr lang="zh-CN" altLang="en-US" sz="2400" dirty="0"/>
              <a:t>）求</a:t>
            </a:r>
            <a:r>
              <a:rPr lang="en-US" altLang="zh-CN" sz="2400" dirty="0"/>
              <a:t>y</a:t>
            </a:r>
            <a:r>
              <a:rPr lang="zh-CN" altLang="en-US" sz="2400" dirty="0"/>
              <a:t>与</a:t>
            </a:r>
            <a:r>
              <a:rPr lang="en-US" altLang="zh-CN" sz="2400" dirty="0"/>
              <a:t>x</a:t>
            </a:r>
            <a:r>
              <a:rPr lang="zh-CN" altLang="en-US" sz="2400" dirty="0"/>
              <a:t>之间的函数关系式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0CEBE02C-7A1C-4308-B902-9F6CF0309C39}"/>
              </a:ext>
            </a:extLst>
          </p:cNvPr>
          <p:cNvSpPr txBox="1"/>
          <p:nvPr/>
        </p:nvSpPr>
        <p:spPr>
          <a:xfrm>
            <a:off x="665018" y="2417780"/>
            <a:ext cx="4530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解：由题意得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B3807AE-21AE-48EE-95B1-BF863FD8A032}"/>
              </a:ext>
            </a:extLst>
          </p:cNvPr>
          <p:cNvSpPr txBox="1"/>
          <p:nvPr/>
        </p:nvSpPr>
        <p:spPr>
          <a:xfrm>
            <a:off x="2563093" y="2481613"/>
            <a:ext cx="2576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y=0.3x+0.4(25-x)</a:t>
            </a:r>
            <a:endParaRPr lang="zh-CN" altLang="en-US" sz="24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93B74F6-9C65-4280-8441-07D257D5E0FC}"/>
              </a:ext>
            </a:extLst>
          </p:cNvPr>
          <p:cNvSpPr txBox="1"/>
          <p:nvPr/>
        </p:nvSpPr>
        <p:spPr>
          <a:xfrm>
            <a:off x="2863112" y="3059668"/>
            <a:ext cx="2576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=-0.1x+10</a:t>
            </a:r>
            <a:endParaRPr lang="zh-CN" altLang="en-US" sz="24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A4D0AF6D-B4E7-4969-97DD-32AC4B25C528}"/>
              </a:ext>
            </a:extLst>
          </p:cNvPr>
          <p:cNvSpPr txBox="1"/>
          <p:nvPr/>
        </p:nvSpPr>
        <p:spPr>
          <a:xfrm>
            <a:off x="6179128" y="1934005"/>
            <a:ext cx="4967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2</a:t>
            </a:r>
            <a:r>
              <a:rPr lang="zh-CN" altLang="en-US" sz="2400" dirty="0"/>
              <a:t>）请写出自变量</a:t>
            </a:r>
            <a:r>
              <a:rPr lang="en-US" altLang="zh-CN" sz="2400" dirty="0"/>
              <a:t>x</a:t>
            </a:r>
            <a:r>
              <a:rPr lang="zh-CN" altLang="en-US" sz="2400" dirty="0"/>
              <a:t>的取值范围；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5AA01CA-AC57-4E76-A65A-F9ABCDBD31A8}"/>
              </a:ext>
            </a:extLst>
          </p:cNvPr>
          <p:cNvSpPr txBox="1"/>
          <p:nvPr/>
        </p:nvSpPr>
        <p:spPr>
          <a:xfrm>
            <a:off x="6996547" y="2527779"/>
            <a:ext cx="4440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解：自变量</a:t>
            </a:r>
            <a:r>
              <a:rPr lang="en-US" altLang="zh-CN" sz="2400" dirty="0"/>
              <a:t>x</a:t>
            </a:r>
            <a:r>
              <a:rPr lang="zh-CN" altLang="en-US" sz="2400" dirty="0"/>
              <a:t>的取值范围：</a:t>
            </a:r>
            <a:endParaRPr lang="en-US" altLang="zh-CN" sz="2400" dirty="0"/>
          </a:p>
          <a:p>
            <a:r>
              <a:rPr lang="en-US" altLang="zh-CN" sz="2400" dirty="0"/>
              <a:t>   </a:t>
            </a:r>
            <a:r>
              <a:rPr lang="zh-CN" altLang="en-US" sz="2400" dirty="0"/>
              <a:t>    </a:t>
            </a:r>
            <a:r>
              <a:rPr lang="en-US" altLang="zh-CN" sz="2400" dirty="0"/>
              <a:t>0≤x≤25</a:t>
            </a:r>
            <a:r>
              <a:rPr lang="zh-CN" altLang="en-US" sz="2400" dirty="0"/>
              <a:t>且</a:t>
            </a:r>
            <a:r>
              <a:rPr lang="en-US" altLang="zh-CN" sz="2400" dirty="0"/>
              <a:t>x</a:t>
            </a:r>
            <a:r>
              <a:rPr lang="zh-CN" altLang="en-US" sz="2400" dirty="0"/>
              <a:t>为整数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E2573D9-8F24-474D-8DF1-702AE518A284}"/>
              </a:ext>
            </a:extLst>
          </p:cNvPr>
          <p:cNvSpPr txBox="1"/>
          <p:nvPr/>
        </p:nvSpPr>
        <p:spPr>
          <a:xfrm>
            <a:off x="562303" y="3641389"/>
            <a:ext cx="11421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3</a:t>
            </a:r>
            <a:r>
              <a:rPr lang="zh-CN" altLang="en-US" sz="2400" dirty="0"/>
              <a:t>）若每天生产</a:t>
            </a:r>
            <a:r>
              <a:rPr lang="en-US" altLang="zh-CN" sz="2400" dirty="0"/>
              <a:t>A</a:t>
            </a:r>
            <a:r>
              <a:rPr lang="zh-CN" altLang="en-US" sz="2400" dirty="0"/>
              <a:t>型号无人机</a:t>
            </a:r>
            <a:r>
              <a:rPr lang="zh-CN" altLang="en-US" sz="2400" b="1" dirty="0">
                <a:solidFill>
                  <a:srgbClr val="FF0000"/>
                </a:solidFill>
              </a:rPr>
              <a:t>不少于</a:t>
            </a:r>
            <a:r>
              <a:rPr lang="en-US" altLang="zh-CN" sz="2400" dirty="0"/>
              <a:t>23</a:t>
            </a:r>
            <a:r>
              <a:rPr lang="zh-CN" altLang="en-US" sz="2400" dirty="0"/>
              <a:t>架，请问</a:t>
            </a:r>
            <a:r>
              <a:rPr lang="zh-CN" altLang="zh-CN" sz="2400" dirty="0"/>
              <a:t>该工厂</a:t>
            </a:r>
            <a:r>
              <a:rPr lang="zh-CN" altLang="en-US" sz="2400" dirty="0"/>
              <a:t>每天</a:t>
            </a:r>
            <a:r>
              <a:rPr lang="zh-CN" altLang="zh-CN" sz="2400" dirty="0"/>
              <a:t>生产</a:t>
            </a:r>
            <a:r>
              <a:rPr lang="en-US" altLang="zh-CN" sz="2400" dirty="0"/>
              <a:t>A</a:t>
            </a:r>
            <a:r>
              <a:rPr lang="zh-CN" altLang="zh-CN" sz="2400" dirty="0"/>
              <a:t>、</a:t>
            </a:r>
            <a:r>
              <a:rPr lang="en-US" altLang="zh-CN" sz="2400" dirty="0"/>
              <a:t>B</a:t>
            </a:r>
            <a:r>
              <a:rPr lang="zh-CN" altLang="zh-CN" sz="2400" dirty="0"/>
              <a:t>两种</a:t>
            </a:r>
            <a:r>
              <a:rPr lang="zh-CN" altLang="en-US" sz="2400" dirty="0"/>
              <a:t>型号</a:t>
            </a:r>
            <a:endParaRPr lang="en-US" altLang="zh-CN" sz="2400" dirty="0"/>
          </a:p>
          <a:p>
            <a:r>
              <a:rPr lang="en-US" altLang="zh-CN" sz="2400" dirty="0"/>
              <a:t>          </a:t>
            </a:r>
            <a:r>
              <a:rPr lang="zh-CN" altLang="en-US" sz="2400" dirty="0"/>
              <a:t>无人机共有哪些方案？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0903B06-5ABA-4020-AABF-32B67A5D04D9}"/>
              </a:ext>
            </a:extLst>
          </p:cNvPr>
          <p:cNvSpPr txBox="1"/>
          <p:nvPr/>
        </p:nvSpPr>
        <p:spPr>
          <a:xfrm>
            <a:off x="1911927" y="4689764"/>
            <a:ext cx="2680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解：由题意得</a:t>
            </a:r>
            <a:r>
              <a:rPr lang="en-US" altLang="zh-CN" dirty="0"/>
              <a:t>x≥23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841A267-DB26-418C-8742-90BECFD260BA}"/>
              </a:ext>
            </a:extLst>
          </p:cNvPr>
          <p:cNvSpPr txBox="1"/>
          <p:nvPr/>
        </p:nvSpPr>
        <p:spPr>
          <a:xfrm>
            <a:off x="2189018" y="5175078"/>
            <a:ext cx="298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∵</a:t>
            </a:r>
            <a:r>
              <a:rPr lang="en-US" altLang="zh-CN" dirty="0"/>
              <a:t> 0≤x≤25</a:t>
            </a:r>
            <a:r>
              <a:rPr lang="zh-CN" altLang="en-US" dirty="0"/>
              <a:t>且</a:t>
            </a:r>
            <a:r>
              <a:rPr lang="en-US" altLang="zh-CN" dirty="0"/>
              <a:t>x</a:t>
            </a:r>
            <a:r>
              <a:rPr lang="zh-CN" altLang="en-US" dirty="0"/>
              <a:t>为整数</a:t>
            </a:r>
          </a:p>
          <a:p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EBCD126-0922-4278-9D86-CD08BEF41F51}"/>
              </a:ext>
            </a:extLst>
          </p:cNvPr>
          <p:cNvSpPr txBox="1"/>
          <p:nvPr/>
        </p:nvSpPr>
        <p:spPr>
          <a:xfrm>
            <a:off x="2189018" y="5652655"/>
            <a:ext cx="3061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∴</a:t>
            </a:r>
            <a:r>
              <a:rPr lang="en-US" altLang="zh-CN" dirty="0"/>
              <a:t> 23≤x≤25</a:t>
            </a:r>
            <a:r>
              <a:rPr lang="zh-CN" altLang="en-US" dirty="0"/>
              <a:t>且</a:t>
            </a:r>
            <a:r>
              <a:rPr lang="en-US" altLang="zh-CN" dirty="0"/>
              <a:t>x</a:t>
            </a:r>
            <a:r>
              <a:rPr lang="zh-CN" altLang="en-US" dirty="0"/>
              <a:t>为整数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FAF6B14-FD4D-43B9-8D0C-901E7C149306}"/>
              </a:ext>
            </a:extLst>
          </p:cNvPr>
          <p:cNvSpPr txBox="1"/>
          <p:nvPr/>
        </p:nvSpPr>
        <p:spPr>
          <a:xfrm>
            <a:off x="2355273" y="6144491"/>
            <a:ext cx="2784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∴</a:t>
            </a:r>
            <a:r>
              <a:rPr lang="en-US" altLang="zh-CN" dirty="0"/>
              <a:t>x</a:t>
            </a:r>
            <a:r>
              <a:rPr lang="zh-CN" altLang="en-US" dirty="0"/>
              <a:t>取</a:t>
            </a:r>
            <a:r>
              <a:rPr lang="en-US" altLang="zh-CN" dirty="0"/>
              <a:t>23,24,25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D00015C-8AEE-42B8-A9F8-08DA2CF1F4F4}"/>
              </a:ext>
            </a:extLst>
          </p:cNvPr>
          <p:cNvSpPr txBox="1"/>
          <p:nvPr/>
        </p:nvSpPr>
        <p:spPr>
          <a:xfrm>
            <a:off x="5195455" y="4689764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即</a:t>
            </a:r>
            <a:r>
              <a:rPr lang="en-US" altLang="zh-CN" dirty="0"/>
              <a:t>25-x=2,1,0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22E33C4-295F-4B81-A1FA-60B214547CC8}"/>
              </a:ext>
            </a:extLst>
          </p:cNvPr>
          <p:cNvSpPr txBox="1"/>
          <p:nvPr/>
        </p:nvSpPr>
        <p:spPr>
          <a:xfrm>
            <a:off x="5036127" y="5175078"/>
            <a:ext cx="3498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共有</a:t>
            </a:r>
            <a:r>
              <a:rPr lang="en-US" altLang="zh-CN" dirty="0"/>
              <a:t>3</a:t>
            </a:r>
            <a:r>
              <a:rPr lang="zh-CN" altLang="en-US" dirty="0"/>
              <a:t>种构买方案，分别为：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D712150-A283-407E-960C-DA972ED28AFB}"/>
              </a:ext>
            </a:extLst>
          </p:cNvPr>
          <p:cNvSpPr txBox="1"/>
          <p:nvPr/>
        </p:nvSpPr>
        <p:spPr>
          <a:xfrm>
            <a:off x="5140038" y="5652655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型号</a:t>
            </a:r>
            <a:r>
              <a:rPr lang="en-US" altLang="zh-CN" dirty="0"/>
              <a:t>23</a:t>
            </a:r>
            <a:r>
              <a:rPr lang="zh-CN" altLang="en-US" dirty="0"/>
              <a:t>架，</a:t>
            </a:r>
            <a:r>
              <a:rPr lang="en-US" altLang="zh-CN" dirty="0"/>
              <a:t>B</a:t>
            </a:r>
            <a:r>
              <a:rPr lang="zh-CN" altLang="en-US" dirty="0"/>
              <a:t>型号</a:t>
            </a:r>
            <a:r>
              <a:rPr lang="en-US" altLang="zh-CN" dirty="0"/>
              <a:t>2</a:t>
            </a:r>
            <a:r>
              <a:rPr lang="zh-CN" altLang="en-US" dirty="0"/>
              <a:t>架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BDF94B2-65C6-49C4-80A7-C8A1A251314B}"/>
              </a:ext>
            </a:extLst>
          </p:cNvPr>
          <p:cNvSpPr txBox="1"/>
          <p:nvPr/>
        </p:nvSpPr>
        <p:spPr>
          <a:xfrm>
            <a:off x="5084620" y="5959825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型号</a:t>
            </a:r>
            <a:r>
              <a:rPr lang="en-US" altLang="zh-CN" dirty="0"/>
              <a:t>24</a:t>
            </a:r>
            <a:r>
              <a:rPr lang="zh-CN" altLang="en-US" dirty="0"/>
              <a:t>架，</a:t>
            </a:r>
            <a:r>
              <a:rPr lang="en-US" altLang="zh-CN" dirty="0"/>
              <a:t>B</a:t>
            </a:r>
            <a:r>
              <a:rPr lang="zh-CN" altLang="en-US" dirty="0"/>
              <a:t>型号</a:t>
            </a:r>
            <a:r>
              <a:rPr lang="en-US" altLang="zh-CN" dirty="0"/>
              <a:t>1</a:t>
            </a:r>
            <a:r>
              <a:rPr lang="zh-CN" altLang="en-US" dirty="0"/>
              <a:t>架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A87658A9-948A-4522-884B-2A625B64ACD8}"/>
              </a:ext>
            </a:extLst>
          </p:cNvPr>
          <p:cNvSpPr txBox="1"/>
          <p:nvPr/>
        </p:nvSpPr>
        <p:spPr>
          <a:xfrm>
            <a:off x="5112329" y="631489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型号</a:t>
            </a:r>
            <a:r>
              <a:rPr lang="en-US" altLang="zh-CN" dirty="0"/>
              <a:t>25</a:t>
            </a:r>
            <a:r>
              <a:rPr lang="zh-CN" altLang="en-US" dirty="0"/>
              <a:t>架，</a:t>
            </a:r>
            <a:r>
              <a:rPr lang="en-US" altLang="zh-CN" dirty="0"/>
              <a:t>B</a:t>
            </a:r>
            <a:r>
              <a:rPr lang="zh-CN" altLang="en-US" dirty="0"/>
              <a:t>型号</a:t>
            </a:r>
            <a:r>
              <a:rPr lang="en-US" altLang="zh-CN" dirty="0"/>
              <a:t>0</a:t>
            </a:r>
            <a:r>
              <a:rPr lang="zh-CN" altLang="en-US" dirty="0"/>
              <a:t>架</a:t>
            </a:r>
          </a:p>
        </p:txBody>
      </p:sp>
    </p:spTree>
    <p:extLst>
      <p:ext uri="{BB962C8B-B14F-4D97-AF65-F5344CB8AC3E}">
        <p14:creationId xmlns:p14="http://schemas.microsoft.com/office/powerpoint/2010/main" val="1653018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E2573D9-8F24-474D-8DF1-702AE518A284}"/>
              </a:ext>
            </a:extLst>
          </p:cNvPr>
          <p:cNvSpPr txBox="1"/>
          <p:nvPr/>
        </p:nvSpPr>
        <p:spPr>
          <a:xfrm>
            <a:off x="84321" y="727029"/>
            <a:ext cx="11421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3</a:t>
            </a:r>
            <a:r>
              <a:rPr lang="zh-CN" altLang="en-US" sz="2400" dirty="0"/>
              <a:t>）若每天生产</a:t>
            </a:r>
            <a:r>
              <a:rPr lang="en-US" altLang="zh-CN" sz="2400" dirty="0"/>
              <a:t>A</a:t>
            </a:r>
            <a:r>
              <a:rPr lang="zh-CN" altLang="en-US" sz="2400" dirty="0"/>
              <a:t>型号无人机</a:t>
            </a:r>
            <a:r>
              <a:rPr lang="zh-CN" altLang="en-US" sz="2400" b="1" dirty="0">
                <a:solidFill>
                  <a:srgbClr val="FF0000"/>
                </a:solidFill>
              </a:rPr>
              <a:t>不少于</a:t>
            </a:r>
            <a:r>
              <a:rPr lang="en-US" altLang="zh-CN" sz="2400" dirty="0"/>
              <a:t>23</a:t>
            </a:r>
            <a:r>
              <a:rPr lang="zh-CN" altLang="en-US" sz="2400" dirty="0"/>
              <a:t>架，请问</a:t>
            </a:r>
            <a:r>
              <a:rPr lang="zh-CN" altLang="zh-CN" sz="2400" dirty="0"/>
              <a:t>该工厂</a:t>
            </a:r>
            <a:r>
              <a:rPr lang="zh-CN" altLang="en-US" sz="2400" dirty="0"/>
              <a:t>每天</a:t>
            </a:r>
            <a:r>
              <a:rPr lang="zh-CN" altLang="zh-CN" sz="2400" dirty="0"/>
              <a:t>生产</a:t>
            </a:r>
            <a:r>
              <a:rPr lang="en-US" altLang="zh-CN" sz="2400" dirty="0"/>
              <a:t>A</a:t>
            </a:r>
            <a:r>
              <a:rPr lang="zh-CN" altLang="zh-CN" sz="2400" dirty="0"/>
              <a:t>、</a:t>
            </a:r>
            <a:r>
              <a:rPr lang="en-US" altLang="zh-CN" sz="2400" dirty="0"/>
              <a:t>B</a:t>
            </a:r>
            <a:r>
              <a:rPr lang="zh-CN" altLang="zh-CN" sz="2400" dirty="0"/>
              <a:t>两种</a:t>
            </a:r>
            <a:r>
              <a:rPr lang="zh-CN" altLang="en-US" sz="2400" dirty="0"/>
              <a:t>型号</a:t>
            </a:r>
            <a:endParaRPr lang="en-US" altLang="zh-CN" sz="2400" dirty="0"/>
          </a:p>
          <a:p>
            <a:r>
              <a:rPr lang="en-US" altLang="zh-CN" sz="2400" dirty="0"/>
              <a:t>          </a:t>
            </a:r>
            <a:r>
              <a:rPr lang="zh-CN" altLang="en-US" sz="2400" dirty="0"/>
              <a:t>无人机共有哪些方案？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0903B06-5ABA-4020-AABF-32B67A5D04D9}"/>
              </a:ext>
            </a:extLst>
          </p:cNvPr>
          <p:cNvSpPr txBox="1"/>
          <p:nvPr/>
        </p:nvSpPr>
        <p:spPr>
          <a:xfrm>
            <a:off x="1014845" y="1439454"/>
            <a:ext cx="2680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解：由题意得</a:t>
            </a:r>
            <a:r>
              <a:rPr lang="en-US" altLang="zh-CN" dirty="0"/>
              <a:t>x≥23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841A267-DB26-418C-8742-90BECFD260BA}"/>
              </a:ext>
            </a:extLst>
          </p:cNvPr>
          <p:cNvSpPr txBox="1"/>
          <p:nvPr/>
        </p:nvSpPr>
        <p:spPr>
          <a:xfrm>
            <a:off x="1156854" y="1896250"/>
            <a:ext cx="298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∵</a:t>
            </a:r>
            <a:r>
              <a:rPr lang="en-US" altLang="zh-CN" dirty="0"/>
              <a:t> 0≤x≤25</a:t>
            </a:r>
            <a:r>
              <a:rPr lang="zh-CN" altLang="en-US" dirty="0"/>
              <a:t>且</a:t>
            </a:r>
            <a:r>
              <a:rPr lang="en-US" altLang="zh-CN" dirty="0"/>
              <a:t>x</a:t>
            </a:r>
            <a:r>
              <a:rPr lang="zh-CN" altLang="en-US" dirty="0"/>
              <a:t>为整数</a:t>
            </a:r>
          </a:p>
          <a:p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EBCD126-0922-4278-9D86-CD08BEF41F51}"/>
              </a:ext>
            </a:extLst>
          </p:cNvPr>
          <p:cNvSpPr txBox="1"/>
          <p:nvPr/>
        </p:nvSpPr>
        <p:spPr>
          <a:xfrm>
            <a:off x="1156854" y="2336875"/>
            <a:ext cx="3061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∴</a:t>
            </a:r>
            <a:r>
              <a:rPr lang="en-US" altLang="zh-CN" dirty="0"/>
              <a:t> 23≤x≤25</a:t>
            </a:r>
            <a:r>
              <a:rPr lang="zh-CN" altLang="en-US" dirty="0"/>
              <a:t>且</a:t>
            </a:r>
            <a:r>
              <a:rPr lang="en-US" altLang="zh-CN" dirty="0"/>
              <a:t>x</a:t>
            </a:r>
            <a:r>
              <a:rPr lang="zh-CN" altLang="en-US" dirty="0"/>
              <a:t>为整数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FAF6B14-FD4D-43B9-8D0C-901E7C149306}"/>
              </a:ext>
            </a:extLst>
          </p:cNvPr>
          <p:cNvSpPr txBox="1"/>
          <p:nvPr/>
        </p:nvSpPr>
        <p:spPr>
          <a:xfrm>
            <a:off x="1359891" y="2717509"/>
            <a:ext cx="2784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∴</a:t>
            </a:r>
            <a:r>
              <a:rPr lang="en-US" altLang="zh-CN" dirty="0"/>
              <a:t>x</a:t>
            </a:r>
            <a:r>
              <a:rPr lang="zh-CN" altLang="en-US" dirty="0"/>
              <a:t>取</a:t>
            </a:r>
            <a:r>
              <a:rPr lang="en-US" altLang="zh-CN" dirty="0"/>
              <a:t>23,24,25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D00015C-8AEE-42B8-A9F8-08DA2CF1F4F4}"/>
              </a:ext>
            </a:extLst>
          </p:cNvPr>
          <p:cNvSpPr txBox="1"/>
          <p:nvPr/>
        </p:nvSpPr>
        <p:spPr>
          <a:xfrm>
            <a:off x="4807527" y="1221447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即</a:t>
            </a:r>
            <a:r>
              <a:rPr lang="en-US" altLang="zh-CN" dirty="0"/>
              <a:t>25-x=2,1,0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22E33C4-295F-4B81-A1FA-60B214547CC8}"/>
              </a:ext>
            </a:extLst>
          </p:cNvPr>
          <p:cNvSpPr txBox="1"/>
          <p:nvPr/>
        </p:nvSpPr>
        <p:spPr>
          <a:xfrm>
            <a:off x="4613563" y="1660354"/>
            <a:ext cx="3498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共有</a:t>
            </a:r>
            <a:r>
              <a:rPr lang="en-US" altLang="zh-CN" dirty="0"/>
              <a:t>3</a:t>
            </a:r>
            <a:r>
              <a:rPr lang="zh-CN" altLang="en-US" dirty="0"/>
              <a:t>种构买方案，分别为：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D712150-A283-407E-960C-DA972ED28AFB}"/>
              </a:ext>
            </a:extLst>
          </p:cNvPr>
          <p:cNvSpPr txBox="1"/>
          <p:nvPr/>
        </p:nvSpPr>
        <p:spPr>
          <a:xfrm>
            <a:off x="4603768" y="2054879"/>
            <a:ext cx="3889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方案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A</a:t>
            </a:r>
            <a:r>
              <a:rPr lang="zh-CN" altLang="en-US" dirty="0"/>
              <a:t>型号</a:t>
            </a:r>
            <a:r>
              <a:rPr lang="en-US" altLang="zh-CN" dirty="0"/>
              <a:t>23</a:t>
            </a:r>
            <a:r>
              <a:rPr lang="zh-CN" altLang="en-US" dirty="0"/>
              <a:t>架，</a:t>
            </a:r>
            <a:r>
              <a:rPr lang="en-US" altLang="zh-CN" dirty="0"/>
              <a:t>B</a:t>
            </a:r>
            <a:r>
              <a:rPr lang="zh-CN" altLang="en-US" dirty="0"/>
              <a:t>型号</a:t>
            </a:r>
            <a:r>
              <a:rPr lang="en-US" altLang="zh-CN" dirty="0"/>
              <a:t>2</a:t>
            </a:r>
            <a:r>
              <a:rPr lang="zh-CN" altLang="en-US" dirty="0"/>
              <a:t>架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BDF94B2-65C6-49C4-80A7-C8A1A251314B}"/>
              </a:ext>
            </a:extLst>
          </p:cNvPr>
          <p:cNvSpPr txBox="1"/>
          <p:nvPr/>
        </p:nvSpPr>
        <p:spPr>
          <a:xfrm>
            <a:off x="4603768" y="2446638"/>
            <a:ext cx="4138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方案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A</a:t>
            </a:r>
            <a:r>
              <a:rPr lang="zh-CN" altLang="en-US" dirty="0"/>
              <a:t>型号</a:t>
            </a:r>
            <a:r>
              <a:rPr lang="en-US" altLang="zh-CN" dirty="0"/>
              <a:t>24</a:t>
            </a:r>
            <a:r>
              <a:rPr lang="zh-CN" altLang="en-US" dirty="0"/>
              <a:t>架，</a:t>
            </a:r>
            <a:r>
              <a:rPr lang="en-US" altLang="zh-CN" dirty="0"/>
              <a:t>B</a:t>
            </a:r>
            <a:r>
              <a:rPr lang="zh-CN" altLang="en-US" dirty="0"/>
              <a:t>型号</a:t>
            </a:r>
            <a:r>
              <a:rPr lang="en-US" altLang="zh-CN" dirty="0"/>
              <a:t>1</a:t>
            </a:r>
            <a:r>
              <a:rPr lang="zh-CN" altLang="en-US" dirty="0"/>
              <a:t>架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A87658A9-948A-4522-884B-2A625B64ACD8}"/>
              </a:ext>
            </a:extLst>
          </p:cNvPr>
          <p:cNvSpPr txBox="1"/>
          <p:nvPr/>
        </p:nvSpPr>
        <p:spPr>
          <a:xfrm>
            <a:off x="4603767" y="2839908"/>
            <a:ext cx="4242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方案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A</a:t>
            </a:r>
            <a:r>
              <a:rPr lang="zh-CN" altLang="en-US" dirty="0"/>
              <a:t>型号</a:t>
            </a:r>
            <a:r>
              <a:rPr lang="en-US" altLang="zh-CN" dirty="0"/>
              <a:t>25</a:t>
            </a:r>
            <a:r>
              <a:rPr lang="zh-CN" altLang="en-US" dirty="0"/>
              <a:t>架，</a:t>
            </a:r>
            <a:r>
              <a:rPr lang="en-US" altLang="zh-CN" dirty="0"/>
              <a:t>B</a:t>
            </a:r>
            <a:r>
              <a:rPr lang="zh-CN" altLang="en-US" dirty="0"/>
              <a:t>型号</a:t>
            </a:r>
            <a:r>
              <a:rPr lang="en-US" altLang="zh-CN" dirty="0"/>
              <a:t>0</a:t>
            </a:r>
            <a:r>
              <a:rPr lang="zh-CN" altLang="en-US" dirty="0"/>
              <a:t>架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129A58F-56F0-4F40-816E-BA0E23325C02}"/>
              </a:ext>
            </a:extLst>
          </p:cNvPr>
          <p:cNvSpPr/>
          <p:nvPr/>
        </p:nvSpPr>
        <p:spPr>
          <a:xfrm>
            <a:off x="557645" y="3357712"/>
            <a:ext cx="11076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(4)</a:t>
            </a:r>
            <a:r>
              <a:rPr lang="zh-CN" altLang="en-US" dirty="0"/>
              <a:t>若每天生产</a:t>
            </a:r>
            <a:r>
              <a:rPr lang="en-US" altLang="zh-CN" dirty="0"/>
              <a:t>A</a:t>
            </a:r>
            <a:r>
              <a:rPr lang="zh-CN" altLang="en-US" dirty="0"/>
              <a:t>型号无人机</a:t>
            </a:r>
            <a:r>
              <a:rPr lang="zh-CN" altLang="en-US" b="1" dirty="0">
                <a:solidFill>
                  <a:srgbClr val="FF0000"/>
                </a:solidFill>
              </a:rPr>
              <a:t>不少于</a:t>
            </a:r>
            <a:r>
              <a:rPr lang="en-US" altLang="zh-CN" dirty="0"/>
              <a:t>23</a:t>
            </a:r>
            <a:r>
              <a:rPr lang="zh-CN" altLang="en-US" dirty="0"/>
              <a:t>架，请问</a:t>
            </a:r>
            <a:r>
              <a:rPr lang="zh-CN" altLang="zh-CN" dirty="0"/>
              <a:t>该工厂</a:t>
            </a:r>
            <a:r>
              <a:rPr lang="zh-CN" altLang="en-US" dirty="0"/>
              <a:t>每天</a:t>
            </a:r>
            <a:r>
              <a:rPr lang="zh-CN" altLang="zh-CN" dirty="0"/>
              <a:t>生产</a:t>
            </a:r>
            <a:r>
              <a:rPr lang="en-US" altLang="zh-CN" dirty="0"/>
              <a:t>A</a:t>
            </a:r>
            <a:r>
              <a:rPr lang="zh-CN" altLang="zh-CN" dirty="0"/>
              <a:t>、</a:t>
            </a:r>
            <a:r>
              <a:rPr lang="en-US" altLang="zh-CN" dirty="0"/>
              <a:t>B</a:t>
            </a:r>
            <a:r>
              <a:rPr lang="zh-CN" altLang="zh-CN" dirty="0"/>
              <a:t>两种</a:t>
            </a:r>
            <a:r>
              <a:rPr lang="zh-CN" altLang="en-US" dirty="0"/>
              <a:t>型号无人机各多少架时总利润最大，最大利润是多少？</a:t>
            </a:r>
            <a:endParaRPr lang="en-US" altLang="zh-CN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8685F7B-8124-4134-A711-D13786B4A39A}"/>
              </a:ext>
            </a:extLst>
          </p:cNvPr>
          <p:cNvSpPr txBox="1"/>
          <p:nvPr/>
        </p:nvSpPr>
        <p:spPr>
          <a:xfrm>
            <a:off x="1014845" y="373660"/>
            <a:ext cx="2576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y=-0.1x+10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ACF0749A-F6B8-4915-9571-DE724741E051}"/>
              </a:ext>
            </a:extLst>
          </p:cNvPr>
          <p:cNvSpPr txBox="1"/>
          <p:nvPr/>
        </p:nvSpPr>
        <p:spPr>
          <a:xfrm>
            <a:off x="1424150" y="3883280"/>
            <a:ext cx="3889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方案</a:t>
            </a:r>
            <a:r>
              <a:rPr lang="en-US" altLang="zh-CN" dirty="0"/>
              <a:t>1</a:t>
            </a:r>
            <a:r>
              <a:rPr lang="zh-CN" altLang="en-US" dirty="0"/>
              <a:t>利润为：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y=-0.1ⅹ23+10=7.7</a:t>
            </a:r>
            <a:endParaRPr lang="zh-CN" altLang="en-US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5DE46AF4-1975-4CB5-98B4-227152609B10}"/>
              </a:ext>
            </a:extLst>
          </p:cNvPr>
          <p:cNvSpPr txBox="1"/>
          <p:nvPr/>
        </p:nvSpPr>
        <p:spPr>
          <a:xfrm>
            <a:off x="1424150" y="4388834"/>
            <a:ext cx="3889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方案</a:t>
            </a:r>
            <a:r>
              <a:rPr lang="en-US" altLang="zh-CN" dirty="0"/>
              <a:t>2</a:t>
            </a:r>
            <a:r>
              <a:rPr lang="zh-CN" altLang="en-US" dirty="0"/>
              <a:t>利润为：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y=-0.1ⅹ24+10=7.6</a:t>
            </a:r>
            <a:endParaRPr lang="zh-CN" altLang="en-US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3664BE2-C58F-441F-991B-1C02D81E4E78}"/>
              </a:ext>
            </a:extLst>
          </p:cNvPr>
          <p:cNvSpPr txBox="1"/>
          <p:nvPr/>
        </p:nvSpPr>
        <p:spPr>
          <a:xfrm>
            <a:off x="1424150" y="4906638"/>
            <a:ext cx="3889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方案</a:t>
            </a:r>
            <a:r>
              <a:rPr lang="en-US" altLang="zh-CN" dirty="0"/>
              <a:t>3</a:t>
            </a:r>
            <a:r>
              <a:rPr lang="zh-CN" altLang="en-US" dirty="0"/>
              <a:t>利润为：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y=-0.1ⅹ25+10=7.5</a:t>
            </a:r>
            <a:endParaRPr lang="zh-CN" altLang="en-US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2703E63-A902-44C1-B982-5A2BFC99E38F}"/>
              </a:ext>
            </a:extLst>
          </p:cNvPr>
          <p:cNvSpPr txBox="1"/>
          <p:nvPr/>
        </p:nvSpPr>
        <p:spPr>
          <a:xfrm>
            <a:off x="1424150" y="5493327"/>
            <a:ext cx="3889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∵</a:t>
            </a:r>
            <a:r>
              <a:rPr lang="en-US" altLang="zh-CN" dirty="0"/>
              <a:t>7.7&gt;7.6&gt;7.5</a:t>
            </a:r>
            <a:endParaRPr lang="zh-CN" altLang="en-US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8D097D26-FF3C-4503-958C-A77CC004F860}"/>
              </a:ext>
            </a:extLst>
          </p:cNvPr>
          <p:cNvSpPr txBox="1"/>
          <p:nvPr/>
        </p:nvSpPr>
        <p:spPr>
          <a:xfrm>
            <a:off x="1253836" y="5971309"/>
            <a:ext cx="450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∴该工厂生产</a:t>
            </a:r>
            <a:r>
              <a:rPr lang="en-US" altLang="zh-CN" dirty="0"/>
              <a:t>A</a:t>
            </a:r>
            <a:r>
              <a:rPr lang="zh-CN" altLang="en-US" dirty="0"/>
              <a:t>无人机</a:t>
            </a:r>
            <a:r>
              <a:rPr lang="en-US" altLang="zh-CN" dirty="0"/>
              <a:t>23</a:t>
            </a:r>
            <a:r>
              <a:rPr lang="zh-CN" altLang="en-US" dirty="0"/>
              <a:t>架，</a:t>
            </a:r>
            <a:r>
              <a:rPr lang="en-US" altLang="zh-CN" dirty="0"/>
              <a:t>B</a:t>
            </a:r>
            <a:r>
              <a:rPr lang="zh-CN" altLang="en-US" dirty="0"/>
              <a:t>无人机</a:t>
            </a:r>
            <a:r>
              <a:rPr lang="en-US" altLang="zh-CN" dirty="0"/>
              <a:t>2</a:t>
            </a:r>
            <a:r>
              <a:rPr lang="zh-CN" altLang="en-US" dirty="0"/>
              <a:t>架时，总利润最大，最大为</a:t>
            </a:r>
            <a:r>
              <a:rPr lang="en-US" altLang="zh-CN" dirty="0"/>
              <a:t>7.7</a:t>
            </a:r>
            <a:r>
              <a:rPr lang="zh-CN" altLang="en-US" dirty="0"/>
              <a:t>万元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B9D72077-279B-4340-8EED-0A69A5D3869D}"/>
              </a:ext>
            </a:extLst>
          </p:cNvPr>
          <p:cNvSpPr txBox="1"/>
          <p:nvPr/>
        </p:nvSpPr>
        <p:spPr>
          <a:xfrm>
            <a:off x="6483927" y="3955473"/>
            <a:ext cx="52370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∵</a:t>
            </a:r>
            <a:r>
              <a:rPr lang="en-US" altLang="zh-CN" dirty="0"/>
              <a:t>k=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-0.1&lt;0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y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随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的增大而减小</a:t>
            </a:r>
            <a:endParaRPr lang="en-US" altLang="zh-CN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/>
              <a:t>∴当</a:t>
            </a:r>
            <a:r>
              <a:rPr lang="en-US" altLang="zh-CN" dirty="0"/>
              <a:t>x=23</a:t>
            </a:r>
            <a:r>
              <a:rPr lang="zh-CN" altLang="en-US" dirty="0"/>
              <a:t>时，</a:t>
            </a:r>
            <a:r>
              <a:rPr lang="en-US" altLang="zh-CN" dirty="0"/>
              <a:t>y</a:t>
            </a:r>
            <a:r>
              <a:rPr lang="zh-CN" altLang="en-US" dirty="0"/>
              <a:t>最大，最大为</a:t>
            </a:r>
            <a:r>
              <a:rPr lang="en-US" altLang="zh-CN" dirty="0"/>
              <a:t>7.7</a:t>
            </a:r>
            <a:r>
              <a:rPr lang="zh-CN" altLang="en-US" dirty="0"/>
              <a:t>万元</a:t>
            </a:r>
            <a:endParaRPr lang="en-US" altLang="zh-CN" dirty="0"/>
          </a:p>
          <a:p>
            <a:r>
              <a:rPr lang="zh-CN" altLang="en-US" dirty="0"/>
              <a:t>答：该工厂生产</a:t>
            </a:r>
            <a:r>
              <a:rPr lang="en-US" altLang="zh-CN" dirty="0"/>
              <a:t>A</a:t>
            </a:r>
            <a:r>
              <a:rPr lang="zh-CN" altLang="en-US" dirty="0"/>
              <a:t>无人机</a:t>
            </a:r>
            <a:r>
              <a:rPr lang="en-US" altLang="zh-CN" dirty="0"/>
              <a:t>23</a:t>
            </a:r>
            <a:r>
              <a:rPr lang="zh-CN" altLang="en-US" dirty="0"/>
              <a:t>架，</a:t>
            </a:r>
            <a:r>
              <a:rPr lang="en-US" altLang="zh-CN" dirty="0"/>
              <a:t>B</a:t>
            </a:r>
            <a:r>
              <a:rPr lang="zh-CN" altLang="en-US" dirty="0"/>
              <a:t>无人机</a:t>
            </a:r>
            <a:r>
              <a:rPr lang="en-US" altLang="zh-CN" dirty="0"/>
              <a:t>2</a:t>
            </a:r>
            <a:r>
              <a:rPr lang="zh-CN" altLang="en-US" dirty="0"/>
              <a:t>架时，总利润最大，最大为</a:t>
            </a:r>
            <a:r>
              <a:rPr lang="en-US" altLang="zh-CN" dirty="0"/>
              <a:t>7.7</a:t>
            </a:r>
            <a:r>
              <a:rPr lang="zh-CN" altLang="en-US" dirty="0"/>
              <a:t>万元</a:t>
            </a:r>
            <a:endParaRPr lang="en-US" altLang="zh-CN" dirty="0"/>
          </a:p>
          <a:p>
            <a:r>
              <a:rPr lang="zh-CN" alt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34168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7ED4B43-1D08-4DBF-B038-C6BFEF8DE6FC}"/>
              </a:ext>
            </a:extLst>
          </p:cNvPr>
          <p:cNvSpPr txBox="1"/>
          <p:nvPr/>
        </p:nvSpPr>
        <p:spPr>
          <a:xfrm>
            <a:off x="396048" y="251008"/>
            <a:ext cx="10941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：某工厂每天生产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两种型号的无人机共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25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架，每生产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型号无人机可获利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0.3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万元，每生产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型号无人机可获利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0.4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万元，设该工厂生产了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架，生产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两种型号无人机获得的总利润为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y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万元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9860DB8-BDDC-42E4-8C49-991AD16FE338}"/>
              </a:ext>
            </a:extLst>
          </p:cNvPr>
          <p:cNvSpPr txBox="1"/>
          <p:nvPr/>
        </p:nvSpPr>
        <p:spPr>
          <a:xfrm>
            <a:off x="450273" y="1530927"/>
            <a:ext cx="11741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</a:t>
            </a:r>
            <a:r>
              <a:rPr lang="zh-CN" altLang="zh-CN" dirty="0"/>
              <a:t>若每生产</a:t>
            </a:r>
            <a:r>
              <a:rPr lang="en-US" altLang="zh-CN" dirty="0"/>
              <a:t>1</a:t>
            </a:r>
            <a:r>
              <a:rPr lang="zh-CN" altLang="en-US" dirty="0"/>
              <a:t>架</a:t>
            </a:r>
            <a:r>
              <a:rPr lang="en-US" altLang="zh-CN" dirty="0"/>
              <a:t>A</a:t>
            </a:r>
            <a:r>
              <a:rPr lang="zh-CN" altLang="en-US" dirty="0"/>
              <a:t>型号无人机</a:t>
            </a:r>
            <a:r>
              <a:rPr lang="zh-CN" altLang="zh-CN" dirty="0"/>
              <a:t>需要</a:t>
            </a:r>
            <a:r>
              <a:rPr lang="en-US" altLang="zh-CN" i="1" dirty="0"/>
              <a:t>A</a:t>
            </a:r>
            <a:r>
              <a:rPr lang="zh-CN" altLang="zh-CN" dirty="0"/>
              <a:t>原料</a:t>
            </a:r>
            <a:r>
              <a:rPr lang="en-US" altLang="zh-CN" dirty="0"/>
              <a:t>0.25</a:t>
            </a:r>
            <a:r>
              <a:rPr lang="zh-CN" altLang="zh-CN" dirty="0"/>
              <a:t>吨，每生产</a:t>
            </a:r>
            <a:r>
              <a:rPr lang="en-US" altLang="zh-CN" dirty="0"/>
              <a:t>1</a:t>
            </a:r>
            <a:r>
              <a:rPr lang="zh-CN" altLang="en-US" dirty="0"/>
              <a:t>架</a:t>
            </a:r>
            <a:r>
              <a:rPr lang="en-US" altLang="zh-CN" dirty="0"/>
              <a:t>B</a:t>
            </a:r>
            <a:r>
              <a:rPr lang="zh-CN" altLang="en-US" dirty="0"/>
              <a:t>型号无人机</a:t>
            </a:r>
            <a:r>
              <a:rPr lang="zh-CN" altLang="zh-CN" dirty="0"/>
              <a:t>需要</a:t>
            </a:r>
            <a:r>
              <a:rPr lang="en-US" altLang="zh-CN" i="1" dirty="0"/>
              <a:t>A</a:t>
            </a:r>
            <a:r>
              <a:rPr lang="zh-CN" altLang="zh-CN" dirty="0"/>
              <a:t>原料</a:t>
            </a:r>
            <a:r>
              <a:rPr lang="en-US" altLang="zh-CN" dirty="0"/>
              <a:t>0.5</a:t>
            </a:r>
            <a:r>
              <a:rPr lang="zh-CN" altLang="zh-CN" dirty="0"/>
              <a:t>吨，受市场影响，该厂能获得的</a:t>
            </a:r>
            <a:r>
              <a:rPr lang="en-US" altLang="zh-CN" i="1" dirty="0"/>
              <a:t>A</a:t>
            </a:r>
            <a:r>
              <a:rPr lang="zh-CN" altLang="zh-CN" dirty="0"/>
              <a:t>原料</a:t>
            </a:r>
            <a:r>
              <a:rPr lang="zh-CN" altLang="zh-CN" b="1" dirty="0">
                <a:solidFill>
                  <a:srgbClr val="FF0000"/>
                </a:solidFill>
              </a:rPr>
              <a:t>至多</a:t>
            </a:r>
            <a:r>
              <a:rPr lang="zh-CN" altLang="zh-CN" dirty="0"/>
              <a:t>为</a:t>
            </a:r>
            <a:r>
              <a:rPr lang="en-US" altLang="zh-CN" dirty="0"/>
              <a:t>10</a:t>
            </a:r>
            <a:r>
              <a:rPr lang="zh-CN" altLang="zh-CN" dirty="0"/>
              <a:t>吨，其他原料充足</a:t>
            </a:r>
            <a:r>
              <a:rPr lang="en-US" altLang="zh-CN" dirty="0"/>
              <a:t>.</a:t>
            </a:r>
            <a:r>
              <a:rPr lang="zh-CN" altLang="zh-CN" dirty="0"/>
              <a:t>求该工厂生产</a:t>
            </a:r>
            <a:r>
              <a:rPr lang="en-US" altLang="zh-CN" dirty="0"/>
              <a:t>A</a:t>
            </a:r>
            <a:r>
              <a:rPr lang="zh-CN" altLang="zh-CN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型号无人机各</a:t>
            </a:r>
            <a:r>
              <a:rPr lang="zh-CN" altLang="zh-CN" dirty="0"/>
              <a:t>多少</a:t>
            </a:r>
            <a:r>
              <a:rPr lang="zh-CN" altLang="en-US" dirty="0"/>
              <a:t>架</a:t>
            </a:r>
            <a:r>
              <a:rPr lang="zh-CN" altLang="zh-CN" dirty="0"/>
              <a:t>时，能获得最大利润</a:t>
            </a:r>
            <a:r>
              <a:rPr lang="en-US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9C247E4-1010-415D-85BD-AADCF06C1DE8}"/>
              </a:ext>
            </a:extLst>
          </p:cNvPr>
          <p:cNvSpPr txBox="1"/>
          <p:nvPr/>
        </p:nvSpPr>
        <p:spPr>
          <a:xfrm>
            <a:off x="1905000" y="2611582"/>
            <a:ext cx="5908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解：</a:t>
            </a:r>
            <a:r>
              <a:rPr lang="en-US" altLang="zh-CN" dirty="0"/>
              <a:t>0.25x+0.5(25-x)≤10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153DD90-9BD3-4C18-A895-8F4ACE58DE43}"/>
              </a:ext>
            </a:extLst>
          </p:cNvPr>
          <p:cNvSpPr txBox="1"/>
          <p:nvPr/>
        </p:nvSpPr>
        <p:spPr>
          <a:xfrm>
            <a:off x="2486891" y="3103418"/>
            <a:ext cx="287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即</a:t>
            </a:r>
            <a:r>
              <a:rPr lang="en-US" altLang="zh-CN" dirty="0"/>
              <a:t>x≥10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A84F8BA-1F42-4412-88EA-A761C7515C20}"/>
              </a:ext>
            </a:extLst>
          </p:cNvPr>
          <p:cNvSpPr txBox="1"/>
          <p:nvPr/>
        </p:nvSpPr>
        <p:spPr>
          <a:xfrm>
            <a:off x="2389908" y="3595255"/>
            <a:ext cx="321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∴</a:t>
            </a:r>
            <a:r>
              <a:rPr lang="en-US" altLang="zh-CN" dirty="0"/>
              <a:t>10≤x≤25</a:t>
            </a:r>
            <a:r>
              <a:rPr lang="zh-CN" altLang="en-US" dirty="0"/>
              <a:t>且</a:t>
            </a:r>
            <a:r>
              <a:rPr lang="en-US" altLang="zh-CN" dirty="0"/>
              <a:t>x</a:t>
            </a:r>
            <a:r>
              <a:rPr lang="zh-CN" altLang="en-US" dirty="0"/>
              <a:t>为整数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5772911-B23B-4979-99AA-5A51D2730F26}"/>
              </a:ext>
            </a:extLst>
          </p:cNvPr>
          <p:cNvSpPr txBox="1"/>
          <p:nvPr/>
        </p:nvSpPr>
        <p:spPr>
          <a:xfrm>
            <a:off x="2189018" y="4114800"/>
            <a:ext cx="2680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x=10,11,12,……….25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E9822A2-94FD-4226-91E1-56EE0C5F0759}"/>
              </a:ext>
            </a:extLst>
          </p:cNvPr>
          <p:cNvSpPr txBox="1"/>
          <p:nvPr/>
        </p:nvSpPr>
        <p:spPr>
          <a:xfrm>
            <a:off x="3636818" y="4936959"/>
            <a:ext cx="4918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0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D981D6A-C2AE-466A-B977-96DBB9507755}"/>
              </a:ext>
            </a:extLst>
          </p:cNvPr>
          <p:cNvSpPr txBox="1"/>
          <p:nvPr/>
        </p:nvSpPr>
        <p:spPr>
          <a:xfrm>
            <a:off x="5950527" y="2674295"/>
            <a:ext cx="52370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∵</a:t>
            </a:r>
            <a:r>
              <a:rPr lang="en-US" altLang="zh-CN" dirty="0"/>
              <a:t>k=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-0.1&lt;0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y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随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的增大而减小</a:t>
            </a:r>
            <a:endParaRPr lang="en-US" altLang="zh-CN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/>
              <a:t>∴当</a:t>
            </a:r>
            <a:r>
              <a:rPr lang="en-US" altLang="zh-CN" dirty="0"/>
              <a:t>x=10</a:t>
            </a:r>
            <a:r>
              <a:rPr lang="zh-CN" altLang="en-US" dirty="0"/>
              <a:t>时，</a:t>
            </a:r>
            <a:r>
              <a:rPr lang="en-US" altLang="zh-CN" dirty="0"/>
              <a:t>y</a:t>
            </a:r>
            <a:r>
              <a:rPr lang="zh-CN" altLang="en-US" dirty="0"/>
              <a:t>最大，最大为</a:t>
            </a:r>
            <a:r>
              <a:rPr lang="en-US" altLang="zh-CN" dirty="0"/>
              <a:t>9</a:t>
            </a:r>
            <a:r>
              <a:rPr lang="zh-CN" altLang="en-US" dirty="0"/>
              <a:t>万元</a:t>
            </a:r>
            <a:endParaRPr lang="en-US" altLang="zh-CN" dirty="0"/>
          </a:p>
          <a:p>
            <a:r>
              <a:rPr lang="zh-CN" altLang="en-US" dirty="0"/>
              <a:t>答：该工厂生产</a:t>
            </a:r>
            <a:r>
              <a:rPr lang="en-US" altLang="zh-CN" dirty="0"/>
              <a:t>A</a:t>
            </a:r>
            <a:r>
              <a:rPr lang="zh-CN" altLang="en-US" dirty="0"/>
              <a:t>无人机</a:t>
            </a:r>
            <a:r>
              <a:rPr lang="en-US" altLang="zh-CN" dirty="0"/>
              <a:t>10</a:t>
            </a:r>
            <a:r>
              <a:rPr lang="zh-CN" altLang="en-US" dirty="0"/>
              <a:t>架，</a:t>
            </a:r>
            <a:r>
              <a:rPr lang="en-US" altLang="zh-CN" dirty="0"/>
              <a:t>B</a:t>
            </a:r>
            <a:r>
              <a:rPr lang="zh-CN" altLang="en-US" dirty="0"/>
              <a:t>无人机</a:t>
            </a:r>
            <a:r>
              <a:rPr lang="en-US" altLang="zh-CN" dirty="0"/>
              <a:t>15</a:t>
            </a:r>
            <a:r>
              <a:rPr lang="zh-CN" altLang="en-US" dirty="0"/>
              <a:t>架时，总利润最大，最大为</a:t>
            </a:r>
            <a:r>
              <a:rPr lang="en-US" altLang="zh-CN" dirty="0"/>
              <a:t>9</a:t>
            </a:r>
            <a:r>
              <a:rPr lang="zh-CN" altLang="en-US" dirty="0"/>
              <a:t>万元</a:t>
            </a:r>
            <a:endParaRPr lang="en-US" altLang="zh-CN" dirty="0"/>
          </a:p>
          <a:p>
            <a:r>
              <a:rPr lang="zh-CN" altLang="en-US" dirty="0"/>
              <a:t>  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792ECA1-65B6-41AE-BB42-9198F57CFAB4}"/>
              </a:ext>
            </a:extLst>
          </p:cNvPr>
          <p:cNvSpPr txBox="1"/>
          <p:nvPr/>
        </p:nvSpPr>
        <p:spPr>
          <a:xfrm>
            <a:off x="8420099" y="961770"/>
            <a:ext cx="2576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y=-0.1x+10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9637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C35115-C7AC-48EB-A2CC-F3A83D7F9C2E}"/>
              </a:ext>
            </a:extLst>
          </p:cNvPr>
          <p:cNvSpPr txBox="1"/>
          <p:nvPr/>
        </p:nvSpPr>
        <p:spPr>
          <a:xfrm>
            <a:off x="554183" y="451063"/>
            <a:ext cx="114369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昆明享有“春城”之美誉，是中国面向东南亚、南亚开放的门户城市，是中国重要的旅游城市之一。为迎接暑假旅游高峰的到来，某旅游纪念品商店决定购进</a:t>
            </a:r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两种纪念品。若购进</a:t>
            </a:r>
            <a:r>
              <a:rPr lang="en-US" altLang="zh-CN" dirty="0"/>
              <a:t>A</a:t>
            </a:r>
            <a:r>
              <a:rPr lang="zh-CN" altLang="en-US" dirty="0"/>
              <a:t>种纪念品</a:t>
            </a:r>
            <a:r>
              <a:rPr lang="en-US" altLang="zh-CN" dirty="0"/>
              <a:t>7</a:t>
            </a:r>
            <a:r>
              <a:rPr lang="zh-CN" altLang="en-US" dirty="0"/>
              <a:t>件，</a:t>
            </a:r>
            <a:r>
              <a:rPr lang="en-US" altLang="zh-CN" dirty="0"/>
              <a:t>B</a:t>
            </a:r>
            <a:r>
              <a:rPr lang="zh-CN" altLang="en-US" dirty="0"/>
              <a:t>种纪念品</a:t>
            </a:r>
            <a:r>
              <a:rPr lang="en-US" altLang="zh-CN" dirty="0"/>
              <a:t>4</a:t>
            </a:r>
            <a:r>
              <a:rPr lang="zh-CN" altLang="en-US" dirty="0"/>
              <a:t>件，需要</a:t>
            </a:r>
            <a:r>
              <a:rPr lang="en-US" altLang="zh-CN" dirty="0"/>
              <a:t>760</a:t>
            </a:r>
            <a:r>
              <a:rPr lang="zh-CN" altLang="en-US" dirty="0"/>
              <a:t>元；若购进</a:t>
            </a:r>
            <a:r>
              <a:rPr lang="en-US" altLang="zh-CN" dirty="0"/>
              <a:t>A</a:t>
            </a:r>
            <a:r>
              <a:rPr lang="zh-CN" altLang="en-US" dirty="0"/>
              <a:t>种纪念品</a:t>
            </a:r>
            <a:r>
              <a:rPr lang="en-US" altLang="zh-CN" dirty="0"/>
              <a:t>5</a:t>
            </a:r>
            <a:r>
              <a:rPr lang="zh-CN" altLang="en-US" dirty="0"/>
              <a:t>件，</a:t>
            </a:r>
            <a:r>
              <a:rPr lang="en-US" altLang="zh-CN" dirty="0"/>
              <a:t>B</a:t>
            </a:r>
            <a:r>
              <a:rPr lang="zh-CN" altLang="en-US" dirty="0"/>
              <a:t>种纪念品</a:t>
            </a:r>
            <a:r>
              <a:rPr lang="en-US" altLang="zh-CN" dirty="0"/>
              <a:t>8</a:t>
            </a:r>
            <a:r>
              <a:rPr lang="zh-CN" altLang="en-US" dirty="0"/>
              <a:t>件，需要</a:t>
            </a:r>
            <a:r>
              <a:rPr lang="en-US" altLang="zh-CN" dirty="0"/>
              <a:t>800</a:t>
            </a:r>
            <a:r>
              <a:rPr lang="zh-CN" altLang="en-US" dirty="0"/>
              <a:t>元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AD85203-B287-46E8-B17D-558A6F637CFA}"/>
              </a:ext>
            </a:extLst>
          </p:cNvPr>
          <p:cNvSpPr txBox="1"/>
          <p:nvPr/>
        </p:nvSpPr>
        <p:spPr>
          <a:xfrm>
            <a:off x="671945" y="1634836"/>
            <a:ext cx="518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）求购进</a:t>
            </a:r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两种纪念品每件各需多少元？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95EDF76-BDDE-4C24-94E5-D89A53511B18}"/>
              </a:ext>
            </a:extLst>
          </p:cNvPr>
          <p:cNvSpPr txBox="1"/>
          <p:nvPr/>
        </p:nvSpPr>
        <p:spPr>
          <a:xfrm>
            <a:off x="914399" y="2272145"/>
            <a:ext cx="771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解：设购进</a:t>
            </a:r>
            <a:r>
              <a:rPr lang="en-US" altLang="zh-CN" dirty="0"/>
              <a:t>A</a:t>
            </a:r>
            <a:r>
              <a:rPr lang="zh-CN" altLang="en-US" dirty="0"/>
              <a:t>纪念品每件需</a:t>
            </a:r>
            <a:r>
              <a:rPr lang="en-US" altLang="zh-CN" dirty="0"/>
              <a:t>x</a:t>
            </a:r>
            <a:r>
              <a:rPr lang="zh-CN" altLang="en-US" dirty="0"/>
              <a:t>元，购进</a:t>
            </a:r>
            <a:r>
              <a:rPr lang="en-US" altLang="zh-CN" dirty="0"/>
              <a:t>B</a:t>
            </a:r>
            <a:r>
              <a:rPr lang="zh-CN" altLang="en-US" dirty="0"/>
              <a:t>纪念品每件需</a:t>
            </a:r>
            <a:r>
              <a:rPr lang="en-US" altLang="zh-CN" dirty="0"/>
              <a:t>y</a:t>
            </a:r>
            <a:r>
              <a:rPr lang="zh-CN" altLang="en-US" dirty="0"/>
              <a:t>元</a:t>
            </a:r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CF75EA44-6663-41B1-81CF-D083ED5E4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499376"/>
              </p:ext>
            </p:extLst>
          </p:nvPr>
        </p:nvGraphicFramePr>
        <p:xfrm>
          <a:off x="6858000" y="2701636"/>
          <a:ext cx="5167746" cy="1181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582">
                  <a:extLst>
                    <a:ext uri="{9D8B030D-6E8A-4147-A177-3AD203B41FA5}">
                      <a16:colId xmlns:a16="http://schemas.microsoft.com/office/drawing/2014/main" val="3109258709"/>
                    </a:ext>
                  </a:extLst>
                </a:gridCol>
                <a:gridCol w="1722582">
                  <a:extLst>
                    <a:ext uri="{9D8B030D-6E8A-4147-A177-3AD203B41FA5}">
                      <a16:colId xmlns:a16="http://schemas.microsoft.com/office/drawing/2014/main" val="1867212367"/>
                    </a:ext>
                  </a:extLst>
                </a:gridCol>
                <a:gridCol w="1722582">
                  <a:extLst>
                    <a:ext uri="{9D8B030D-6E8A-4147-A177-3AD203B41FA5}">
                      <a16:colId xmlns:a16="http://schemas.microsoft.com/office/drawing/2014/main" val="3220150589"/>
                    </a:ext>
                  </a:extLst>
                </a:gridCol>
              </a:tblGrid>
              <a:tr h="393674">
                <a:tc>
                  <a:txBody>
                    <a:bodyPr/>
                    <a:lstStyle/>
                    <a:p>
                      <a:r>
                        <a:rPr lang="en-US" altLang="zh-CN" dirty="0"/>
                        <a:t>A</a:t>
                      </a:r>
                      <a:r>
                        <a:rPr lang="zh-CN" altLang="en-US" dirty="0"/>
                        <a:t>纪念品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</a:t>
                      </a:r>
                      <a:r>
                        <a:rPr lang="zh-CN" altLang="en-US" dirty="0"/>
                        <a:t>纪念品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费用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473772"/>
                  </a:ext>
                </a:extLst>
              </a:tr>
              <a:tr h="393674"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r>
                        <a:rPr lang="zh-CN" altLang="en-US" dirty="0"/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760</a:t>
                      </a:r>
                      <a:r>
                        <a:rPr lang="zh-CN" altLang="en-US" dirty="0"/>
                        <a:t>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94072"/>
                  </a:ext>
                </a:extLst>
              </a:tr>
              <a:tr h="393674"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r>
                        <a:rPr lang="zh-CN" altLang="en-US" dirty="0"/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</a:t>
                      </a:r>
                      <a:r>
                        <a:rPr lang="zh-CN" altLang="en-US" dirty="0"/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800</a:t>
                      </a:r>
                      <a:r>
                        <a:rPr lang="zh-CN" altLang="en-US" dirty="0"/>
                        <a:t>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522264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5765943E-7362-46A6-8E28-87593EF9804C}"/>
              </a:ext>
            </a:extLst>
          </p:cNvPr>
          <p:cNvSpPr txBox="1"/>
          <p:nvPr/>
        </p:nvSpPr>
        <p:spPr>
          <a:xfrm>
            <a:off x="1295400" y="2923309"/>
            <a:ext cx="2784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7x+4y=760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F3A0A21-84EB-450E-9013-AE847B5D649E}"/>
              </a:ext>
            </a:extLst>
          </p:cNvPr>
          <p:cNvSpPr txBox="1"/>
          <p:nvPr/>
        </p:nvSpPr>
        <p:spPr>
          <a:xfrm>
            <a:off x="1233054" y="3458402"/>
            <a:ext cx="2784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5x+8y=800</a:t>
            </a:r>
            <a:endParaRPr lang="zh-CN" altLang="en-US" dirty="0"/>
          </a:p>
        </p:txBody>
      </p:sp>
      <p:sp>
        <p:nvSpPr>
          <p:cNvPr id="11" name="左大括号 10">
            <a:extLst>
              <a:ext uri="{FF2B5EF4-FFF2-40B4-BE49-F238E27FC236}">
                <a16:creationId xmlns:a16="http://schemas.microsoft.com/office/drawing/2014/main" id="{59472864-1698-41B8-93E8-80C1606CC9DD}"/>
              </a:ext>
            </a:extLst>
          </p:cNvPr>
          <p:cNvSpPr/>
          <p:nvPr/>
        </p:nvSpPr>
        <p:spPr>
          <a:xfrm>
            <a:off x="1170709" y="2999509"/>
            <a:ext cx="124691" cy="733476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6FF2095-4B43-45AA-BAA9-F11737A89BFF}"/>
              </a:ext>
            </a:extLst>
          </p:cNvPr>
          <p:cNvSpPr txBox="1"/>
          <p:nvPr/>
        </p:nvSpPr>
        <p:spPr>
          <a:xfrm>
            <a:off x="2265218" y="4378036"/>
            <a:ext cx="2854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解得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BADB16E-5A6F-445F-AE18-1EB900C11070}"/>
              </a:ext>
            </a:extLst>
          </p:cNvPr>
          <p:cNvSpPr txBox="1"/>
          <p:nvPr/>
        </p:nvSpPr>
        <p:spPr>
          <a:xfrm>
            <a:off x="3449782" y="430876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x=80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AF97CAF-0702-4A80-8271-9E061F55E826}"/>
              </a:ext>
            </a:extLst>
          </p:cNvPr>
          <p:cNvSpPr txBox="1"/>
          <p:nvPr/>
        </p:nvSpPr>
        <p:spPr>
          <a:xfrm>
            <a:off x="3394364" y="477526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y=50</a:t>
            </a:r>
          </a:p>
        </p:txBody>
      </p:sp>
    </p:spTree>
    <p:extLst>
      <p:ext uri="{BB962C8B-B14F-4D97-AF65-F5344CB8AC3E}">
        <p14:creationId xmlns:p14="http://schemas.microsoft.com/office/powerpoint/2010/main" val="4231913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C35115-C7AC-48EB-A2CC-F3A83D7F9C2E}"/>
              </a:ext>
            </a:extLst>
          </p:cNvPr>
          <p:cNvSpPr txBox="1"/>
          <p:nvPr/>
        </p:nvSpPr>
        <p:spPr>
          <a:xfrm>
            <a:off x="554183" y="451063"/>
            <a:ext cx="114369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昆明享有“春城”之美誉，是中国面向东南亚、南亚开放的门户城市，是中国重要的旅游城市之一。为迎接暑假旅游高峰的到来，某旅游纪念品商店决定购进</a:t>
            </a:r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两种纪念品。若购进</a:t>
            </a:r>
            <a:r>
              <a:rPr lang="en-US" altLang="zh-CN" dirty="0"/>
              <a:t>A</a:t>
            </a:r>
            <a:r>
              <a:rPr lang="zh-CN" altLang="en-US" dirty="0"/>
              <a:t>种纪念品</a:t>
            </a:r>
            <a:r>
              <a:rPr lang="en-US" altLang="zh-CN" dirty="0"/>
              <a:t>7</a:t>
            </a:r>
            <a:r>
              <a:rPr lang="zh-CN" altLang="en-US" dirty="0"/>
              <a:t>件，</a:t>
            </a:r>
            <a:r>
              <a:rPr lang="en-US" altLang="zh-CN" dirty="0"/>
              <a:t>B</a:t>
            </a:r>
            <a:r>
              <a:rPr lang="zh-CN" altLang="en-US" dirty="0"/>
              <a:t>种纪念品</a:t>
            </a:r>
            <a:r>
              <a:rPr lang="en-US" altLang="zh-CN" dirty="0"/>
              <a:t>4</a:t>
            </a:r>
            <a:r>
              <a:rPr lang="zh-CN" altLang="en-US" dirty="0"/>
              <a:t>件，需要</a:t>
            </a:r>
            <a:r>
              <a:rPr lang="en-US" altLang="zh-CN" dirty="0"/>
              <a:t>760</a:t>
            </a:r>
            <a:r>
              <a:rPr lang="zh-CN" altLang="en-US" dirty="0"/>
              <a:t>元；若购进</a:t>
            </a:r>
            <a:r>
              <a:rPr lang="en-US" altLang="zh-CN" dirty="0"/>
              <a:t>A</a:t>
            </a:r>
            <a:r>
              <a:rPr lang="zh-CN" altLang="en-US" dirty="0"/>
              <a:t>种纪念品</a:t>
            </a:r>
            <a:r>
              <a:rPr lang="en-US" altLang="zh-CN" dirty="0"/>
              <a:t>5</a:t>
            </a:r>
            <a:r>
              <a:rPr lang="zh-CN" altLang="en-US" dirty="0"/>
              <a:t>件，</a:t>
            </a:r>
            <a:r>
              <a:rPr lang="en-US" altLang="zh-CN" dirty="0"/>
              <a:t>B</a:t>
            </a:r>
            <a:r>
              <a:rPr lang="zh-CN" altLang="en-US" dirty="0"/>
              <a:t>种纪念品</a:t>
            </a:r>
            <a:r>
              <a:rPr lang="en-US" altLang="zh-CN" dirty="0"/>
              <a:t>8</a:t>
            </a:r>
            <a:r>
              <a:rPr lang="zh-CN" altLang="en-US" dirty="0"/>
              <a:t>件，需要</a:t>
            </a:r>
            <a:r>
              <a:rPr lang="en-US" altLang="zh-CN" dirty="0"/>
              <a:t>800</a:t>
            </a:r>
            <a:r>
              <a:rPr lang="zh-CN" altLang="en-US" dirty="0"/>
              <a:t>元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AD85203-B287-46E8-B17D-558A6F637CFA}"/>
              </a:ext>
            </a:extLst>
          </p:cNvPr>
          <p:cNvSpPr txBox="1"/>
          <p:nvPr/>
        </p:nvSpPr>
        <p:spPr>
          <a:xfrm>
            <a:off x="671945" y="1634836"/>
            <a:ext cx="11242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）该商店决定购进这两种纪念品共</a:t>
            </a:r>
            <a:r>
              <a:rPr lang="en-US" altLang="zh-CN" dirty="0"/>
              <a:t>100</a:t>
            </a:r>
            <a:r>
              <a:rPr lang="zh-CN" altLang="en-US" dirty="0"/>
              <a:t>件，考虑市场需求和资金周转，这</a:t>
            </a:r>
            <a:r>
              <a:rPr lang="en-US" altLang="zh-CN" dirty="0"/>
              <a:t>100</a:t>
            </a:r>
            <a:r>
              <a:rPr lang="zh-CN" altLang="en-US" dirty="0"/>
              <a:t>件纪念品的资金不少于</a:t>
            </a:r>
            <a:r>
              <a:rPr lang="en-US" altLang="zh-CN" dirty="0"/>
              <a:t>7000</a:t>
            </a:r>
            <a:r>
              <a:rPr lang="zh-CN" altLang="en-US" dirty="0"/>
              <a:t>元，但不超过</a:t>
            </a:r>
            <a:r>
              <a:rPr lang="en-US" altLang="zh-CN" dirty="0"/>
              <a:t>7200</a:t>
            </a:r>
            <a:r>
              <a:rPr lang="zh-CN" altLang="en-US" dirty="0"/>
              <a:t>元，那么该商店共计几种进货方案？</a:t>
            </a:r>
          </a:p>
        </p:txBody>
      </p:sp>
      <p:graphicFrame>
        <p:nvGraphicFramePr>
          <p:cNvPr id="2" name="表格 6">
            <a:extLst>
              <a:ext uri="{FF2B5EF4-FFF2-40B4-BE49-F238E27FC236}">
                <a16:creationId xmlns:a16="http://schemas.microsoft.com/office/drawing/2014/main" id="{CEE3AC1F-701F-4AFD-BCCD-8173E2B14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32088"/>
              </p:ext>
            </p:extLst>
          </p:nvPr>
        </p:nvGraphicFramePr>
        <p:xfrm>
          <a:off x="2350654" y="2872740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605765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459670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262545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581854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产品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单价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数量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资金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77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A</a:t>
                      </a:r>
                      <a:r>
                        <a:rPr lang="zh-CN" altLang="en-US" dirty="0"/>
                        <a:t>纪念品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0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B</a:t>
                      </a:r>
                      <a:r>
                        <a:rPr lang="zh-CN" altLang="en-US" dirty="0"/>
                        <a:t>纪念品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2764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5206A49B-AABE-4120-834F-2E6ECCCC8E9C}"/>
              </a:ext>
            </a:extLst>
          </p:cNvPr>
          <p:cNvSpPr txBox="1"/>
          <p:nvPr/>
        </p:nvSpPr>
        <p:spPr>
          <a:xfrm>
            <a:off x="4378036" y="427190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</a:t>
            </a:r>
            <a:r>
              <a:rPr lang="zh-CN" altLang="en-US" dirty="0"/>
              <a:t>元</a:t>
            </a:r>
            <a:r>
              <a:rPr lang="en-US" altLang="zh-CN" dirty="0"/>
              <a:t>/</a:t>
            </a:r>
            <a:r>
              <a:rPr lang="zh-CN" altLang="en-US" dirty="0"/>
              <a:t>件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1D2D846-C200-48FB-A07F-B8A4CFB88463}"/>
              </a:ext>
            </a:extLst>
          </p:cNvPr>
          <p:cNvSpPr txBox="1"/>
          <p:nvPr/>
        </p:nvSpPr>
        <p:spPr>
          <a:xfrm>
            <a:off x="4364182" y="466889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50</a:t>
            </a:r>
            <a:r>
              <a:rPr lang="zh-CN" altLang="en-US" dirty="0"/>
              <a:t>元</a:t>
            </a:r>
            <a:r>
              <a:rPr lang="en-US" altLang="zh-CN" dirty="0"/>
              <a:t>/</a:t>
            </a:r>
            <a:r>
              <a:rPr lang="zh-CN" altLang="en-US" dirty="0"/>
              <a:t>件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B8E1741-4E83-4F14-8097-3356D4128FCB}"/>
              </a:ext>
            </a:extLst>
          </p:cNvPr>
          <p:cNvSpPr txBox="1"/>
          <p:nvPr/>
        </p:nvSpPr>
        <p:spPr>
          <a:xfrm>
            <a:off x="5846618" y="4133596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</a:t>
            </a:r>
            <a:r>
              <a:rPr lang="zh-CN" altLang="en-US" dirty="0"/>
              <a:t>件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38C9643F-BD14-4E17-91B7-9CB9832BCBA8}"/>
              </a:ext>
            </a:extLst>
          </p:cNvPr>
          <p:cNvSpPr txBox="1"/>
          <p:nvPr/>
        </p:nvSpPr>
        <p:spPr>
          <a:xfrm>
            <a:off x="5742709" y="462650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100-m</a:t>
            </a:r>
            <a:r>
              <a:rPr lang="zh-CN" altLang="en-US" dirty="0"/>
              <a:t>）件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B4E0B57-338B-43E8-9E85-EB05C744EFA4}"/>
              </a:ext>
            </a:extLst>
          </p:cNvPr>
          <p:cNvSpPr txBox="1"/>
          <p:nvPr/>
        </p:nvSpPr>
        <p:spPr>
          <a:xfrm>
            <a:off x="7536873" y="4264538"/>
            <a:ext cx="2112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80m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5A4091D-69DE-4D94-91D2-93AAB70DF063}"/>
              </a:ext>
            </a:extLst>
          </p:cNvPr>
          <p:cNvSpPr txBox="1"/>
          <p:nvPr/>
        </p:nvSpPr>
        <p:spPr>
          <a:xfrm>
            <a:off x="7432964" y="4740800"/>
            <a:ext cx="2112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50(100-m)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F2F609E-1A1D-46B3-8A1F-1283BC12FE69}"/>
              </a:ext>
            </a:extLst>
          </p:cNvPr>
          <p:cNvSpPr txBox="1"/>
          <p:nvPr/>
        </p:nvSpPr>
        <p:spPr>
          <a:xfrm>
            <a:off x="2292927" y="5223164"/>
            <a:ext cx="3297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80m+50(100-m)≥7000</a:t>
            </a:r>
            <a:r>
              <a:rPr lang="zh-CN" altLang="en-US" dirty="0"/>
              <a:t>①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439F6DB-9F27-45DA-9A32-628A243E8033}"/>
              </a:ext>
            </a:extLst>
          </p:cNvPr>
          <p:cNvSpPr txBox="1"/>
          <p:nvPr/>
        </p:nvSpPr>
        <p:spPr>
          <a:xfrm>
            <a:off x="2316018" y="5915984"/>
            <a:ext cx="3779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80m+50(100-m)≤7200</a:t>
            </a:r>
            <a:r>
              <a:rPr lang="zh-CN" altLang="en-US" dirty="0"/>
              <a:t>②</a:t>
            </a:r>
          </a:p>
        </p:txBody>
      </p:sp>
      <p:sp>
        <p:nvSpPr>
          <p:cNvPr id="17" name="左大括号 16">
            <a:extLst>
              <a:ext uri="{FF2B5EF4-FFF2-40B4-BE49-F238E27FC236}">
                <a16:creationId xmlns:a16="http://schemas.microsoft.com/office/drawing/2014/main" id="{2D364ED4-FBBE-4C8B-9B9C-BF9AF921F68C}"/>
              </a:ext>
            </a:extLst>
          </p:cNvPr>
          <p:cNvSpPr/>
          <p:nvPr/>
        </p:nvSpPr>
        <p:spPr>
          <a:xfrm>
            <a:off x="2057401" y="5407830"/>
            <a:ext cx="258618" cy="757443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A5AF24E-4914-4EE8-9224-FF77CC2DB517}"/>
              </a:ext>
            </a:extLst>
          </p:cNvPr>
          <p:cNvSpPr txBox="1"/>
          <p:nvPr/>
        </p:nvSpPr>
        <p:spPr>
          <a:xfrm>
            <a:off x="5389418" y="5223164"/>
            <a:ext cx="1655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解不等式①得：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5AB0874-C756-4D34-BC66-DA0EC08A2FF5}"/>
              </a:ext>
            </a:extLst>
          </p:cNvPr>
          <p:cNvSpPr txBox="1"/>
          <p:nvPr/>
        </p:nvSpPr>
        <p:spPr>
          <a:xfrm>
            <a:off x="5268192" y="5777438"/>
            <a:ext cx="1655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解不等式②得：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E2AD4E5E-F629-4DB2-8B00-77C9B22F63F5}"/>
                  </a:ext>
                </a:extLst>
              </p:cNvPr>
              <p:cNvSpPr/>
              <p:nvPr/>
            </p:nvSpPr>
            <p:spPr>
              <a:xfrm>
                <a:off x="6961909" y="5101464"/>
                <a:ext cx="1171283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≥66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E2AD4E5E-F629-4DB2-8B00-77C9B22F63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1909" y="5101464"/>
                <a:ext cx="1171283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BF2ACC5E-4AFE-48A1-87E6-D3469FDAEB1E}"/>
                  </a:ext>
                </a:extLst>
              </p:cNvPr>
              <p:cNvSpPr/>
              <p:nvPr/>
            </p:nvSpPr>
            <p:spPr>
              <a:xfrm>
                <a:off x="6881958" y="5635158"/>
                <a:ext cx="1171283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≤73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BF2ACC5E-4AFE-48A1-87E6-D3469FDAEB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1958" y="5635158"/>
                <a:ext cx="1171283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文本框 21">
            <a:extLst>
              <a:ext uri="{FF2B5EF4-FFF2-40B4-BE49-F238E27FC236}">
                <a16:creationId xmlns:a16="http://schemas.microsoft.com/office/drawing/2014/main" id="{2981CC6D-C44B-40CF-8CCA-B884AA6F9891}"/>
              </a:ext>
            </a:extLst>
          </p:cNvPr>
          <p:cNvSpPr txBox="1"/>
          <p:nvPr/>
        </p:nvSpPr>
        <p:spPr>
          <a:xfrm>
            <a:off x="8782627" y="4668890"/>
            <a:ext cx="246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不等式组解集为：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B050FBFF-7EF3-483E-BFA7-B6EC7546E66C}"/>
                  </a:ext>
                </a:extLst>
              </p:cNvPr>
              <p:cNvSpPr/>
              <p:nvPr/>
            </p:nvSpPr>
            <p:spPr>
              <a:xfrm>
                <a:off x="8593282" y="5059961"/>
                <a:ext cx="1895840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>
                          <a:latin typeface="Cambria Math" panose="02040503050406030204" pitchFamily="18" charset="0"/>
                        </a:rPr>
                        <m:t>66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≤73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B050FBFF-7EF3-483E-BFA7-B6EC7546E6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3282" y="5059961"/>
                <a:ext cx="189584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文本框 23">
            <a:extLst>
              <a:ext uri="{FF2B5EF4-FFF2-40B4-BE49-F238E27FC236}">
                <a16:creationId xmlns:a16="http://schemas.microsoft.com/office/drawing/2014/main" id="{94B6922E-9E0D-4E9A-88AD-C83CCC249D40}"/>
              </a:ext>
            </a:extLst>
          </p:cNvPr>
          <p:cNvSpPr txBox="1"/>
          <p:nvPr/>
        </p:nvSpPr>
        <p:spPr>
          <a:xfrm>
            <a:off x="8569324" y="5635251"/>
            <a:ext cx="1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</a:t>
            </a:r>
            <a:r>
              <a:rPr lang="zh-CN" altLang="en-US" dirty="0"/>
              <a:t>为整数</a:t>
            </a:r>
            <a:endParaRPr lang="en-US" altLang="zh-CN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FF1481D5-54B4-45F1-87F1-2611C2D0C95A}"/>
              </a:ext>
            </a:extLst>
          </p:cNvPr>
          <p:cNvSpPr txBox="1"/>
          <p:nvPr/>
        </p:nvSpPr>
        <p:spPr>
          <a:xfrm>
            <a:off x="8489373" y="6100650"/>
            <a:ext cx="1999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∴</a:t>
            </a:r>
            <a:r>
              <a:rPr lang="en-US" altLang="zh-CN" dirty="0"/>
              <a:t>m=67,68,69,70,71,72,73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0605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BC35115-C7AC-48EB-A2CC-F3A83D7F9C2E}"/>
              </a:ext>
            </a:extLst>
          </p:cNvPr>
          <p:cNvSpPr txBox="1"/>
          <p:nvPr/>
        </p:nvSpPr>
        <p:spPr>
          <a:xfrm>
            <a:off x="554183" y="451063"/>
            <a:ext cx="114369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昆明享有“春城”之美誉，是中国面向东南亚、南亚开放的门户城市，是中国重要的旅游城市之一。为迎接暑假旅游高峰的到来，某旅游纪念品商店决定购进</a:t>
            </a:r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两种纪念品。若购进</a:t>
            </a:r>
            <a:r>
              <a:rPr lang="en-US" altLang="zh-CN" dirty="0"/>
              <a:t>A</a:t>
            </a:r>
            <a:r>
              <a:rPr lang="zh-CN" altLang="en-US" dirty="0"/>
              <a:t>种纪念品</a:t>
            </a:r>
            <a:r>
              <a:rPr lang="en-US" altLang="zh-CN" dirty="0"/>
              <a:t>7</a:t>
            </a:r>
            <a:r>
              <a:rPr lang="zh-CN" altLang="en-US" dirty="0"/>
              <a:t>件，</a:t>
            </a:r>
            <a:r>
              <a:rPr lang="en-US" altLang="zh-CN" dirty="0"/>
              <a:t>B</a:t>
            </a:r>
            <a:r>
              <a:rPr lang="zh-CN" altLang="en-US" dirty="0"/>
              <a:t>种纪念品</a:t>
            </a:r>
            <a:r>
              <a:rPr lang="en-US" altLang="zh-CN" dirty="0"/>
              <a:t>4</a:t>
            </a:r>
            <a:r>
              <a:rPr lang="zh-CN" altLang="en-US" dirty="0"/>
              <a:t>件，需要</a:t>
            </a:r>
            <a:r>
              <a:rPr lang="en-US" altLang="zh-CN" dirty="0"/>
              <a:t>760</a:t>
            </a:r>
            <a:r>
              <a:rPr lang="zh-CN" altLang="en-US" dirty="0"/>
              <a:t>元；若购进</a:t>
            </a:r>
            <a:r>
              <a:rPr lang="en-US" altLang="zh-CN" dirty="0"/>
              <a:t>A</a:t>
            </a:r>
            <a:r>
              <a:rPr lang="zh-CN" altLang="en-US" dirty="0"/>
              <a:t>种纪念品</a:t>
            </a:r>
            <a:r>
              <a:rPr lang="en-US" altLang="zh-CN" dirty="0"/>
              <a:t>5</a:t>
            </a:r>
            <a:r>
              <a:rPr lang="zh-CN" altLang="en-US" dirty="0"/>
              <a:t>件，</a:t>
            </a:r>
            <a:r>
              <a:rPr lang="en-US" altLang="zh-CN" dirty="0"/>
              <a:t>B</a:t>
            </a:r>
            <a:r>
              <a:rPr lang="zh-CN" altLang="en-US" dirty="0"/>
              <a:t>种纪念品</a:t>
            </a:r>
            <a:r>
              <a:rPr lang="en-US" altLang="zh-CN" dirty="0"/>
              <a:t>8</a:t>
            </a:r>
            <a:r>
              <a:rPr lang="zh-CN" altLang="en-US" dirty="0"/>
              <a:t>件，需要</a:t>
            </a:r>
            <a:r>
              <a:rPr lang="en-US" altLang="zh-CN" dirty="0"/>
              <a:t>800</a:t>
            </a:r>
            <a:r>
              <a:rPr lang="zh-CN" altLang="en-US" dirty="0"/>
              <a:t>元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25BD204-B25C-43D1-9F40-4ABC886CFD3E}"/>
              </a:ext>
            </a:extLst>
          </p:cNvPr>
          <p:cNvSpPr txBox="1"/>
          <p:nvPr/>
        </p:nvSpPr>
        <p:spPr>
          <a:xfrm>
            <a:off x="623455" y="1374393"/>
            <a:ext cx="10224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）若销售</a:t>
            </a:r>
            <a:r>
              <a:rPr lang="en-US" altLang="zh-CN" dirty="0"/>
              <a:t>A</a:t>
            </a:r>
            <a:r>
              <a:rPr lang="zh-CN" altLang="en-US" dirty="0"/>
              <a:t>种纪念品每件可获利润</a:t>
            </a:r>
            <a:r>
              <a:rPr lang="en-US" altLang="zh-CN" dirty="0"/>
              <a:t>30</a:t>
            </a:r>
            <a:r>
              <a:rPr lang="zh-CN" altLang="en-US" dirty="0"/>
              <a:t>元，</a:t>
            </a:r>
            <a:r>
              <a:rPr lang="en-US" altLang="zh-CN" dirty="0"/>
              <a:t>B</a:t>
            </a:r>
            <a:r>
              <a:rPr lang="zh-CN" altLang="en-US" dirty="0"/>
              <a:t>种纪念品每件可获利</a:t>
            </a:r>
            <a:r>
              <a:rPr lang="en-US" altLang="zh-CN" dirty="0"/>
              <a:t>20</a:t>
            </a:r>
            <a:r>
              <a:rPr lang="zh-CN" altLang="en-US" dirty="0"/>
              <a:t>元，用（</a:t>
            </a:r>
            <a:r>
              <a:rPr lang="en-US" altLang="zh-CN" dirty="0"/>
              <a:t>2</a:t>
            </a:r>
            <a:r>
              <a:rPr lang="zh-CN" altLang="en-US" dirty="0"/>
              <a:t>）中的进货方案，哪一种可获利最大？最大利润为多少？</a:t>
            </a:r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D172312B-2E52-4916-BA59-63F3EE606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204972"/>
              </p:ext>
            </p:extLst>
          </p:nvPr>
        </p:nvGraphicFramePr>
        <p:xfrm>
          <a:off x="3562926" y="2152304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605765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459670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262545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581854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产品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每件利润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数量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利润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77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A</a:t>
                      </a:r>
                      <a:r>
                        <a:rPr lang="zh-CN" altLang="en-US" dirty="0"/>
                        <a:t>纪念品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30</a:t>
                      </a:r>
                      <a:r>
                        <a:rPr lang="zh-CN" altLang="en-US" dirty="0"/>
                        <a:t>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0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B</a:t>
                      </a:r>
                      <a:r>
                        <a:rPr lang="zh-CN" altLang="en-US" dirty="0"/>
                        <a:t>纪念品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</a:t>
                      </a:r>
                      <a:r>
                        <a:rPr lang="zh-CN" altLang="en-US" dirty="0"/>
                        <a:t>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2764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00A04D00-A4C1-477A-A1C5-C74F2B0A0D93}"/>
              </a:ext>
            </a:extLst>
          </p:cNvPr>
          <p:cNvSpPr txBox="1"/>
          <p:nvPr/>
        </p:nvSpPr>
        <p:spPr>
          <a:xfrm>
            <a:off x="5846618" y="4133596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</a:t>
            </a:r>
            <a:r>
              <a:rPr lang="zh-CN" altLang="en-US" dirty="0"/>
              <a:t>件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67F8820-A62B-41C1-89D7-D9094D707F36}"/>
              </a:ext>
            </a:extLst>
          </p:cNvPr>
          <p:cNvSpPr txBox="1"/>
          <p:nvPr/>
        </p:nvSpPr>
        <p:spPr>
          <a:xfrm>
            <a:off x="5742709" y="462650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100-m</a:t>
            </a:r>
            <a:r>
              <a:rPr lang="zh-CN" altLang="en-US" dirty="0"/>
              <a:t>）件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C3A6A44-43AE-48D6-AB2B-B7203D9D186E}"/>
              </a:ext>
            </a:extLst>
          </p:cNvPr>
          <p:cNvSpPr txBox="1"/>
          <p:nvPr/>
        </p:nvSpPr>
        <p:spPr>
          <a:xfrm>
            <a:off x="7536873" y="4264538"/>
            <a:ext cx="2112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30m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98E95EC-9C82-42F4-A92A-FDFD2ECCB0F1}"/>
              </a:ext>
            </a:extLst>
          </p:cNvPr>
          <p:cNvSpPr txBox="1"/>
          <p:nvPr/>
        </p:nvSpPr>
        <p:spPr>
          <a:xfrm>
            <a:off x="7432964" y="4740800"/>
            <a:ext cx="2112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20(100-m)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9C2481C-3DB6-45F7-A90E-143A1A5E7C1B}"/>
              </a:ext>
            </a:extLst>
          </p:cNvPr>
          <p:cNvSpPr txBox="1"/>
          <p:nvPr/>
        </p:nvSpPr>
        <p:spPr>
          <a:xfrm>
            <a:off x="1129145" y="3609109"/>
            <a:ext cx="2763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解：设利润为</a:t>
            </a:r>
            <a:r>
              <a:rPr lang="en-US" altLang="zh-CN" dirty="0"/>
              <a:t>w</a:t>
            </a:r>
            <a:r>
              <a:rPr lang="zh-CN" altLang="en-US" dirty="0"/>
              <a:t>元，则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521EBB1-ABB9-44C7-8229-B1E4EE033E39}"/>
              </a:ext>
            </a:extLst>
          </p:cNvPr>
          <p:cNvSpPr txBox="1"/>
          <p:nvPr/>
        </p:nvSpPr>
        <p:spPr>
          <a:xfrm>
            <a:off x="1932708" y="4184073"/>
            <a:ext cx="3290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w=30m+20(100-m)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3CE1F67-3810-4D86-B9FF-D4C831A0633B}"/>
              </a:ext>
            </a:extLst>
          </p:cNvPr>
          <p:cNvSpPr txBox="1"/>
          <p:nvPr/>
        </p:nvSpPr>
        <p:spPr>
          <a:xfrm>
            <a:off x="2216727" y="463387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=10m+2000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9E83964-1710-4AB6-B6B8-2F936AEAE51B}"/>
              </a:ext>
            </a:extLst>
          </p:cNvPr>
          <p:cNvSpPr txBox="1"/>
          <p:nvPr/>
        </p:nvSpPr>
        <p:spPr>
          <a:xfrm>
            <a:off x="1828800" y="5076301"/>
            <a:ext cx="52370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∵</a:t>
            </a:r>
            <a:r>
              <a:rPr lang="en-US" altLang="zh-CN" dirty="0"/>
              <a:t>k=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10&gt;0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w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随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的增大而增大</a:t>
            </a:r>
            <a:endParaRPr lang="en-US" altLang="zh-CN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/>
              <a:t>∴当</a:t>
            </a:r>
            <a:r>
              <a:rPr lang="en-US" altLang="zh-CN" dirty="0"/>
              <a:t>m=73</a:t>
            </a:r>
            <a:r>
              <a:rPr lang="zh-CN" altLang="en-US" dirty="0"/>
              <a:t>时，</a:t>
            </a:r>
            <a:r>
              <a:rPr lang="en-US" altLang="zh-CN" dirty="0"/>
              <a:t>w</a:t>
            </a:r>
            <a:r>
              <a:rPr lang="zh-CN" altLang="en-US" dirty="0"/>
              <a:t>最大，最大为</a:t>
            </a:r>
            <a:r>
              <a:rPr lang="en-US" altLang="zh-CN" dirty="0"/>
              <a:t>2730</a:t>
            </a:r>
            <a:r>
              <a:rPr lang="zh-CN" altLang="en-US" dirty="0"/>
              <a:t>元</a:t>
            </a:r>
            <a:endParaRPr lang="en-US" altLang="zh-CN" dirty="0"/>
          </a:p>
          <a:p>
            <a:r>
              <a:rPr lang="zh-CN" altLang="en-US" dirty="0"/>
              <a:t>此时</a:t>
            </a:r>
            <a:r>
              <a:rPr lang="en-US" altLang="zh-CN" dirty="0"/>
              <a:t>100-m=27</a:t>
            </a:r>
            <a:r>
              <a:rPr lang="zh-CN" altLang="en-US" dirty="0"/>
              <a:t>件</a:t>
            </a:r>
            <a:endParaRPr lang="en-US" altLang="zh-CN" dirty="0"/>
          </a:p>
          <a:p>
            <a:r>
              <a:rPr lang="zh-CN" altLang="en-US" dirty="0"/>
              <a:t>答：该商店购买</a:t>
            </a:r>
            <a:r>
              <a:rPr lang="en-US" altLang="zh-CN" dirty="0"/>
              <a:t>A</a:t>
            </a:r>
            <a:r>
              <a:rPr lang="zh-CN" altLang="en-US" dirty="0"/>
              <a:t>纪念品</a:t>
            </a:r>
            <a:r>
              <a:rPr lang="en-US" altLang="zh-CN" dirty="0"/>
              <a:t>73</a:t>
            </a:r>
            <a:r>
              <a:rPr lang="zh-CN" altLang="en-US" dirty="0"/>
              <a:t>件，</a:t>
            </a:r>
            <a:r>
              <a:rPr lang="en-US" altLang="zh-CN" dirty="0"/>
              <a:t>B</a:t>
            </a:r>
            <a:r>
              <a:rPr lang="zh-CN" altLang="en-US" dirty="0"/>
              <a:t>纪念品</a:t>
            </a:r>
            <a:r>
              <a:rPr lang="en-US" altLang="zh-CN" dirty="0"/>
              <a:t>27</a:t>
            </a:r>
            <a:r>
              <a:rPr lang="zh-CN" altLang="en-US" dirty="0"/>
              <a:t>件时，总利润最大，最大为</a:t>
            </a:r>
            <a:r>
              <a:rPr lang="en-US" altLang="zh-CN" dirty="0"/>
              <a:t>2730</a:t>
            </a:r>
            <a:r>
              <a:rPr lang="zh-CN" altLang="en-US" dirty="0"/>
              <a:t>元</a:t>
            </a:r>
            <a:endParaRPr lang="en-US" altLang="zh-CN" dirty="0"/>
          </a:p>
          <a:p>
            <a:r>
              <a:rPr lang="zh-CN" alt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04167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1CD0CA1-25EE-4C6C-A865-B243D19C7A5C}"/>
              </a:ext>
            </a:extLst>
          </p:cNvPr>
          <p:cNvSpPr/>
          <p:nvPr/>
        </p:nvSpPr>
        <p:spPr>
          <a:xfrm>
            <a:off x="755071" y="412790"/>
            <a:ext cx="1119447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zh-CN" altLang="en-US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练习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一方有难，八方支援。互帮互助一直以来都是我们中华民族传统美德。在今年新型冠状病毒肺炎疫情最严重的湖北省，云南省各族人民积极响应国家号召，分批次捐赠农副产品等物质共计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1500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吨左右。某汽车运输公司承担了部分物质运输任务，已知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辆大型运输汽车与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辆中型运输汽车一次可运送物质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71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吨，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辆大型运输汽车与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辆中型运输汽车一次可运送物质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115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吨。</a:t>
            </a:r>
          </a:p>
          <a:p>
            <a:pPr algn="just">
              <a:spcAft>
                <a:spcPts val="60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）求一辆大型运输汽车与一辆中型运输汽车一次各运输物质多少吨？</a:t>
            </a:r>
          </a:p>
          <a:p>
            <a:pPr algn="just">
              <a:spcAft>
                <a:spcPts val="60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）该运输公司决定安排大型、中型运输汽车共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40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辆参与物质运送，已知一辆大型、中型运输车运送一次物质成本分别为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0.6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万元、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0.4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万元，根据政府安排，每次运送物质总量不少于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320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吨，且中型运输汽车至少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辆，一共有几种运输方案，哪种方案总成本最低？</a:t>
            </a:r>
          </a:p>
        </p:txBody>
      </p:sp>
    </p:spTree>
    <p:extLst>
      <p:ext uri="{BB962C8B-B14F-4D97-AF65-F5344CB8AC3E}">
        <p14:creationId xmlns:p14="http://schemas.microsoft.com/office/powerpoint/2010/main" val="2674956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7C235752-E0A9-4FF0-B94D-F4B290702E4D}"/>
                  </a:ext>
                </a:extLst>
              </p:cNvPr>
              <p:cNvSpPr/>
              <p:nvPr/>
            </p:nvSpPr>
            <p:spPr>
              <a:xfrm>
                <a:off x="512617" y="451063"/>
                <a:ext cx="11679383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ctr">
                  <a:spcAft>
                    <a:spcPts val="0"/>
                  </a:spcAft>
                </a:pPr>
                <a:r>
                  <a:rPr lang="zh-CN" altLang="en-US" dirty="0"/>
                  <a:t>练习</a:t>
                </a:r>
                <a:r>
                  <a:rPr lang="en-US" altLang="zh-CN" dirty="0"/>
                  <a:t>2</a:t>
                </a:r>
                <a:r>
                  <a:rPr lang="zh-CN" altLang="en-US" dirty="0"/>
                  <a:t>：</a:t>
                </a:r>
                <a:r>
                  <a:rPr lang="zh-CN" altLang="zh-CN" dirty="0"/>
                  <a:t>某商店准备购进一批电冰箱和空调，每台电冰箱的进价比每台空调的进价多</a:t>
                </a:r>
                <a:r>
                  <a:rPr lang="en-US" altLang="zh-CN" dirty="0"/>
                  <a:t>400</a:t>
                </a:r>
                <a:r>
                  <a:rPr lang="zh-CN" altLang="zh-CN" dirty="0"/>
                  <a:t>元，</a:t>
                </a:r>
                <a:endParaRPr lang="en-US" altLang="zh-CN" dirty="0"/>
              </a:p>
              <a:p>
                <a:pPr lvl="0" fontAlgn="ctr">
                  <a:spcAft>
                    <a:spcPts val="0"/>
                  </a:spcAft>
                </a:pPr>
                <a:r>
                  <a:rPr lang="zh-CN" altLang="zh-CN" dirty="0"/>
                  <a:t>商店用</a:t>
                </a:r>
                <a:r>
                  <a:rPr lang="en-US" altLang="zh-CN" dirty="0"/>
                  <a:t>8000</a:t>
                </a:r>
                <a:r>
                  <a:rPr lang="zh-CN" altLang="zh-CN" dirty="0"/>
                  <a:t>元购进电冰箱的数量与用</a:t>
                </a:r>
                <a:r>
                  <a:rPr lang="en-US" altLang="zh-CN" dirty="0"/>
                  <a:t>6400</a:t>
                </a:r>
                <a:r>
                  <a:rPr lang="zh-CN" altLang="zh-CN" dirty="0"/>
                  <a:t>元购进空调的数量相等．</a:t>
                </a:r>
                <a:br>
                  <a:rPr lang="en-US" altLang="zh-CN" dirty="0"/>
                </a:b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zh-CN" altLang="zh-CN" dirty="0"/>
                  <a:t>求每台电冰箱与空调的进价分别是多少？</a:t>
                </a:r>
                <a:endParaRPr lang="zh-CN" altLang="zh-CN" kern="100" dirty="0">
                  <a:latin typeface="Cambria Math" panose="02040503050406030204" pitchFamily="18" charset="0"/>
                  <a:ea typeface="宋体" panose="02010600030101010101" pitchFamily="2" charset="-122"/>
                  <a:cs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7C235752-E0A9-4FF0-B94D-F4B290702E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17" y="451063"/>
                <a:ext cx="11679383" cy="923330"/>
              </a:xfrm>
              <a:prstGeom prst="rect">
                <a:avLst/>
              </a:prstGeom>
              <a:blipFill>
                <a:blip r:embed="rId2"/>
                <a:stretch>
                  <a:fillRect l="-418" t="-3974" b="-105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7C27B483-E2D8-4B2A-BC84-970FB01FA808}"/>
                  </a:ext>
                </a:extLst>
              </p:cNvPr>
              <p:cNvSpPr/>
              <p:nvPr/>
            </p:nvSpPr>
            <p:spPr>
              <a:xfrm>
                <a:off x="900545" y="1692672"/>
                <a:ext cx="699654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解：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设每台电冰箱的进价</a:t>
                </a:r>
                <a:r>
                  <a:rPr lang="en-US" altLang="zh-CN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元，每台空调的进价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𝑚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−400)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7C27B483-E2D8-4B2A-BC84-970FB01FA8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545" y="1692672"/>
                <a:ext cx="6996545" cy="369332"/>
              </a:xfrm>
              <a:prstGeom prst="rect">
                <a:avLst/>
              </a:prstGeom>
              <a:blipFill>
                <a:blip r:embed="rId3"/>
                <a:stretch>
                  <a:fillRect l="-785" t="-13333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E265C0EC-8AD5-46C7-8611-EEA6EF87B682}"/>
                  </a:ext>
                </a:extLst>
              </p:cNvPr>
              <p:cNvSpPr/>
              <p:nvPr/>
            </p:nvSpPr>
            <p:spPr>
              <a:xfrm>
                <a:off x="2087256" y="2291361"/>
                <a:ext cx="1921488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>
                              <a:latin typeface="Cambria Math" panose="02040503050406030204" pitchFamily="18" charset="0"/>
                            </a:rPr>
                            <m:t>8000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6400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−400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E265C0EC-8AD5-46C7-8611-EEA6EF87B6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256" y="2291361"/>
                <a:ext cx="1921488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FCC5CFFB-BC4C-4674-B0C7-A9D3773C338E}"/>
                  </a:ext>
                </a:extLst>
              </p:cNvPr>
              <p:cNvSpPr/>
              <p:nvPr/>
            </p:nvSpPr>
            <p:spPr>
              <a:xfrm>
                <a:off x="2410434" y="3244334"/>
                <a:ext cx="21202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解得：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𝑚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=2000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，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FCC5CFFB-BC4C-4674-B0C7-A9D3773C33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434" y="3244334"/>
                <a:ext cx="2120260" cy="369332"/>
              </a:xfrm>
              <a:prstGeom prst="rect">
                <a:avLst/>
              </a:prstGeom>
              <a:blipFill>
                <a:blip r:embed="rId5"/>
                <a:stretch>
                  <a:fillRect l="-2299" t="-11475" r="-2011" b="-213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DEB82D8D-1D22-44DC-AE7B-AE89B0770502}"/>
                  </a:ext>
                </a:extLst>
              </p:cNvPr>
              <p:cNvSpPr/>
              <p:nvPr/>
            </p:nvSpPr>
            <p:spPr>
              <a:xfrm>
                <a:off x="2507761" y="3769241"/>
                <a:ext cx="53519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zh-CN" dirty="0"/>
                  <a:t>经检验，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=2000</m:t>
                    </m:r>
                  </m:oMath>
                </a14:m>
                <a:r>
                  <a:rPr lang="zh-CN" altLang="zh-CN" dirty="0"/>
                  <a:t>是原分式方程的解，</a:t>
                </a:r>
                <a:r>
                  <a:rPr lang="zh-CN" altLang="en-US" dirty="0"/>
                  <a:t>且符合题意</a:t>
                </a:r>
              </a:p>
            </p:txBody>
          </p:sp>
        </mc:Choice>
        <mc:Fallback xmlns="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DEB82D8D-1D22-44DC-AE7B-AE89B07705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761" y="3769241"/>
                <a:ext cx="5351914" cy="369332"/>
              </a:xfrm>
              <a:prstGeom prst="rect">
                <a:avLst/>
              </a:prstGeom>
              <a:blipFill>
                <a:blip r:embed="rId6"/>
                <a:stretch>
                  <a:fillRect l="-911" t="-11475" b="-213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70F49382-155C-4215-8364-7EE97AAA1F98}"/>
                  </a:ext>
                </a:extLst>
              </p:cNvPr>
              <p:cNvSpPr/>
              <p:nvPr/>
            </p:nvSpPr>
            <p:spPr>
              <a:xfrm>
                <a:off x="2507761" y="4592919"/>
                <a:ext cx="21194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∴</a:t>
                </a:r>
                <a: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m</a:t>
                </a:r>
                <a:r>
                  <a:rPr lang="en-US" altLang="zh-CN" dirty="0">
                    <a:ea typeface="宋体" panose="02010600030101010101" pitchFamily="2" charset="-122"/>
                    <a:cs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400=1600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；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70F49382-155C-4215-8364-7EE97AAA1F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761" y="4592919"/>
                <a:ext cx="2119491" cy="369332"/>
              </a:xfrm>
              <a:prstGeom prst="rect">
                <a:avLst/>
              </a:prstGeom>
              <a:blipFill>
                <a:blip r:embed="rId7"/>
                <a:stretch>
                  <a:fillRect l="-2299" t="-11475" r="-2011" b="-26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矩形 8">
            <a:extLst>
              <a:ext uri="{FF2B5EF4-FFF2-40B4-BE49-F238E27FC236}">
                <a16:creationId xmlns:a16="http://schemas.microsoft.com/office/drawing/2014/main" id="{57819850-20E3-418C-A45A-71C307B2D849}"/>
              </a:ext>
            </a:extLst>
          </p:cNvPr>
          <p:cNvSpPr/>
          <p:nvPr/>
        </p:nvSpPr>
        <p:spPr>
          <a:xfrm>
            <a:off x="2135718" y="499773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kern="0" dirty="0">
                <a:ea typeface="宋体" panose="02010600030101010101" pitchFamily="2" charset="-122"/>
                <a:cs typeface="宋体" panose="02010600030101010101" pitchFamily="2" charset="-122"/>
              </a:rPr>
              <a:t>答：</a:t>
            </a:r>
            <a:r>
              <a:rPr lang="zh-CN" altLang="zh-CN" kern="0" dirty="0">
                <a:ea typeface="宋体" panose="02010600030101010101" pitchFamily="2" charset="-122"/>
                <a:cs typeface="宋体" panose="02010600030101010101" pitchFamily="2" charset="-122"/>
              </a:rPr>
              <a:t>每台电冰箱的进价</a:t>
            </a:r>
            <a:r>
              <a:rPr lang="en-US" altLang="zh-CN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2000</a:t>
            </a:r>
            <a:r>
              <a:rPr lang="zh-CN" altLang="zh-CN" kern="0" dirty="0">
                <a:ea typeface="宋体" panose="02010600030101010101" pitchFamily="2" charset="-122"/>
                <a:cs typeface="宋体" panose="02010600030101010101" pitchFamily="2" charset="-122"/>
              </a:rPr>
              <a:t>元，每台空调的进价</a:t>
            </a:r>
            <a:r>
              <a:rPr lang="en-US" altLang="zh-CN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1600</a:t>
            </a:r>
            <a:r>
              <a:rPr lang="zh-CN" altLang="zh-CN" kern="0" dirty="0">
                <a:ea typeface="宋体" panose="02010600030101010101" pitchFamily="2" charset="-122"/>
                <a:cs typeface="宋体" panose="02010600030101010101" pitchFamily="2" charset="-122"/>
              </a:rPr>
              <a:t>元．</a:t>
            </a:r>
            <a:br>
              <a:rPr lang="en-US" altLang="zh-CN" kern="0" dirty="0">
                <a:ea typeface="宋体" panose="02010600030101010101" pitchFamily="2" charset="-122"/>
                <a:cs typeface="宋体" panose="02010600030101010101" pitchFamily="2" charset="-122"/>
              </a:rPr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9503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7C235752-E0A9-4FF0-B94D-F4B290702E4D}"/>
                  </a:ext>
                </a:extLst>
              </p:cNvPr>
              <p:cNvSpPr/>
              <p:nvPr/>
            </p:nvSpPr>
            <p:spPr>
              <a:xfrm>
                <a:off x="408708" y="251008"/>
                <a:ext cx="8472056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ctr">
                  <a:spcAft>
                    <a:spcPts val="0"/>
                  </a:spcAft>
                </a:pPr>
                <a:r>
                  <a:rPr lang="zh-CN" altLang="zh-CN" dirty="0"/>
                  <a:t>某商店准备购进一批电冰箱和空调，每台电冰箱的进价比每台空调的进价多</a:t>
                </a:r>
                <a:r>
                  <a:rPr lang="en-US" altLang="zh-CN" dirty="0"/>
                  <a:t>400</a:t>
                </a:r>
                <a:r>
                  <a:rPr lang="zh-CN" altLang="zh-CN" dirty="0"/>
                  <a:t>元，商店用</a:t>
                </a:r>
                <a:r>
                  <a:rPr lang="en-US" altLang="zh-CN" dirty="0"/>
                  <a:t>8000</a:t>
                </a:r>
                <a:r>
                  <a:rPr lang="zh-CN" altLang="zh-CN" dirty="0"/>
                  <a:t>元购进电冰箱的数量与用</a:t>
                </a:r>
                <a:r>
                  <a:rPr lang="en-US" altLang="zh-CN" dirty="0"/>
                  <a:t>6400</a:t>
                </a:r>
                <a:r>
                  <a:rPr lang="zh-CN" altLang="zh-CN" dirty="0"/>
                  <a:t>元购进空调的数量相等．</a:t>
                </a:r>
                <a:br>
                  <a:rPr lang="en-US" altLang="zh-CN" dirty="0"/>
                </a:b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zh-CN" altLang="zh-CN" dirty="0"/>
                  <a:t>已知电冰箱的销售价为每台</a:t>
                </a:r>
                <a:r>
                  <a:rPr lang="en-US" altLang="zh-CN" dirty="0"/>
                  <a:t>2100</a:t>
                </a:r>
                <a:r>
                  <a:rPr lang="zh-CN" altLang="zh-CN" dirty="0"/>
                  <a:t>元，空调的销售价为每台</a:t>
                </a:r>
                <a:r>
                  <a:rPr lang="en-US" altLang="zh-CN" dirty="0"/>
                  <a:t>1750</a:t>
                </a:r>
                <a:r>
                  <a:rPr lang="zh-CN" altLang="zh-CN" dirty="0"/>
                  <a:t>元．若商店准备购进这两种家电共</a:t>
                </a:r>
                <a:r>
                  <a:rPr lang="en-US" altLang="zh-CN" dirty="0"/>
                  <a:t>100</a:t>
                </a:r>
                <a:r>
                  <a:rPr lang="zh-CN" altLang="zh-CN" dirty="0"/>
                  <a:t>台，其中购进电冰箱</a:t>
                </a:r>
                <a:r>
                  <a:rPr lang="en-US" altLang="zh-CN" i="1" dirty="0"/>
                  <a:t>x</a:t>
                </a:r>
                <a:r>
                  <a:rPr lang="zh-CN" altLang="zh-CN" dirty="0"/>
                  <a:t>台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(33≤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≤40)</m:t>
                    </m:r>
                  </m:oMath>
                </a14:m>
                <a:r>
                  <a:rPr lang="zh-CN" altLang="zh-CN" dirty="0"/>
                  <a:t>，那么该商店要获得最大利润应如何进货</a:t>
                </a:r>
                <a:r>
                  <a:rPr lang="zh-CN" altLang="en-US" dirty="0"/>
                  <a:t>？</a:t>
                </a:r>
                <a:br>
                  <a:rPr lang="en-US" altLang="zh-CN" kern="0" dirty="0">
                    <a:latin typeface="Cambria Math" panose="02040503050406030204" pitchFamily="18" charset="0"/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:endParaRPr lang="zh-CN" altLang="zh-CN" kern="100" dirty="0">
                  <a:latin typeface="Cambria Math" panose="02040503050406030204" pitchFamily="18" charset="0"/>
                  <a:ea typeface="宋体" panose="02010600030101010101" pitchFamily="2" charset="-122"/>
                  <a:cs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7C235752-E0A9-4FF0-B94D-F4B290702E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08" y="251008"/>
                <a:ext cx="8472056" cy="1754326"/>
              </a:xfrm>
              <a:prstGeom prst="rect">
                <a:avLst/>
              </a:prstGeom>
              <a:blipFill>
                <a:blip r:embed="rId2"/>
                <a:stretch>
                  <a:fillRect l="-576" t="-1736" r="-16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246A6951-5DAB-40CC-AFEC-29B4A3E2A7DA}"/>
                  </a:ext>
                </a:extLst>
              </p:cNvPr>
              <p:cNvSpPr/>
              <p:nvPr/>
            </p:nvSpPr>
            <p:spPr>
              <a:xfrm>
                <a:off x="1078346" y="4417708"/>
                <a:ext cx="8522853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根据题意得，总利润，</a:t>
                </a:r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∵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，</a:t>
                </a:r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∴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随</a:t>
                </a:r>
                <a:r>
                  <a:rPr lang="en-US" altLang="zh-CN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的增大而减小，</a:t>
                </a:r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，</a:t>
                </a:r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，</a:t>
                </a:r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即此时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246A6951-5DAB-40CC-AFEC-29B4A3E2A7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346" y="4417708"/>
                <a:ext cx="8522853" cy="2031325"/>
              </a:xfrm>
              <a:prstGeom prst="rect">
                <a:avLst/>
              </a:prstGeom>
              <a:blipFill>
                <a:blip r:embed="rId3"/>
                <a:stretch>
                  <a:fillRect l="-644" b="-330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D8587667-2F8F-4C21-97F1-3F1570C7A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66629"/>
              </p:ext>
            </p:extLst>
          </p:nvPr>
        </p:nvGraphicFramePr>
        <p:xfrm>
          <a:off x="3888509" y="1995031"/>
          <a:ext cx="8128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4811769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2783130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643066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2291290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55852363"/>
                    </a:ext>
                  </a:extLst>
                </a:gridCol>
              </a:tblGrid>
              <a:tr h="314652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进价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售价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数量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利润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215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电冰箱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2000</a:t>
                      </a:r>
                      <a:r>
                        <a:rPr lang="zh-CN" altLang="en-US" dirty="0"/>
                        <a:t>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2100</a:t>
                      </a:r>
                      <a:r>
                        <a:rPr lang="zh-CN" altLang="en-US" dirty="0"/>
                        <a:t>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r>
                        <a:rPr lang="zh-CN" altLang="en-US" dirty="0"/>
                        <a:t>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05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空调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1600</a:t>
                      </a:r>
                      <a:r>
                        <a:rPr lang="zh-CN" altLang="en-US" dirty="0"/>
                        <a:t>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1750</a:t>
                      </a:r>
                      <a:r>
                        <a:rPr lang="zh-CN" altLang="en-US" dirty="0"/>
                        <a:t>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166821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7CB0D382-8D47-4705-B27F-C366D6F94426}"/>
              </a:ext>
            </a:extLst>
          </p:cNvPr>
          <p:cNvSpPr txBox="1"/>
          <p:nvPr/>
        </p:nvSpPr>
        <p:spPr>
          <a:xfrm>
            <a:off x="7952509" y="171796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(100-x)</a:t>
            </a:r>
            <a:r>
              <a:rPr lang="zh-CN" altLang="en-US" dirty="0"/>
              <a:t>台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496BFD7-C4E4-4C1C-9A7B-258634D9EE9C}"/>
              </a:ext>
            </a:extLst>
          </p:cNvPr>
          <p:cNvSpPr txBox="1"/>
          <p:nvPr/>
        </p:nvSpPr>
        <p:spPr>
          <a:xfrm>
            <a:off x="5742709" y="1607127"/>
            <a:ext cx="1641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(2100-2000)x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36C0F24-0767-4640-BBBB-C5A9F117C11A}"/>
              </a:ext>
            </a:extLst>
          </p:cNvPr>
          <p:cNvSpPr txBox="1"/>
          <p:nvPr/>
        </p:nvSpPr>
        <p:spPr>
          <a:xfrm>
            <a:off x="8749145" y="1266183"/>
            <a:ext cx="2951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(1750-1600)(100-x)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1454FCB-E456-4EE4-8EBB-51EC1119B684}"/>
              </a:ext>
            </a:extLst>
          </p:cNvPr>
          <p:cNvSpPr/>
          <p:nvPr/>
        </p:nvSpPr>
        <p:spPr>
          <a:xfrm>
            <a:off x="2788442" y="3221940"/>
            <a:ext cx="360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kern="0" dirty="0">
                <a:ea typeface="宋体" panose="02010600030101010101" pitchFamily="2" charset="-122"/>
                <a:cs typeface="宋体" panose="02010600030101010101" pitchFamily="2" charset="-122"/>
              </a:rPr>
              <a:t>解：设该商店获得利润为</a:t>
            </a:r>
            <a:r>
              <a:rPr lang="en-US" altLang="zh-CN" kern="0" dirty="0">
                <a:ea typeface="宋体" panose="02010600030101010101" pitchFamily="2" charset="-122"/>
                <a:cs typeface="宋体" panose="02010600030101010101" pitchFamily="2" charset="-122"/>
              </a:rPr>
              <a:t>w</a:t>
            </a:r>
            <a:r>
              <a:rPr lang="zh-CN" altLang="en-US" kern="0" dirty="0">
                <a:ea typeface="宋体" panose="02010600030101010101" pitchFamily="2" charset="-122"/>
                <a:cs typeface="宋体" panose="02010600030101010101" pitchFamily="2" charset="-122"/>
              </a:rPr>
              <a:t>元，则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02CD0A43-9CC6-40BE-8F76-C400C59B89CC}"/>
                  </a:ext>
                </a:extLst>
              </p:cNvPr>
              <p:cNvSpPr/>
              <p:nvPr/>
            </p:nvSpPr>
            <p:spPr>
              <a:xfrm>
                <a:off x="3488665" y="3764188"/>
                <a:ext cx="519154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Cambria Math" panose="02040503050406030204" pitchFamily="18" charset="0"/>
                        </a:rPr>
                        <m:t>𝑊</m:t>
                      </m:r>
                      <m:r>
                        <a:rPr lang="en-US" altLang="zh-CN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Cambria Math" panose="02040503050406030204" pitchFamily="18" charset="0"/>
                            </a:rPr>
                            <m:t>2100−2000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  <a:ea typeface="宋体" panose="02010600030101010101" pitchFamily="2" charset="-122"/>
                          <a:cs typeface="Cambria Math" panose="02040503050406030204" pitchFamily="18" charset="0"/>
                        </a:rPr>
                        <m:t>𝑥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ea typeface="宋体" panose="02010600030101010101" pitchFamily="2" charset="-122"/>
                          <a:cs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Cambria Math" panose="02040503050406030204" pitchFamily="18" charset="0"/>
                            </a:rPr>
                            <m:t>1750−1600</m:t>
                          </m:r>
                        </m:e>
                      </m:d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Cambria Math" panose="02040503050406030204" pitchFamily="18" charset="0"/>
                            </a:rPr>
                            <m:t>100−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altLang="zh-CN" i="1" dirty="0">
                  <a:latin typeface="Cambria Math" panose="02040503050406030204" pitchFamily="18" charset="0"/>
                  <a:ea typeface="宋体" panose="02010600030101010101" pitchFamily="2" charset="-122"/>
                  <a:cs typeface="Cambria Math" panose="02040503050406030204" pitchFamily="18" charset="0"/>
                </a:endParaRPr>
              </a:p>
              <a:p>
                <a:r>
                  <a:rPr lang="en-US" altLang="zh-CN" dirty="0">
                    <a:ea typeface="宋体" panose="02010600030101010101" pitchFamily="2" charset="-122"/>
                    <a:cs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=−50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𝑥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+15000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02CD0A43-9CC6-40BE-8F76-C400C59B89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665" y="3764188"/>
                <a:ext cx="5191549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47BBB458-27DD-4622-A79A-83896B012ACC}"/>
                  </a:ext>
                </a:extLst>
              </p:cNvPr>
              <p:cNvSpPr txBox="1"/>
              <p:nvPr/>
            </p:nvSpPr>
            <p:spPr>
              <a:xfrm>
                <a:off x="5742709" y="4410519"/>
                <a:ext cx="52370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∵</a:t>
                </a:r>
                <a:r>
                  <a:rPr lang="en-US" altLang="zh-CN" dirty="0"/>
                  <a:t>k=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−50&lt;0</m:t>
                    </m:r>
                  </m:oMath>
                </a14:m>
                <a:r>
                  <a:rPr lang="zh-CN" altLang="en-US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，</a:t>
                </a:r>
                <a:r>
                  <a:rPr lang="en-US" altLang="zh-CN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w</a:t>
                </a:r>
                <a:r>
                  <a:rPr lang="zh-CN" altLang="en-US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随</a:t>
                </a:r>
                <a:r>
                  <a:rPr lang="en-US" altLang="zh-CN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x</a:t>
                </a:r>
                <a:r>
                  <a:rPr lang="zh-CN" altLang="en-US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的增大而减小</a:t>
                </a:r>
                <a:endParaRPr lang="en-US" altLang="zh-CN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  <a:ea typeface="宋体" panose="02010600030101010101" pitchFamily="2" charset="-122"/>
                          <a:cs typeface="Cambria Math" panose="02040503050406030204" pitchFamily="18" charset="0"/>
                        </a:rPr>
                        <m:t>∵33≤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ea typeface="宋体" panose="02010600030101010101" pitchFamily="2" charset="-122"/>
                          <a:cs typeface="Cambria Math" panose="02040503050406030204" pitchFamily="18" charset="0"/>
                        </a:rPr>
                        <m:t>𝑥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ea typeface="宋体" panose="02010600030101010101" pitchFamily="2" charset="-122"/>
                          <a:cs typeface="Cambria Math" panose="02040503050406030204" pitchFamily="18" charset="0"/>
                        </a:rPr>
                        <m:t>≤40</m:t>
                      </m:r>
                    </m:oMath>
                  </m:oMathPara>
                </a14:m>
                <a:endParaRPr lang="en-US" altLang="zh-CN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zh-CN" altLang="en-US" dirty="0"/>
                  <a:t>∴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当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𝑥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=33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时，</a:t>
                </a:r>
                <a:r>
                  <a:rPr lang="en-US" altLang="zh-CN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有最大值</a:t>
                </a:r>
                <a:endParaRPr lang="en-US" altLang="zh-CN" kern="0" dirty="0">
                  <a:ea typeface="宋体" panose="02010600030101010101" pitchFamily="2" charset="-122"/>
                  <a:cs typeface="宋体" panose="02010600030101010101" pitchFamily="2" charset="-122"/>
                </a:endParaRPr>
              </a:p>
              <a:p>
                <a:r>
                  <a:rPr lang="zh-CN" altLang="en-US" dirty="0"/>
                  <a:t>此时</a:t>
                </a:r>
                <a:r>
                  <a:rPr lang="en-US" altLang="zh-CN" dirty="0"/>
                  <a:t>100-x=67</a:t>
                </a:r>
                <a:r>
                  <a:rPr lang="zh-CN" altLang="en-US" dirty="0"/>
                  <a:t>件</a:t>
                </a:r>
                <a:endParaRPr lang="en-US" altLang="zh-CN" dirty="0"/>
              </a:p>
              <a:p>
                <a:r>
                  <a:rPr lang="zh-CN" altLang="en-US" dirty="0"/>
                  <a:t>答：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应购进电冰箱</a:t>
                </a:r>
                <a:r>
                  <a:rPr lang="en-US" altLang="zh-CN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33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台，则购进空调</a:t>
                </a:r>
                <a:r>
                  <a:rPr lang="en-US" altLang="zh-CN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67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台</a:t>
                </a:r>
                <a: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,</a:t>
                </a:r>
                <a:r>
                  <a:rPr lang="zh-CN" altLang="en-US" dirty="0"/>
                  <a:t>总利润最大</a:t>
                </a: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47BBB458-27DD-4622-A79A-83896B012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709" y="4410519"/>
                <a:ext cx="5237018" cy="1754326"/>
              </a:xfrm>
              <a:prstGeom prst="rect">
                <a:avLst/>
              </a:prstGeom>
              <a:blipFill>
                <a:blip r:embed="rId5"/>
                <a:stretch>
                  <a:fillRect l="-931" t="-2787" b="-41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071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719B7ACA-7EC6-4A2C-B61D-0D110F3D2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902285"/>
              </p:ext>
            </p:extLst>
          </p:nvPr>
        </p:nvGraphicFramePr>
        <p:xfrm>
          <a:off x="280257" y="892848"/>
          <a:ext cx="11631485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627">
                  <a:extLst>
                    <a:ext uri="{9D8B030D-6E8A-4147-A177-3AD203B41FA5}">
                      <a16:colId xmlns:a16="http://schemas.microsoft.com/office/drawing/2014/main" val="3118332916"/>
                    </a:ext>
                  </a:extLst>
                </a:gridCol>
                <a:gridCol w="1116131">
                  <a:extLst>
                    <a:ext uri="{9D8B030D-6E8A-4147-A177-3AD203B41FA5}">
                      <a16:colId xmlns:a16="http://schemas.microsoft.com/office/drawing/2014/main" val="1036993520"/>
                    </a:ext>
                  </a:extLst>
                </a:gridCol>
                <a:gridCol w="1086500">
                  <a:extLst>
                    <a:ext uri="{9D8B030D-6E8A-4147-A177-3AD203B41FA5}">
                      <a16:colId xmlns:a16="http://schemas.microsoft.com/office/drawing/2014/main" val="2897565751"/>
                    </a:ext>
                  </a:extLst>
                </a:gridCol>
                <a:gridCol w="1323553">
                  <a:extLst>
                    <a:ext uri="{9D8B030D-6E8A-4147-A177-3AD203B41FA5}">
                      <a16:colId xmlns:a16="http://schemas.microsoft.com/office/drawing/2014/main" val="2657885788"/>
                    </a:ext>
                  </a:extLst>
                </a:gridCol>
                <a:gridCol w="6920674">
                  <a:extLst>
                    <a:ext uri="{9D8B030D-6E8A-4147-A177-3AD203B41FA5}">
                      <a16:colId xmlns:a16="http://schemas.microsoft.com/office/drawing/2014/main" val="2488353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>
                          <a:solidFill>
                            <a:schemeClr val="tx1"/>
                          </a:solidFill>
                        </a:rPr>
                        <a:t>年份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>
                          <a:solidFill>
                            <a:schemeClr val="tx1"/>
                          </a:solidFill>
                        </a:rPr>
                        <a:t>题号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>
                          <a:solidFill>
                            <a:schemeClr val="tx1"/>
                          </a:solidFill>
                        </a:rPr>
                        <a:t>分值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>
                          <a:solidFill>
                            <a:schemeClr val="tx1"/>
                          </a:solidFill>
                        </a:rPr>
                        <a:t>题型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>
                          <a:solidFill>
                            <a:schemeClr val="tx1"/>
                          </a:solidFill>
                        </a:rPr>
                        <a:t>考查内容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641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2019</a:t>
                      </a:r>
                      <a:endParaRPr lang="zh-CN" altLang="en-US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18</a:t>
                      </a:r>
                      <a:r>
                        <a:rPr lang="zh-CN" altLang="en-US" sz="2400" dirty="0"/>
                        <a:t>题</a:t>
                      </a:r>
                      <a:r>
                        <a:rPr lang="en-US" altLang="zh-CN" sz="2400" dirty="0"/>
                        <a:t>22</a:t>
                      </a:r>
                      <a:r>
                        <a:rPr lang="zh-CN" altLang="en-US" sz="2400" dirty="0"/>
                        <a:t>题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6</a:t>
                      </a:r>
                      <a:r>
                        <a:rPr lang="zh-CN" altLang="en-US" sz="2400" dirty="0"/>
                        <a:t>分</a:t>
                      </a:r>
                      <a:endParaRPr lang="en-US" altLang="zh-CN" sz="2400" dirty="0"/>
                    </a:p>
                    <a:p>
                      <a:r>
                        <a:rPr lang="en-US" altLang="zh-CN" sz="2400" dirty="0"/>
                        <a:t>9</a:t>
                      </a:r>
                      <a:r>
                        <a:rPr lang="zh-CN" altLang="en-US" sz="2400" dirty="0"/>
                        <a:t>分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解答题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分式方程，分段函数解析式（一次函数与常数函数），</a:t>
                      </a:r>
                      <a:r>
                        <a:rPr lang="zh-CN" altLang="en-US" sz="2400" dirty="0">
                          <a:solidFill>
                            <a:srgbClr val="FF0000"/>
                          </a:solidFill>
                        </a:rPr>
                        <a:t>利用一次函数性质求最值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761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2018</a:t>
                      </a:r>
                      <a:endParaRPr lang="zh-CN" altLang="en-US" sz="2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13</a:t>
                      </a:r>
                      <a:r>
                        <a:rPr lang="zh-CN" altLang="en-US" sz="2400" dirty="0"/>
                        <a:t>题</a:t>
                      </a:r>
                      <a:endParaRPr lang="en-US" altLang="zh-CN" sz="2400" dirty="0"/>
                    </a:p>
                    <a:p>
                      <a:r>
                        <a:rPr lang="en-US" altLang="zh-CN" sz="2400" dirty="0"/>
                        <a:t>20</a:t>
                      </a:r>
                      <a:r>
                        <a:rPr lang="zh-CN" altLang="en-US" sz="2400" dirty="0"/>
                        <a:t>题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4</a:t>
                      </a:r>
                      <a:r>
                        <a:rPr lang="zh-CN" altLang="en-US" sz="2400" dirty="0"/>
                        <a:t>分</a:t>
                      </a:r>
                      <a:endParaRPr lang="en-US" altLang="zh-CN" sz="2400" dirty="0"/>
                    </a:p>
                    <a:p>
                      <a:r>
                        <a:rPr lang="en-US" altLang="zh-CN" sz="2400" dirty="0"/>
                        <a:t>8</a:t>
                      </a:r>
                      <a:r>
                        <a:rPr lang="zh-CN" altLang="en-US" sz="2400" dirty="0"/>
                        <a:t>分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选择题</a:t>
                      </a:r>
                      <a:endParaRPr lang="en-US" altLang="zh-CN" sz="2400" dirty="0"/>
                    </a:p>
                    <a:p>
                      <a:r>
                        <a:rPr lang="zh-CN" altLang="en-US" sz="2400" dirty="0"/>
                        <a:t>解答题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分式方程，二元一次方程组，不等式方案问题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029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2017</a:t>
                      </a:r>
                      <a:endParaRPr lang="zh-CN" altLang="en-US" sz="2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18</a:t>
                      </a:r>
                      <a:r>
                        <a:rPr lang="zh-CN" altLang="en-US" sz="2400" dirty="0"/>
                        <a:t>题</a:t>
                      </a:r>
                      <a:endParaRPr lang="en-US" altLang="zh-CN" sz="2400" dirty="0"/>
                    </a:p>
                    <a:p>
                      <a:r>
                        <a:rPr lang="en-US" altLang="zh-CN" sz="2400" dirty="0"/>
                        <a:t>22</a:t>
                      </a:r>
                      <a:r>
                        <a:rPr lang="zh-CN" altLang="en-US" sz="2400" dirty="0"/>
                        <a:t>题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6</a:t>
                      </a:r>
                      <a:r>
                        <a:rPr lang="zh-CN" altLang="en-US" sz="2400" dirty="0"/>
                        <a:t>分</a:t>
                      </a:r>
                      <a:endParaRPr lang="en-US" altLang="zh-CN" sz="2400" dirty="0"/>
                    </a:p>
                    <a:p>
                      <a:r>
                        <a:rPr lang="en-US" altLang="zh-CN" sz="2400" dirty="0"/>
                        <a:t>9</a:t>
                      </a:r>
                      <a:r>
                        <a:rPr lang="zh-CN" altLang="en-US" sz="2400" dirty="0"/>
                        <a:t>分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解答题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分式方程，不等式求最值，一次函数解析式，</a:t>
                      </a:r>
                      <a:r>
                        <a:rPr lang="zh-CN" altLang="en-US" sz="2400" dirty="0">
                          <a:solidFill>
                            <a:srgbClr val="FF0000"/>
                          </a:solidFill>
                        </a:rPr>
                        <a:t>利用一次函数性质求最值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51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2016</a:t>
                      </a:r>
                      <a:endParaRPr lang="zh-CN" alt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13</a:t>
                      </a:r>
                      <a:r>
                        <a:rPr lang="zh-CN" altLang="en-US" sz="2400" dirty="0"/>
                        <a:t>题</a:t>
                      </a:r>
                      <a:endParaRPr lang="en-US" altLang="zh-CN" sz="2400" dirty="0"/>
                    </a:p>
                    <a:p>
                      <a:r>
                        <a:rPr lang="en-US" altLang="zh-CN" sz="2400" dirty="0"/>
                        <a:t>21</a:t>
                      </a:r>
                      <a:r>
                        <a:rPr lang="zh-CN" altLang="en-US" sz="2400" dirty="0"/>
                        <a:t>题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4</a:t>
                      </a:r>
                      <a:r>
                        <a:rPr lang="zh-CN" altLang="en-US" sz="2400" dirty="0"/>
                        <a:t>分</a:t>
                      </a:r>
                      <a:endParaRPr lang="en-US" altLang="zh-CN" sz="2400" dirty="0"/>
                    </a:p>
                    <a:p>
                      <a:r>
                        <a:rPr lang="en-US" altLang="zh-CN" sz="2400" dirty="0"/>
                        <a:t>9</a:t>
                      </a:r>
                      <a:r>
                        <a:rPr lang="zh-CN" altLang="en-US" sz="2400" dirty="0"/>
                        <a:t>分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选择题</a:t>
                      </a:r>
                      <a:endParaRPr lang="en-US" altLang="zh-CN" sz="2400" dirty="0"/>
                    </a:p>
                    <a:p>
                      <a:r>
                        <a:rPr lang="zh-CN" altLang="en-US" sz="2400" dirty="0"/>
                        <a:t>解答题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分式方程，二元一次方程组，</a:t>
                      </a:r>
                      <a:r>
                        <a:rPr lang="zh-CN" altLang="en-US" sz="2400" dirty="0">
                          <a:solidFill>
                            <a:srgbClr val="FF0000"/>
                          </a:solidFill>
                        </a:rPr>
                        <a:t>利用一次函数性质求最值问题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35165"/>
                  </a:ext>
                </a:extLst>
              </a:tr>
            </a:tbl>
          </a:graphicData>
        </a:graphic>
      </p:graphicFrame>
      <p:sp>
        <p:nvSpPr>
          <p:cNvPr id="3" name="文本框 2">
            <a:extLst>
              <a:ext uri="{FF2B5EF4-FFF2-40B4-BE49-F238E27FC236}">
                <a16:creationId xmlns:a16="http://schemas.microsoft.com/office/drawing/2014/main" id="{385898A9-3E58-470A-834E-0B8D8DE55F3C}"/>
              </a:ext>
            </a:extLst>
          </p:cNvPr>
          <p:cNvSpPr txBox="1"/>
          <p:nvPr/>
        </p:nvSpPr>
        <p:spPr>
          <a:xfrm>
            <a:off x="280257" y="4641888"/>
            <a:ext cx="117375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一次函数在实际问题中的应用是昆明市历年中考的必考内容，通常会通过表格法、图象法以及解析法求出函数解析式，结合不等式取值范围，利用一次函数性质求最值问题，目前已经出现过一次函数结合不等式以及二元一次方程组、一元一次方程的综合应用题，去年开始引进分段函数，结合二次函数分段求最值，最后再进行比较。解答此类问题，除了熟练运用一次函数性质之外，还需要综合其他函数来解决最值问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5519F5A-02C1-4810-8408-BD8536174D36}"/>
              </a:ext>
            </a:extLst>
          </p:cNvPr>
          <p:cNvSpPr txBox="1"/>
          <p:nvPr/>
        </p:nvSpPr>
        <p:spPr>
          <a:xfrm>
            <a:off x="609600" y="239946"/>
            <a:ext cx="2296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</a:rPr>
              <a:t>考情分析</a:t>
            </a:r>
            <a:r>
              <a:rPr lang="zh-CN" altLang="en-US" dirty="0"/>
              <a:t>：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0E2D16B-C317-4F0B-B27C-CE4912878AEA}"/>
              </a:ext>
            </a:extLst>
          </p:cNvPr>
          <p:cNvSpPr txBox="1"/>
          <p:nvPr/>
        </p:nvSpPr>
        <p:spPr>
          <a:xfrm>
            <a:off x="2524832" y="270723"/>
            <a:ext cx="6608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accent1"/>
                </a:solidFill>
              </a:rPr>
              <a:t>昆明市近</a:t>
            </a:r>
            <a:r>
              <a:rPr lang="en-US" altLang="zh-CN" sz="2800" b="1" dirty="0">
                <a:solidFill>
                  <a:schemeClr val="accent1"/>
                </a:solidFill>
              </a:rPr>
              <a:t>4</a:t>
            </a:r>
            <a:r>
              <a:rPr lang="zh-CN" altLang="en-US" sz="2800" b="1" dirty="0">
                <a:solidFill>
                  <a:schemeClr val="accent1"/>
                </a:solidFill>
              </a:rPr>
              <a:t>年一次函数应用的考察情况</a:t>
            </a:r>
          </a:p>
        </p:txBody>
      </p:sp>
    </p:spTree>
    <p:extLst>
      <p:ext uri="{BB962C8B-B14F-4D97-AF65-F5344CB8AC3E}">
        <p14:creationId xmlns:p14="http://schemas.microsoft.com/office/powerpoint/2010/main" val="647849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3F344FD-231D-46D9-914A-9D8D39A759DF}"/>
              </a:ext>
            </a:extLst>
          </p:cNvPr>
          <p:cNvSpPr txBox="1"/>
          <p:nvPr/>
        </p:nvSpPr>
        <p:spPr>
          <a:xfrm>
            <a:off x="928255" y="360218"/>
            <a:ext cx="7315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练习</a:t>
            </a:r>
            <a:r>
              <a:rPr lang="en-US" altLang="zh-CN" dirty="0"/>
              <a:t>2 </a:t>
            </a:r>
            <a:r>
              <a:rPr lang="zh-CN" altLang="en-US" dirty="0"/>
              <a:t>云南某工厂接上级通知，湖北疫情严重，急需医疗设备，但因</a:t>
            </a:r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两种型号零件短缺，机器无法启动。特安排甲公司负责加工</a:t>
            </a:r>
            <a:r>
              <a:rPr lang="en-US" altLang="zh-CN" dirty="0"/>
              <a:t>A</a:t>
            </a:r>
            <a:r>
              <a:rPr lang="zh-CN" altLang="en-US" dirty="0"/>
              <a:t>型零件，乙公司负责加工</a:t>
            </a:r>
            <a:r>
              <a:rPr lang="en-US" altLang="zh-CN" dirty="0"/>
              <a:t>B</a:t>
            </a:r>
            <a:r>
              <a:rPr lang="zh-CN" altLang="en-US" dirty="0"/>
              <a:t>型零件。已知甲公司加工</a:t>
            </a:r>
            <a:r>
              <a:rPr lang="en-US" altLang="zh-CN" dirty="0"/>
              <a:t>60</a:t>
            </a:r>
            <a:r>
              <a:rPr lang="zh-CN" altLang="en-US" dirty="0"/>
              <a:t>个</a:t>
            </a:r>
            <a:r>
              <a:rPr lang="en-US" altLang="zh-CN" dirty="0"/>
              <a:t>A</a:t>
            </a:r>
            <a:r>
              <a:rPr lang="zh-CN" altLang="en-US" dirty="0"/>
              <a:t>型零件所用时间和乙加工</a:t>
            </a:r>
            <a:r>
              <a:rPr lang="en-US" altLang="zh-CN" dirty="0"/>
              <a:t>80</a:t>
            </a:r>
            <a:r>
              <a:rPr lang="zh-CN" altLang="en-US" dirty="0"/>
              <a:t>个型零件所用时间相同，每天甲、乙两公司共加工两种零件</a:t>
            </a:r>
            <a:r>
              <a:rPr lang="en-US" altLang="zh-CN" dirty="0"/>
              <a:t>35</a:t>
            </a:r>
            <a:r>
              <a:rPr lang="zh-CN" altLang="en-US" dirty="0"/>
              <a:t>个，设甲每天加工</a:t>
            </a:r>
            <a:r>
              <a:rPr lang="en-US" altLang="zh-CN" dirty="0"/>
              <a:t>x</a:t>
            </a:r>
            <a:r>
              <a:rPr lang="zh-CN" altLang="en-US" dirty="0"/>
              <a:t>个</a:t>
            </a:r>
            <a:r>
              <a:rPr lang="en-US" altLang="zh-CN" dirty="0"/>
              <a:t>A</a:t>
            </a:r>
            <a:r>
              <a:rPr lang="zh-CN" altLang="en-US" dirty="0"/>
              <a:t>型零件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5D6761C-8055-4C27-96AB-071B20373C90}"/>
              </a:ext>
            </a:extLst>
          </p:cNvPr>
          <p:cNvSpPr txBox="1"/>
          <p:nvPr/>
        </p:nvSpPr>
        <p:spPr>
          <a:xfrm>
            <a:off x="1115290" y="2043545"/>
            <a:ext cx="5548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）求甲、乙每天各加工多个零件</a:t>
            </a:r>
          </a:p>
        </p:txBody>
      </p:sp>
    </p:spTree>
    <p:extLst>
      <p:ext uri="{BB962C8B-B14F-4D97-AF65-F5344CB8AC3E}">
        <p14:creationId xmlns:p14="http://schemas.microsoft.com/office/powerpoint/2010/main" val="1240575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3F344FD-231D-46D9-914A-9D8D39A759DF}"/>
              </a:ext>
            </a:extLst>
          </p:cNvPr>
          <p:cNvSpPr txBox="1"/>
          <p:nvPr/>
        </p:nvSpPr>
        <p:spPr>
          <a:xfrm>
            <a:off x="928255" y="360218"/>
            <a:ext cx="7315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练习</a:t>
            </a:r>
            <a:r>
              <a:rPr lang="en-US" altLang="zh-CN" dirty="0"/>
              <a:t>2 </a:t>
            </a:r>
            <a:r>
              <a:rPr lang="zh-CN" altLang="en-US" dirty="0"/>
              <a:t>云南某工厂接上级通知，湖北疫情严重，急需医疗设备，但因</a:t>
            </a:r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两种型号零件短缺，机器无法启动。特安排甲公司负责加工</a:t>
            </a:r>
            <a:r>
              <a:rPr lang="en-US" altLang="zh-CN" dirty="0"/>
              <a:t>A</a:t>
            </a:r>
            <a:r>
              <a:rPr lang="zh-CN" altLang="en-US" dirty="0"/>
              <a:t>型零件，乙公司负责加工</a:t>
            </a:r>
            <a:r>
              <a:rPr lang="en-US" altLang="zh-CN" dirty="0"/>
              <a:t>B</a:t>
            </a:r>
            <a:r>
              <a:rPr lang="zh-CN" altLang="en-US" dirty="0"/>
              <a:t>型零件。已知甲公司加工</a:t>
            </a:r>
            <a:r>
              <a:rPr lang="en-US" altLang="zh-CN" dirty="0"/>
              <a:t>60</a:t>
            </a:r>
            <a:r>
              <a:rPr lang="zh-CN" altLang="en-US" dirty="0"/>
              <a:t>个</a:t>
            </a:r>
            <a:r>
              <a:rPr lang="en-US" altLang="zh-CN" dirty="0"/>
              <a:t>A</a:t>
            </a:r>
            <a:r>
              <a:rPr lang="zh-CN" altLang="en-US" dirty="0"/>
              <a:t>型零件所用时间和乙加工</a:t>
            </a:r>
            <a:r>
              <a:rPr lang="en-US" altLang="zh-CN" dirty="0"/>
              <a:t>80</a:t>
            </a:r>
            <a:r>
              <a:rPr lang="zh-CN" altLang="en-US" dirty="0"/>
              <a:t>个型零件所用时间相同，每天甲、乙两公司共加工两种零件</a:t>
            </a:r>
            <a:r>
              <a:rPr lang="en-US" altLang="zh-CN" dirty="0"/>
              <a:t>35</a:t>
            </a:r>
            <a:r>
              <a:rPr lang="zh-CN" altLang="en-US" dirty="0"/>
              <a:t>个，设甲每天加工</a:t>
            </a:r>
            <a:r>
              <a:rPr lang="en-US" altLang="zh-CN" dirty="0"/>
              <a:t>x</a:t>
            </a:r>
            <a:r>
              <a:rPr lang="zh-CN" altLang="en-US" dirty="0"/>
              <a:t>个</a:t>
            </a:r>
            <a:r>
              <a:rPr lang="en-US" altLang="zh-CN" dirty="0"/>
              <a:t>A</a:t>
            </a:r>
            <a:r>
              <a:rPr lang="zh-CN" altLang="en-US" dirty="0"/>
              <a:t>型零件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5D6761C-8055-4C27-96AB-071B20373C90}"/>
              </a:ext>
            </a:extLst>
          </p:cNvPr>
          <p:cNvSpPr txBox="1"/>
          <p:nvPr/>
        </p:nvSpPr>
        <p:spPr>
          <a:xfrm>
            <a:off x="1115290" y="2043545"/>
            <a:ext cx="55487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）根据市场预测估计，加工</a:t>
            </a:r>
            <a:r>
              <a:rPr lang="en-US" altLang="zh-CN" dirty="0"/>
              <a:t>A</a:t>
            </a:r>
            <a:r>
              <a:rPr lang="zh-CN" altLang="en-US" dirty="0"/>
              <a:t>型零件所获得的利润为</a:t>
            </a:r>
            <a:r>
              <a:rPr lang="en-US" altLang="zh-CN" dirty="0"/>
              <a:t>m</a:t>
            </a:r>
            <a:r>
              <a:rPr lang="zh-CN" altLang="en-US" dirty="0"/>
              <a:t>千元</a:t>
            </a:r>
            <a:r>
              <a:rPr lang="en-US" altLang="zh-CN" dirty="0"/>
              <a:t>/</a:t>
            </a:r>
            <a:r>
              <a:rPr lang="zh-CN" altLang="en-US" dirty="0"/>
              <a:t>个（</a:t>
            </a:r>
            <a:r>
              <a:rPr lang="en-US" altLang="zh-CN" dirty="0"/>
              <a:t>3≤m≤5</a:t>
            </a:r>
            <a:r>
              <a:rPr lang="zh-CN" altLang="en-US" dirty="0"/>
              <a:t>）</a:t>
            </a:r>
            <a:r>
              <a:rPr lang="en-US" altLang="zh-CN" dirty="0"/>
              <a:t>,</a:t>
            </a:r>
            <a:r>
              <a:rPr lang="zh-CN" altLang="en-US" dirty="0"/>
              <a:t>加工</a:t>
            </a:r>
            <a:r>
              <a:rPr lang="en-US" altLang="zh-CN" dirty="0"/>
              <a:t>B</a:t>
            </a:r>
            <a:r>
              <a:rPr lang="zh-CN" altLang="en-US" dirty="0"/>
              <a:t>型零件所获得的利润每个比</a:t>
            </a:r>
            <a:r>
              <a:rPr lang="en-US" altLang="zh-CN" dirty="0"/>
              <a:t>A</a:t>
            </a:r>
            <a:r>
              <a:rPr lang="zh-CN" altLang="en-US" dirty="0"/>
              <a:t>型少</a:t>
            </a:r>
            <a:r>
              <a:rPr lang="en-US" altLang="zh-CN" dirty="0"/>
              <a:t>1</a:t>
            </a:r>
            <a:r>
              <a:rPr lang="zh-CN" altLang="en-US" dirty="0"/>
              <a:t>千元。求每天甲、乙加工两种零件所获得的总利润</a:t>
            </a:r>
            <a:r>
              <a:rPr lang="en-US" altLang="zh-CN" dirty="0"/>
              <a:t>y</a:t>
            </a:r>
            <a:r>
              <a:rPr lang="zh-CN" altLang="en-US" dirty="0"/>
              <a:t>千元与</a:t>
            </a:r>
            <a:r>
              <a:rPr lang="en-US" altLang="zh-CN" dirty="0"/>
              <a:t>m</a:t>
            </a:r>
            <a:r>
              <a:rPr lang="zh-CN" altLang="en-US" dirty="0"/>
              <a:t>千元</a:t>
            </a:r>
            <a:r>
              <a:rPr lang="en-US" altLang="zh-CN" dirty="0"/>
              <a:t>/</a:t>
            </a:r>
            <a:r>
              <a:rPr lang="zh-CN" altLang="en-US" dirty="0"/>
              <a:t>个的函数关系式，并求总利润</a:t>
            </a:r>
            <a:r>
              <a:rPr lang="en-US" altLang="zh-CN" dirty="0"/>
              <a:t>y</a:t>
            </a:r>
            <a:r>
              <a:rPr lang="zh-CN" altLang="en-US" dirty="0"/>
              <a:t>的最大值和最小值</a:t>
            </a:r>
          </a:p>
        </p:txBody>
      </p:sp>
    </p:spTree>
    <p:extLst>
      <p:ext uri="{BB962C8B-B14F-4D97-AF65-F5344CB8AC3E}">
        <p14:creationId xmlns:p14="http://schemas.microsoft.com/office/powerpoint/2010/main" val="60434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A0F9E08-AD19-4F8A-980E-5D2B3E8E336C}"/>
              </a:ext>
            </a:extLst>
          </p:cNvPr>
          <p:cNvSpPr/>
          <p:nvPr/>
        </p:nvSpPr>
        <p:spPr>
          <a:xfrm>
            <a:off x="325582" y="383554"/>
            <a:ext cx="115269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昆明寻甸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不仅有美丽风光，也有许多令人喜爱的土特产．为实现脱贫奔小康，</a:t>
            </a:r>
            <a:r>
              <a:rPr lang="zh-CN" altLang="en-US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六哨乡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组织村民加工包装土特产销售给游客，以增加村民收入．已知某种土特产每袋成本10元，试销阶段每袋的销售价</a:t>
            </a:r>
            <a:r>
              <a:rPr lang="zh-CN" altLang="zh-CN" sz="2400" i="1" kern="0" dirty="0"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(元)与该土特产的日销售量</a:t>
            </a:r>
            <a:r>
              <a:rPr lang="zh-CN" altLang="zh-CN" sz="2400" i="1" kern="0" dirty="0"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(袋)之间的关系如下表：</a:t>
            </a:r>
            <a:endParaRPr lang="zh-CN" altLang="en-US" sz="2400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B619591-D806-4CDB-95DB-9576544CE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066124"/>
              </p:ext>
            </p:extLst>
          </p:nvPr>
        </p:nvGraphicFramePr>
        <p:xfrm>
          <a:off x="2687782" y="1563193"/>
          <a:ext cx="7689275" cy="10622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7855">
                  <a:extLst>
                    <a:ext uri="{9D8B030D-6E8A-4147-A177-3AD203B41FA5}">
                      <a16:colId xmlns:a16="http://schemas.microsoft.com/office/drawing/2014/main" val="3712283139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3871209509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1113064034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2679739417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3943603430"/>
                    </a:ext>
                  </a:extLst>
                </a:gridCol>
              </a:tblGrid>
              <a:tr h="531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x(元)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15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20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>
                          <a:effectLst/>
                        </a:rPr>
                        <a:t>30</a:t>
                      </a:r>
                      <a:endParaRPr lang="zh-CN" sz="18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>
                          <a:effectLst/>
                        </a:rPr>
                        <a:t>…</a:t>
                      </a:r>
                      <a:endParaRPr lang="zh-CN" sz="18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009930"/>
                  </a:ext>
                </a:extLst>
              </a:tr>
              <a:tr h="531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y(袋)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>
                          <a:effectLst/>
                        </a:rPr>
                        <a:t>25</a:t>
                      </a:r>
                      <a:endParaRPr lang="zh-CN" sz="18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20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10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…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9985192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28053D03-8E22-482B-9CB9-0E7299D8F51A}"/>
              </a:ext>
            </a:extLst>
          </p:cNvPr>
          <p:cNvSpPr/>
          <p:nvPr/>
        </p:nvSpPr>
        <p:spPr>
          <a:xfrm>
            <a:off x="845127" y="2763522"/>
            <a:ext cx="82157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若日销售量</a:t>
            </a:r>
            <a:r>
              <a:rPr lang="zh-CN" altLang="zh-CN"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是销售价</a:t>
            </a:r>
            <a:r>
              <a:rPr lang="zh-CN" altLang="zh-CN"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的一次函数，试求：</a:t>
            </a:r>
          </a:p>
          <a:p>
            <a:pPr>
              <a:spcAft>
                <a:spcPts val="0"/>
              </a:spcAft>
            </a:pP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(1)日销售量</a:t>
            </a:r>
            <a:r>
              <a:rPr lang="zh-CN" altLang="zh-CN"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(袋)与销售价</a:t>
            </a:r>
            <a:r>
              <a:rPr lang="zh-CN" altLang="zh-CN"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(元)的函数关系式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；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2196D3E-424F-4C5F-8331-C57691DE922B}"/>
              </a:ext>
            </a:extLst>
          </p:cNvPr>
          <p:cNvSpPr/>
          <p:nvPr/>
        </p:nvSpPr>
        <p:spPr>
          <a:xfrm>
            <a:off x="1852745" y="3805076"/>
            <a:ext cx="6070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(1)设</a:t>
            </a:r>
            <a:r>
              <a:rPr lang="zh-CN" altLang="zh-CN" i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zh-CN" altLang="zh-CN" i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kx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＋</a:t>
            </a:r>
            <a:r>
              <a:rPr lang="zh-CN" altLang="zh-CN" i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i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i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k≠0</a:t>
            </a:r>
            <a:r>
              <a:rPr lang="zh-CN" altLang="en-US" i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，将(15，25)，(20，20)代入，得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A34CFCE7-BFDD-4F76-8705-21CA60E29C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46772"/>
              </p:ext>
            </p:extLst>
          </p:nvPr>
        </p:nvGraphicFramePr>
        <p:xfrm>
          <a:off x="2114131" y="4171565"/>
          <a:ext cx="1473619" cy="659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3" imgW="837836" imgH="431613" progId="Equation.DSMT4">
                  <p:embed/>
                </p:oleObj>
              </mc:Choice>
              <mc:Fallback>
                <p:oleObj name="Equation" r:id="rId3" imgW="837836" imgH="43161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131" y="4171565"/>
                        <a:ext cx="1473619" cy="6593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id="{628564F5-BA15-4BF1-A00A-9DA9917D50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238651"/>
              </p:ext>
            </p:extLst>
          </p:nvPr>
        </p:nvGraphicFramePr>
        <p:xfrm>
          <a:off x="2175163" y="5096804"/>
          <a:ext cx="845127" cy="644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5" imgW="495085" imgH="431613" progId="Equation.DSMT4">
                  <p:embed/>
                </p:oleObj>
              </mc:Choice>
              <mc:Fallback>
                <p:oleObj name="Equation" r:id="rId5" imgW="495085" imgH="4316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5163" y="5096804"/>
                        <a:ext cx="845127" cy="6447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>
            <a:extLst>
              <a:ext uri="{FF2B5EF4-FFF2-40B4-BE49-F238E27FC236}">
                <a16:creationId xmlns:a16="http://schemas.microsoft.com/office/drawing/2014/main" id="{44350F97-6EC2-4C79-B9DE-361160FFB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9691" y="388515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A8AFD79F-FC91-4DD7-AE05-7B039014D49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175163" y="4804676"/>
            <a:ext cx="1204652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1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解得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71EA2968-61B4-41F0-A3D4-70E7E3805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5926571"/>
            <a:ext cx="300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∴</a:t>
            </a:r>
            <a:r>
              <a:rPr kumimoji="0" lang="zh-CN" altLang="zh-CN" sz="20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y</a:t>
            </a: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＝－</a:t>
            </a:r>
            <a:r>
              <a:rPr kumimoji="0" lang="zh-CN" altLang="zh-CN" sz="20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x</a:t>
            </a: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＋40．</a:t>
            </a:r>
            <a:endParaRPr kumimoji="0" lang="zh-C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DE853F73-EEB6-446C-847E-6A6D2D9C9F69}"/>
              </a:ext>
            </a:extLst>
          </p:cNvPr>
          <p:cNvSpPr txBox="1"/>
          <p:nvPr/>
        </p:nvSpPr>
        <p:spPr>
          <a:xfrm>
            <a:off x="4959929" y="4539119"/>
            <a:ext cx="5417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或者解释为：每涨</a:t>
            </a:r>
            <a:r>
              <a:rPr lang="en-US" altLang="zh-CN" dirty="0"/>
              <a:t>5</a:t>
            </a:r>
            <a:r>
              <a:rPr lang="zh-CN" altLang="en-US" dirty="0"/>
              <a:t>元，减少</a:t>
            </a:r>
            <a:r>
              <a:rPr lang="en-US" altLang="zh-CN" dirty="0"/>
              <a:t>5</a:t>
            </a:r>
            <a:r>
              <a:rPr lang="zh-CN" altLang="en-US" dirty="0"/>
              <a:t>袋，行么？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7FAD1D7E-912B-4533-A079-AF848F534843}"/>
                  </a:ext>
                </a:extLst>
              </p:cNvPr>
              <p:cNvSpPr/>
              <p:nvPr/>
            </p:nvSpPr>
            <p:spPr>
              <a:xfrm>
                <a:off x="5533599" y="4910229"/>
                <a:ext cx="2474327" cy="6183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=25−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−15</m:t>
                          </m:r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×5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7FAD1D7E-912B-4533-A079-AF848F5348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599" y="4910229"/>
                <a:ext cx="2474327" cy="6183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A37F928F-DA60-44A0-B1C6-4B6244E0E457}"/>
                  </a:ext>
                </a:extLst>
              </p:cNvPr>
              <p:cNvSpPr/>
              <p:nvPr/>
            </p:nvSpPr>
            <p:spPr>
              <a:xfrm>
                <a:off x="5533599" y="5548151"/>
                <a:ext cx="182316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+40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A37F928F-DA60-44A0-B1C6-4B6244E0E4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599" y="5548151"/>
                <a:ext cx="1823165" cy="369332"/>
              </a:xfrm>
              <a:prstGeom prst="rect">
                <a:avLst/>
              </a:prstGeom>
              <a:blipFill>
                <a:blip r:embed="rId8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614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A0F9E08-AD19-4F8A-980E-5D2B3E8E336C}"/>
              </a:ext>
            </a:extLst>
          </p:cNvPr>
          <p:cNvSpPr/>
          <p:nvPr/>
        </p:nvSpPr>
        <p:spPr>
          <a:xfrm>
            <a:off x="325582" y="383554"/>
            <a:ext cx="115269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昆明寻甸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不仅有美丽风光，也有许多令人喜爱的土特产．为实现脱贫奔小康，</a:t>
            </a:r>
            <a:r>
              <a:rPr lang="zh-CN" altLang="en-US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六哨乡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组织村民加工包装土特产销售给游客，以增加村民收入．已知某种土特产每袋成本10元，试销阶段每袋的销售价</a:t>
            </a:r>
            <a:r>
              <a:rPr lang="zh-CN" altLang="zh-CN" sz="2400" i="1" kern="0" dirty="0"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(元)与该土特产的日销售量</a:t>
            </a:r>
            <a:r>
              <a:rPr lang="zh-CN" altLang="zh-CN" sz="2400" i="1" kern="0" dirty="0"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(袋)之间的关系如下表：</a:t>
            </a:r>
            <a:endParaRPr lang="zh-CN" altLang="en-US" sz="2400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B619591-D806-4CDB-95DB-9576544CE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912192"/>
              </p:ext>
            </p:extLst>
          </p:nvPr>
        </p:nvGraphicFramePr>
        <p:xfrm>
          <a:off x="3449782" y="1535515"/>
          <a:ext cx="7689275" cy="10622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7855">
                  <a:extLst>
                    <a:ext uri="{9D8B030D-6E8A-4147-A177-3AD203B41FA5}">
                      <a16:colId xmlns:a16="http://schemas.microsoft.com/office/drawing/2014/main" val="3712283139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3871209509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1113064034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2679739417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3943603430"/>
                    </a:ext>
                  </a:extLst>
                </a:gridCol>
              </a:tblGrid>
              <a:tr h="531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x(元)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15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20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>
                          <a:effectLst/>
                        </a:rPr>
                        <a:t>30</a:t>
                      </a:r>
                      <a:endParaRPr lang="zh-CN" sz="18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>
                          <a:effectLst/>
                        </a:rPr>
                        <a:t>…</a:t>
                      </a:r>
                      <a:endParaRPr lang="zh-CN" sz="18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009930"/>
                  </a:ext>
                </a:extLst>
              </a:tr>
              <a:tr h="531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y(袋)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>
                          <a:effectLst/>
                        </a:rPr>
                        <a:t>25</a:t>
                      </a:r>
                      <a:endParaRPr lang="zh-CN" sz="18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20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10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…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9985192"/>
                  </a:ext>
                </a:extLst>
              </a:tr>
            </a:tbl>
          </a:graphicData>
        </a:graphic>
      </p:graphicFrame>
      <p:sp>
        <p:nvSpPr>
          <p:cNvPr id="20" name="Rectangle 11">
            <a:extLst>
              <a:ext uri="{FF2B5EF4-FFF2-40B4-BE49-F238E27FC236}">
                <a16:creationId xmlns:a16="http://schemas.microsoft.com/office/drawing/2014/main" id="{A912B868-1E7E-4959-BEDB-3509D9B10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73" y="1868114"/>
            <a:ext cx="300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(1)</a:t>
            </a:r>
            <a:r>
              <a:rPr kumimoji="0" lang="zh-CN" altLang="zh-CN" sz="20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y</a:t>
            </a: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＝－</a:t>
            </a:r>
            <a:r>
              <a:rPr kumimoji="0" lang="zh-CN" altLang="zh-CN" sz="20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x</a:t>
            </a: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＋40．</a:t>
            </a:r>
            <a:endParaRPr kumimoji="0" lang="zh-C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CEBBCAA-86DD-4273-8719-A05380CA2884}"/>
              </a:ext>
            </a:extLst>
          </p:cNvPr>
          <p:cNvSpPr/>
          <p:nvPr/>
        </p:nvSpPr>
        <p:spPr>
          <a:xfrm>
            <a:off x="445157" y="2735844"/>
            <a:ext cx="107700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(2)假设后续销售情况与试销阶段效果相同，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E7B2FD7-5634-4CFD-BF3C-CE0F1DD817DF}"/>
              </a:ext>
            </a:extLst>
          </p:cNvPr>
          <p:cNvSpPr/>
          <p:nvPr/>
        </p:nvSpPr>
        <p:spPr>
          <a:xfrm>
            <a:off x="1049493" y="3518281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设每日销售利润是</a:t>
            </a:r>
            <a:r>
              <a:rPr lang="zh-CN" altLang="zh-CN" i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w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元，则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07BA7E0-04F9-46F3-9AEE-96928A27BBAD}"/>
              </a:ext>
            </a:extLst>
          </p:cNvPr>
          <p:cNvSpPr/>
          <p:nvPr/>
        </p:nvSpPr>
        <p:spPr>
          <a:xfrm>
            <a:off x="3913992" y="3566841"/>
            <a:ext cx="21820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w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＝(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－10)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endParaRPr lang="en-US" altLang="zh-CN" i="1" kern="0" dirty="0">
              <a:solidFill>
                <a:srgbClr val="0000FF"/>
              </a:solidFill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＝(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－10)(－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＋40)</a:t>
            </a:r>
            <a:endParaRPr lang="en-US" altLang="zh-CN" kern="0" dirty="0">
              <a:solidFill>
                <a:srgbClr val="0000FF"/>
              </a:solidFill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＝－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kern="0" baseline="3000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＋50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－400</a:t>
            </a:r>
            <a:endParaRPr lang="zh-CN" altLang="en-US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57B780B1-E871-4C80-8D4A-580D235A3D4E}"/>
              </a:ext>
            </a:extLst>
          </p:cNvPr>
          <p:cNvSpPr txBox="1"/>
          <p:nvPr/>
        </p:nvSpPr>
        <p:spPr>
          <a:xfrm>
            <a:off x="6255327" y="2773463"/>
            <a:ext cx="565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试说明每日销售利润随售价</a:t>
            </a:r>
            <a:r>
              <a:rPr lang="en-US" altLang="zh-CN" dirty="0"/>
              <a:t>x</a:t>
            </a:r>
            <a:r>
              <a:rPr lang="zh-CN" altLang="en-US" dirty="0"/>
              <a:t>的变化而变化的情况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4FA615B6-2589-4016-8D6F-F2005C2AA72A}"/>
              </a:ext>
            </a:extLst>
          </p:cNvPr>
          <p:cNvSpPr/>
          <p:nvPr/>
        </p:nvSpPr>
        <p:spPr>
          <a:xfrm>
            <a:off x="3337215" y="4490171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∵</a:t>
            </a:r>
            <a:r>
              <a:rPr lang="en-US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a=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－1＜0，</a:t>
            </a:r>
            <a:r>
              <a:rPr lang="zh-CN" altLang="en-US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开口向下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567B4F95-A6B5-4E4A-9AFC-ED07E758F60E}"/>
              </a:ext>
            </a:extLst>
          </p:cNvPr>
          <p:cNvSpPr txBox="1"/>
          <p:nvPr/>
        </p:nvSpPr>
        <p:spPr>
          <a:xfrm>
            <a:off x="2556164" y="5043055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∴对称轴为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75CA57B5-25C3-4C2D-A6B6-F6D141AFD325}"/>
                  </a:ext>
                </a:extLst>
              </p:cNvPr>
              <p:cNvSpPr/>
              <p:nvPr/>
            </p:nvSpPr>
            <p:spPr>
              <a:xfrm>
                <a:off x="3574473" y="4898945"/>
                <a:ext cx="3113993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zh-CN" altLang="en-US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zh-CN" altLang="en-US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zh-CN" altLang="en-US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>
                              <a:latin typeface="Cambria Math" panose="020405030504060302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zh-CN" altLang="en-US">
                              <a:latin typeface="Cambria Math" panose="02040503050406030204" pitchFamily="18" charset="0"/>
                            </a:rPr>
                            <m:t>2×</m:t>
                          </m:r>
                          <m:d>
                            <m:d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zh-CN" altLang="en-US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75CA57B5-25C3-4C2D-A6B6-F6D141AFD3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473" y="4898945"/>
                <a:ext cx="3113993" cy="657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图片 31">
            <a:extLst>
              <a:ext uri="{FF2B5EF4-FFF2-40B4-BE49-F238E27FC236}">
                <a16:creationId xmlns:a16="http://schemas.microsoft.com/office/drawing/2014/main" id="{FFD16DE0-209E-4C55-9336-85B2BF19A7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402" b="20539"/>
          <a:stretch/>
        </p:blipFill>
        <p:spPr>
          <a:xfrm>
            <a:off x="8074135" y="3249933"/>
            <a:ext cx="3175382" cy="3785894"/>
          </a:xfrm>
          <a:prstGeom prst="rect">
            <a:avLst/>
          </a:prstGeom>
        </p:spPr>
      </p:pic>
      <p:sp>
        <p:nvSpPr>
          <p:cNvPr id="33" name="弧形 32">
            <a:extLst>
              <a:ext uri="{FF2B5EF4-FFF2-40B4-BE49-F238E27FC236}">
                <a16:creationId xmlns:a16="http://schemas.microsoft.com/office/drawing/2014/main" id="{BF90198A-569E-4A8C-93B9-3DDC685EA279}"/>
              </a:ext>
            </a:extLst>
          </p:cNvPr>
          <p:cNvSpPr/>
          <p:nvPr/>
        </p:nvSpPr>
        <p:spPr>
          <a:xfrm>
            <a:off x="9224353" y="4475449"/>
            <a:ext cx="1438532" cy="4164483"/>
          </a:xfrm>
          <a:prstGeom prst="arc">
            <a:avLst>
              <a:gd name="adj1" fmla="val 11440792"/>
              <a:gd name="adj2" fmla="val 20888225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781690ED-9766-4670-9BFF-4D43363A3643}"/>
              </a:ext>
            </a:extLst>
          </p:cNvPr>
          <p:cNvCxnSpPr>
            <a:cxnSpLocks/>
          </p:cNvCxnSpPr>
          <p:nvPr/>
        </p:nvCxnSpPr>
        <p:spPr>
          <a:xfrm>
            <a:off x="9943619" y="4211782"/>
            <a:ext cx="0" cy="2262664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>
            <a:extLst>
              <a:ext uri="{FF2B5EF4-FFF2-40B4-BE49-F238E27FC236}">
                <a16:creationId xmlns:a16="http://schemas.microsoft.com/office/drawing/2014/main" id="{FFE854DB-491A-468B-B6A9-5EC7E21A1D74}"/>
              </a:ext>
            </a:extLst>
          </p:cNvPr>
          <p:cNvSpPr txBox="1"/>
          <p:nvPr/>
        </p:nvSpPr>
        <p:spPr>
          <a:xfrm>
            <a:off x="9728452" y="5922114"/>
            <a:ext cx="551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25</a:t>
            </a:r>
            <a:endParaRPr lang="zh-CN" altLang="en-US" dirty="0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F32088CA-E288-4D2C-8A43-B26E85FE39A1}"/>
              </a:ext>
            </a:extLst>
          </p:cNvPr>
          <p:cNvSpPr txBox="1"/>
          <p:nvPr/>
        </p:nvSpPr>
        <p:spPr>
          <a:xfrm>
            <a:off x="10247797" y="5974538"/>
            <a:ext cx="5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40</a:t>
            </a:r>
            <a:endParaRPr lang="zh-CN" altLang="en-US" dirty="0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1563984E-431E-426F-946A-755B8CCF16A5}"/>
              </a:ext>
            </a:extLst>
          </p:cNvPr>
          <p:cNvSpPr txBox="1"/>
          <p:nvPr/>
        </p:nvSpPr>
        <p:spPr>
          <a:xfrm>
            <a:off x="8895103" y="5909672"/>
            <a:ext cx="5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</a:t>
            </a:r>
            <a:endParaRPr lang="zh-CN" altLang="en-US" dirty="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EDD8E0FD-C376-42CC-B602-F5E711541EC0}"/>
              </a:ext>
            </a:extLst>
          </p:cNvPr>
          <p:cNvSpPr txBox="1"/>
          <p:nvPr/>
        </p:nvSpPr>
        <p:spPr>
          <a:xfrm>
            <a:off x="1376797" y="5462061"/>
            <a:ext cx="392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当</a:t>
            </a:r>
            <a:r>
              <a:rPr lang="en-US" altLang="zh-CN" dirty="0"/>
              <a:t>15≤x&lt;25</a:t>
            </a:r>
            <a:r>
              <a:rPr lang="zh-CN" altLang="en-US" dirty="0"/>
              <a:t>时，</a:t>
            </a:r>
            <a:r>
              <a:rPr lang="en-US" altLang="zh-CN" dirty="0"/>
              <a:t>w</a:t>
            </a:r>
            <a:r>
              <a:rPr lang="zh-CN" altLang="en-US" dirty="0"/>
              <a:t>随</a:t>
            </a:r>
            <a:r>
              <a:rPr lang="en-US" altLang="zh-CN" dirty="0"/>
              <a:t>x</a:t>
            </a:r>
            <a:r>
              <a:rPr lang="zh-CN" altLang="en-US" dirty="0"/>
              <a:t>增大而增大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E790D9FD-A690-40CF-94FD-E3FD2B3BEDC6}"/>
              </a:ext>
            </a:extLst>
          </p:cNvPr>
          <p:cNvSpPr txBox="1"/>
          <p:nvPr/>
        </p:nvSpPr>
        <p:spPr>
          <a:xfrm>
            <a:off x="1376797" y="5854775"/>
            <a:ext cx="392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当</a:t>
            </a:r>
            <a:r>
              <a:rPr lang="en-US" altLang="zh-CN" dirty="0"/>
              <a:t>x&gt;25</a:t>
            </a:r>
            <a:r>
              <a:rPr lang="zh-CN" altLang="en-US" dirty="0"/>
              <a:t>时，</a:t>
            </a:r>
            <a:r>
              <a:rPr lang="en-US" altLang="zh-CN" dirty="0"/>
              <a:t>w</a:t>
            </a:r>
            <a:r>
              <a:rPr lang="zh-CN" altLang="en-US" dirty="0"/>
              <a:t>随</a:t>
            </a:r>
            <a:r>
              <a:rPr lang="en-US" altLang="zh-CN" dirty="0"/>
              <a:t>x</a:t>
            </a:r>
            <a:r>
              <a:rPr lang="zh-CN" altLang="en-US" dirty="0"/>
              <a:t>增大而减小</a:t>
            </a:r>
          </a:p>
        </p:txBody>
      </p:sp>
    </p:spTree>
    <p:extLst>
      <p:ext uri="{BB962C8B-B14F-4D97-AF65-F5344CB8AC3E}">
        <p14:creationId xmlns:p14="http://schemas.microsoft.com/office/powerpoint/2010/main" val="2683325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A0F9E08-AD19-4F8A-980E-5D2B3E8E336C}"/>
              </a:ext>
            </a:extLst>
          </p:cNvPr>
          <p:cNvSpPr/>
          <p:nvPr/>
        </p:nvSpPr>
        <p:spPr>
          <a:xfrm>
            <a:off x="325582" y="383554"/>
            <a:ext cx="115269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昆明寻甸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不仅有美丽风光，也有许多令人喜爱的土特产．为实现脱贫奔小康，</a:t>
            </a:r>
            <a:r>
              <a:rPr lang="zh-CN" altLang="en-US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六哨乡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组织村民加工包装土特产销售给游客，以增加村民收入．已知某种土特产每袋成本10元，试销阶段每袋的销售价</a:t>
            </a:r>
            <a:r>
              <a:rPr lang="zh-CN" altLang="zh-CN" sz="2400" i="1" kern="0" dirty="0"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(元)与该土特产的日销售量</a:t>
            </a:r>
            <a:r>
              <a:rPr lang="zh-CN" altLang="zh-CN" sz="2400" i="1" kern="0" dirty="0"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zh-CN" sz="2400" kern="0" dirty="0">
                <a:ea typeface="宋体" panose="02010600030101010101" pitchFamily="2" charset="-122"/>
                <a:cs typeface="宋体" panose="02010600030101010101" pitchFamily="2" charset="-122"/>
              </a:rPr>
              <a:t>(袋)之间的关系如下表：</a:t>
            </a:r>
            <a:endParaRPr lang="zh-CN" altLang="en-US" sz="2400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B619591-D806-4CDB-95DB-9576544CE757}"/>
              </a:ext>
            </a:extLst>
          </p:cNvPr>
          <p:cNvGraphicFramePr>
            <a:graphicFrameLocks noGrp="1"/>
          </p:cNvGraphicFramePr>
          <p:nvPr/>
        </p:nvGraphicFramePr>
        <p:xfrm>
          <a:off x="3449782" y="1535515"/>
          <a:ext cx="7689275" cy="10622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7855">
                  <a:extLst>
                    <a:ext uri="{9D8B030D-6E8A-4147-A177-3AD203B41FA5}">
                      <a16:colId xmlns:a16="http://schemas.microsoft.com/office/drawing/2014/main" val="3712283139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3871209509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1113064034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2679739417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3943603430"/>
                    </a:ext>
                  </a:extLst>
                </a:gridCol>
              </a:tblGrid>
              <a:tr h="531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x(元)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15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20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>
                          <a:effectLst/>
                        </a:rPr>
                        <a:t>30</a:t>
                      </a:r>
                      <a:endParaRPr lang="zh-CN" sz="18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>
                          <a:effectLst/>
                        </a:rPr>
                        <a:t>…</a:t>
                      </a:r>
                      <a:endParaRPr lang="zh-CN" sz="18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009930"/>
                  </a:ext>
                </a:extLst>
              </a:tr>
              <a:tr h="531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y(袋)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>
                          <a:effectLst/>
                        </a:rPr>
                        <a:t>25</a:t>
                      </a:r>
                      <a:endParaRPr lang="zh-CN" sz="18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20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10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dirty="0">
                          <a:effectLst/>
                        </a:rPr>
                        <a:t>…</a:t>
                      </a:r>
                      <a:endParaRPr lang="zh-CN" sz="18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9985192"/>
                  </a:ext>
                </a:extLst>
              </a:tr>
            </a:tbl>
          </a:graphicData>
        </a:graphic>
      </p:graphicFrame>
      <p:sp>
        <p:nvSpPr>
          <p:cNvPr id="20" name="Rectangle 11">
            <a:extLst>
              <a:ext uri="{FF2B5EF4-FFF2-40B4-BE49-F238E27FC236}">
                <a16:creationId xmlns:a16="http://schemas.microsoft.com/office/drawing/2014/main" id="{A912B868-1E7E-4959-BEDB-3509D9B10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73" y="1868114"/>
            <a:ext cx="300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(1)</a:t>
            </a:r>
            <a:r>
              <a:rPr kumimoji="0" lang="zh-CN" altLang="zh-CN" sz="20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y</a:t>
            </a: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＝－</a:t>
            </a:r>
            <a:r>
              <a:rPr kumimoji="0" lang="zh-CN" altLang="zh-CN" sz="20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x</a:t>
            </a: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＋40．</a:t>
            </a:r>
            <a:endParaRPr kumimoji="0" lang="zh-C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CEBBCAA-86DD-4273-8719-A05380CA2884}"/>
              </a:ext>
            </a:extLst>
          </p:cNvPr>
          <p:cNvSpPr/>
          <p:nvPr/>
        </p:nvSpPr>
        <p:spPr>
          <a:xfrm>
            <a:off x="445157" y="2735844"/>
            <a:ext cx="107700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)假设后续销售情况与试销阶段效果相同，要使这种土特产每日销售的利润最大，每袋的销售价应定为多少元？每日销售的最大利润是多少元？</a:t>
            </a:r>
            <a:endParaRPr lang="zh-CN" altLang="en-US" sz="2400" dirty="0"/>
          </a:p>
          <a:p>
            <a:pPr>
              <a:spcAft>
                <a:spcPts val="0"/>
              </a:spcAft>
            </a:pP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E7B2FD7-5634-4CFD-BF3C-CE0F1DD817DF}"/>
              </a:ext>
            </a:extLst>
          </p:cNvPr>
          <p:cNvSpPr/>
          <p:nvPr/>
        </p:nvSpPr>
        <p:spPr>
          <a:xfrm>
            <a:off x="1049493" y="3518281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设每日销售利润是</a:t>
            </a:r>
            <a:r>
              <a:rPr lang="zh-CN" altLang="zh-CN" i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w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元，则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07BA7E0-04F9-46F3-9AEE-96928A27BBAD}"/>
              </a:ext>
            </a:extLst>
          </p:cNvPr>
          <p:cNvSpPr/>
          <p:nvPr/>
        </p:nvSpPr>
        <p:spPr>
          <a:xfrm>
            <a:off x="3913992" y="3566841"/>
            <a:ext cx="21820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w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＝(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－10)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endParaRPr lang="en-US" altLang="zh-CN" i="1" kern="0" dirty="0">
              <a:solidFill>
                <a:srgbClr val="0000FF"/>
              </a:solidFill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＝(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－10)(－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＋40)</a:t>
            </a:r>
            <a:endParaRPr lang="en-US" altLang="zh-CN" kern="0" dirty="0">
              <a:solidFill>
                <a:srgbClr val="0000FF"/>
              </a:solidFill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＝－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kern="0" baseline="3000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＋50</a:t>
            </a:r>
            <a:r>
              <a:rPr lang="zh-CN" altLang="zh-CN" i="1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zh-CN" kern="0" dirty="0">
                <a:solidFill>
                  <a:srgbClr val="0000FF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－400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DBC584B-D079-481F-9D99-83C805CFA61F}"/>
              </a:ext>
            </a:extLst>
          </p:cNvPr>
          <p:cNvSpPr/>
          <p:nvPr/>
        </p:nvSpPr>
        <p:spPr>
          <a:xfrm>
            <a:off x="1863908" y="4718802"/>
            <a:ext cx="4339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∵</a:t>
            </a:r>
            <a:r>
              <a:rPr lang="en-US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a=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－1＜0，</a:t>
            </a:r>
            <a:r>
              <a:rPr lang="zh-CN" altLang="en-US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开口向下，函数有最大值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1090611-BA58-49DB-8FEA-590D30A2684C}"/>
              </a:ext>
            </a:extLst>
          </p:cNvPr>
          <p:cNvSpPr/>
          <p:nvPr/>
        </p:nvSpPr>
        <p:spPr>
          <a:xfrm>
            <a:off x="3638631" y="590845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答：每袋的销售价定为25元时，每日销售的最大利润是225元．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91B37A0-F993-4108-8A8E-8250AB4B7FA7}"/>
              </a:ext>
            </a:extLst>
          </p:cNvPr>
          <p:cNvSpPr txBox="1"/>
          <p:nvPr/>
        </p:nvSpPr>
        <p:spPr>
          <a:xfrm>
            <a:off x="1939636" y="5216236"/>
            <a:ext cx="1579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∴当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52825490-42AB-4B03-B706-80CC692DD435}"/>
                  </a:ext>
                </a:extLst>
              </p:cNvPr>
              <p:cNvSpPr/>
              <p:nvPr/>
            </p:nvSpPr>
            <p:spPr>
              <a:xfrm>
                <a:off x="2336403" y="5072126"/>
                <a:ext cx="3113993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2×</m:t>
                          </m:r>
                          <m:d>
                            <m:d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52825490-42AB-4B03-B706-80CC692DD4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403" y="5072126"/>
                <a:ext cx="3113993" cy="657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文本框 23">
            <a:extLst>
              <a:ext uri="{FF2B5EF4-FFF2-40B4-BE49-F238E27FC236}">
                <a16:creationId xmlns:a16="http://schemas.microsoft.com/office/drawing/2014/main" id="{AECC8144-FFDD-4CD8-A679-A61D860F28CB}"/>
              </a:ext>
            </a:extLst>
          </p:cNvPr>
          <p:cNvSpPr txBox="1"/>
          <p:nvPr/>
        </p:nvSpPr>
        <p:spPr>
          <a:xfrm>
            <a:off x="5282230" y="5224240"/>
            <a:ext cx="92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时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B105A91-A438-44E1-A89F-D68311B937C3}"/>
              </a:ext>
            </a:extLst>
          </p:cNvPr>
          <p:cNvSpPr/>
          <p:nvPr/>
        </p:nvSpPr>
        <p:spPr>
          <a:xfrm>
            <a:off x="5643622" y="5216236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i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w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有最大值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B0B5EF0A-4FF2-408D-9E0C-F2BF14B7BD83}"/>
                  </a:ext>
                </a:extLst>
              </p:cNvPr>
              <p:cNvSpPr/>
              <p:nvPr/>
            </p:nvSpPr>
            <p:spPr>
              <a:xfrm>
                <a:off x="2143177" y="5673114"/>
                <a:ext cx="1337161" cy="438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𝑊</m:t>
                        </m:r>
                      </m:e>
                      <m:sub>
                        <m:r>
                          <a:rPr lang="zh-CN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最大</m:t>
                        </m:r>
                      </m:sub>
                    </m:sSub>
                  </m:oMath>
                </a14:m>
                <a:r>
                  <a:rPr lang="en-US" altLang="zh-CN" dirty="0">
                    <a:solidFill>
                      <a:srgbClr val="0000FF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=</a:t>
                </a:r>
                <a:r>
                  <a:rPr lang="zh-CN" altLang="zh-CN" dirty="0">
                    <a:solidFill>
                      <a:srgbClr val="0000FF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225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B0B5EF0A-4FF2-408D-9E0C-F2BF14B7BD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177" y="5673114"/>
                <a:ext cx="1337161" cy="438838"/>
              </a:xfrm>
              <a:prstGeom prst="rect">
                <a:avLst/>
              </a:prstGeom>
              <a:blipFill>
                <a:blip r:embed="rId3"/>
                <a:stretch>
                  <a:fillRect t="-11111" r="-3196" b="-152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5978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B945D7A-F5EC-4BF5-97A4-977947982B74}"/>
              </a:ext>
            </a:extLst>
          </p:cNvPr>
          <p:cNvSpPr txBox="1"/>
          <p:nvPr/>
        </p:nvSpPr>
        <p:spPr>
          <a:xfrm>
            <a:off x="1544782" y="451063"/>
            <a:ext cx="5458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某厂按用户需求生产一种产品，成本为每件</a:t>
            </a:r>
            <a:r>
              <a:rPr lang="en-US" altLang="zh-CN" dirty="0"/>
              <a:t>20</a:t>
            </a:r>
            <a:r>
              <a:rPr lang="zh-CN" altLang="en-US" dirty="0"/>
              <a:t>万元，规定每件售价不低于成本，且不高于</a:t>
            </a:r>
            <a:r>
              <a:rPr lang="en-US" altLang="zh-CN" dirty="0"/>
              <a:t>40</a:t>
            </a:r>
            <a:r>
              <a:rPr lang="zh-CN" altLang="en-US" dirty="0"/>
              <a:t>万元。经市场调查，每年的销售量</a:t>
            </a:r>
            <a:r>
              <a:rPr lang="en-US" altLang="zh-CN" dirty="0"/>
              <a:t>y</a:t>
            </a:r>
            <a:r>
              <a:rPr lang="zh-CN" altLang="en-US" dirty="0"/>
              <a:t>（件）与每件售价</a:t>
            </a:r>
            <a:r>
              <a:rPr lang="en-US" altLang="zh-CN" dirty="0"/>
              <a:t>x</a:t>
            </a:r>
            <a:r>
              <a:rPr lang="zh-CN" altLang="en-US" dirty="0"/>
              <a:t>（万元）满足一次函数关系，部分数据如下表：</a:t>
            </a:r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7F3161FD-526B-4006-AFC5-859963749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995325"/>
              </p:ext>
            </p:extLst>
          </p:nvPr>
        </p:nvGraphicFramePr>
        <p:xfrm>
          <a:off x="1544782" y="2019684"/>
          <a:ext cx="812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4754138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3758968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249699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077199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dirty="0"/>
                        <a:t>售价</a:t>
                      </a:r>
                      <a:r>
                        <a:rPr lang="en-US" altLang="zh-CN" dirty="0"/>
                        <a:t>x(</a:t>
                      </a:r>
                      <a:r>
                        <a:rPr lang="zh-CN" altLang="en-US" dirty="0"/>
                        <a:t>万元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件</a:t>
                      </a:r>
                      <a:r>
                        <a:rPr lang="en-US" altLang="zh-CN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53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销售量</a:t>
                      </a:r>
                      <a:r>
                        <a:rPr lang="en-US" altLang="zh-CN" dirty="0"/>
                        <a:t>y(</a:t>
                      </a:r>
                      <a:r>
                        <a:rPr lang="zh-CN" altLang="en-US" dirty="0"/>
                        <a:t>件</a:t>
                      </a:r>
                      <a:r>
                        <a:rPr lang="en-US" altLang="zh-CN" dirty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610739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B8FBCD8F-F04C-40BD-994B-1DB68D365C2D}"/>
              </a:ext>
            </a:extLst>
          </p:cNvPr>
          <p:cNvSpPr txBox="1"/>
          <p:nvPr/>
        </p:nvSpPr>
        <p:spPr>
          <a:xfrm>
            <a:off x="1212273" y="3054927"/>
            <a:ext cx="545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(1)</a:t>
            </a:r>
            <a:r>
              <a:rPr lang="zh-CN" altLang="en-US" dirty="0"/>
              <a:t>求</a:t>
            </a:r>
            <a:r>
              <a:rPr lang="en-US" altLang="zh-CN" dirty="0"/>
              <a:t>y</a:t>
            </a:r>
            <a:r>
              <a:rPr lang="zh-CN" altLang="en-US" dirty="0"/>
              <a:t>与</a:t>
            </a:r>
            <a:r>
              <a:rPr lang="en-US" altLang="zh-CN" dirty="0"/>
              <a:t>x</a:t>
            </a:r>
            <a:r>
              <a:rPr lang="zh-CN" altLang="en-US" dirty="0"/>
              <a:t>之间的函数表达式；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905F3B0-4724-4BB2-BA8F-949604B1D127}"/>
              </a:ext>
            </a:extLst>
          </p:cNvPr>
          <p:cNvSpPr txBox="1"/>
          <p:nvPr/>
        </p:nvSpPr>
        <p:spPr>
          <a:xfrm>
            <a:off x="1212273" y="3657600"/>
            <a:ext cx="10397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(2)</a:t>
            </a:r>
            <a:r>
              <a:rPr lang="zh-CN" altLang="en-US" dirty="0"/>
              <a:t>设商品每年的总利润为</a:t>
            </a:r>
            <a:r>
              <a:rPr lang="en-US" altLang="zh-CN" dirty="0"/>
              <a:t>W(</a:t>
            </a:r>
            <a:r>
              <a:rPr lang="zh-CN" altLang="en-US" dirty="0"/>
              <a:t>万元），试说明总利润随售价</a:t>
            </a:r>
            <a:r>
              <a:rPr lang="en-US" altLang="zh-CN" dirty="0"/>
              <a:t>x</a:t>
            </a:r>
            <a:r>
              <a:rPr lang="zh-CN" altLang="en-US" dirty="0"/>
              <a:t>的变化而变化的情况，并求出售价为多少万元时获得最大利润，最大利润是多少？</a:t>
            </a:r>
          </a:p>
        </p:txBody>
      </p:sp>
    </p:spTree>
    <p:extLst>
      <p:ext uri="{BB962C8B-B14F-4D97-AF65-F5344CB8AC3E}">
        <p14:creationId xmlns:p14="http://schemas.microsoft.com/office/powerpoint/2010/main" val="3032766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0D2BD23-5055-4700-B1BA-FBE1EFC689BC}"/>
              </a:ext>
            </a:extLst>
          </p:cNvPr>
          <p:cNvSpPr/>
          <p:nvPr/>
        </p:nvSpPr>
        <p:spPr>
          <a:xfrm>
            <a:off x="699655" y="451062"/>
            <a:ext cx="9081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某商店购进一批成本为每件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30 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元的商品，经调查发现，该商品每天的销售量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y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（件）与销售单价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x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（元）之间满足一次函数关系，其图象如图所示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.</a:t>
            </a:r>
            <a:endParaRPr lang="zh-CN" altLang="zh-CN" sz="20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77B9449-A00B-48B8-8801-7F1FA521CD29}"/>
              </a:ext>
            </a:extLst>
          </p:cNvPr>
          <p:cNvSpPr/>
          <p:nvPr/>
        </p:nvSpPr>
        <p:spPr>
          <a:xfrm>
            <a:off x="637309" y="1242399"/>
            <a:ext cx="68441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dirty="0">
                <a:solidFill>
                  <a:srgbClr val="0000FF"/>
                </a:solidFill>
                <a:ea typeface="Times New Roman" panose="02020603050405020304" pitchFamily="18" charset="0"/>
              </a:rPr>
              <a:t>1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求该商品每天的销售量</a:t>
            </a:r>
            <a:r>
              <a:rPr lang="zh-CN" altLang="zh-CN" dirty="0">
                <a:solidFill>
                  <a:srgbClr val="0000FF"/>
                </a:solidFill>
                <a:ea typeface="Times New Roman" panose="02020603050405020304" pitchFamily="18" charset="0"/>
              </a:rPr>
              <a:t> y 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与销售单价</a:t>
            </a:r>
            <a:r>
              <a:rPr lang="zh-CN" altLang="zh-CN" dirty="0">
                <a:solidFill>
                  <a:srgbClr val="0000FF"/>
                </a:solidFill>
                <a:ea typeface="Times New Roman" panose="02020603050405020304" pitchFamily="18" charset="0"/>
              </a:rPr>
              <a:t> x 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之间的函数关系式；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FD700E6-B352-4C5B-9C98-1773C6D5B32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371156" y="824389"/>
            <a:ext cx="1961862" cy="2216684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96690ACB-193C-46A0-A1C7-745B2A553C58}"/>
              </a:ext>
            </a:extLst>
          </p:cNvPr>
          <p:cNvSpPr/>
          <p:nvPr/>
        </p:nvSpPr>
        <p:spPr>
          <a:xfrm>
            <a:off x="1389762" y="1884567"/>
            <a:ext cx="3926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设y与x之间的函数关系式为y＝kx＋b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087D88A-49F4-4A64-B5EA-A472CB4AEE82}"/>
              </a:ext>
            </a:extLst>
          </p:cNvPr>
          <p:cNvSpPr/>
          <p:nvPr/>
        </p:nvSpPr>
        <p:spPr>
          <a:xfrm>
            <a:off x="1490846" y="2342069"/>
            <a:ext cx="3544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将（30,100）（45,70）代入上式</a:t>
            </a:r>
            <a:endParaRPr lang="zh-CN" altLang="en-US" dirty="0"/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16F31F4A-2E6D-4817-B2D5-D0938EA1AA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46907"/>
              </p:ext>
            </p:extLst>
          </p:nvPr>
        </p:nvGraphicFramePr>
        <p:xfrm>
          <a:off x="2057406" y="2724254"/>
          <a:ext cx="1496291" cy="678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4" imgW="965200" imgH="457200" progId="Equation.DSMT4">
                  <p:embed/>
                </p:oleObj>
              </mc:Choice>
              <mc:Fallback>
                <p:oleObj name="Equation" r:id="rId4" imgW="9652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6" y="2724254"/>
                        <a:ext cx="1496291" cy="6784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7D73CBFE-41D7-4059-B1A9-79501303F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544" y="3289871"/>
            <a:ext cx="15487933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712EA9BC-BB7D-43C5-AFB2-DFEEAB7513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196985"/>
              </p:ext>
            </p:extLst>
          </p:nvPr>
        </p:nvGraphicFramePr>
        <p:xfrm>
          <a:off x="2057405" y="3511167"/>
          <a:ext cx="831267" cy="636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6" imgW="596900" imgH="457200" progId="Equation.DSMT4">
                  <p:embed/>
                </p:oleObj>
              </mc:Choice>
              <mc:Fallback>
                <p:oleObj name="Equation" r:id="rId6" imgW="5969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5" y="3511167"/>
                        <a:ext cx="831267" cy="6367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>
            <a:extLst>
              <a:ext uri="{FF2B5EF4-FFF2-40B4-BE49-F238E27FC236}">
                <a16:creationId xmlns:a16="http://schemas.microsoft.com/office/drawing/2014/main" id="{AFF5D734-29FE-4EF9-B568-9125E071CEE3}"/>
              </a:ext>
            </a:extLst>
          </p:cNvPr>
          <p:cNvSpPr/>
          <p:nvPr/>
        </p:nvSpPr>
        <p:spPr>
          <a:xfrm>
            <a:off x="1708071" y="4341232"/>
            <a:ext cx="40767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y与x之间的函数关系式为y＝-2x＋160.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01224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0D2BD23-5055-4700-B1BA-FBE1EFC689BC}"/>
              </a:ext>
            </a:extLst>
          </p:cNvPr>
          <p:cNvSpPr/>
          <p:nvPr/>
        </p:nvSpPr>
        <p:spPr>
          <a:xfrm>
            <a:off x="699655" y="451062"/>
            <a:ext cx="9081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某商店购进一批成本为每件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30 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元的商品，经调查发现，该商品每天的销售量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y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（件）与销售单价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x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（元）之间满足一次函数关系，其图象如图所示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.</a:t>
            </a:r>
            <a:endParaRPr lang="zh-CN" altLang="zh-CN" sz="20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FD700E6-B352-4C5B-9C98-1773C6D5B32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71156" y="824389"/>
            <a:ext cx="1961862" cy="2216684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C41E8B8C-45AC-4C85-B983-F2A26F07CFEE}"/>
              </a:ext>
            </a:extLst>
          </p:cNvPr>
          <p:cNvSpPr/>
          <p:nvPr/>
        </p:nvSpPr>
        <p:spPr>
          <a:xfrm>
            <a:off x="554182" y="1756737"/>
            <a:ext cx="85795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2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）若商店按单价不低于成本价，且不高于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50 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元销售，则销售单价定为多少，才能使销售该商品每天获得的利润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w</a:t>
            </a:r>
            <a:r>
              <a:rPr lang="zh-CN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（元）最大？最大利润是多少？</a:t>
            </a:r>
            <a:endParaRPr lang="zh-CN" altLang="zh-CN" sz="20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6D06B47-2089-4760-AF8A-35257819AE0B}"/>
              </a:ext>
            </a:extLst>
          </p:cNvPr>
          <p:cNvSpPr/>
          <p:nvPr/>
        </p:nvSpPr>
        <p:spPr>
          <a:xfrm>
            <a:off x="2086956" y="2759425"/>
            <a:ext cx="4166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w＝y（x-30）＝（-2x＋160）（x-30）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10C493C-16DF-45A2-B666-6A42A88A230A}"/>
              </a:ext>
            </a:extLst>
          </p:cNvPr>
          <p:cNvSpPr/>
          <p:nvPr/>
        </p:nvSpPr>
        <p:spPr>
          <a:xfrm>
            <a:off x="3533551" y="3244334"/>
            <a:ext cx="2132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＝-2x</a:t>
            </a:r>
            <a:r>
              <a:rPr lang="zh-CN" altLang="zh-CN" baseline="30000" dirty="0"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＋220x-4800</a:t>
            </a:r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41349EC-F0AD-4860-B1C1-15A09474D441}"/>
              </a:ext>
            </a:extLst>
          </p:cNvPr>
          <p:cNvSpPr/>
          <p:nvPr/>
        </p:nvSpPr>
        <p:spPr>
          <a:xfrm>
            <a:off x="3533551" y="3729243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＝-2（x-55）</a:t>
            </a:r>
            <a:r>
              <a:rPr lang="zh-CN" altLang="zh-CN" baseline="30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＋1250.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C499B04-13B3-4537-AFBE-1E8776747E71}"/>
              </a:ext>
            </a:extLst>
          </p:cNvPr>
          <p:cNvSpPr/>
          <p:nvPr/>
        </p:nvSpPr>
        <p:spPr>
          <a:xfrm>
            <a:off x="3115570" y="4471158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∴当x≤55时，w随x的增大而增大.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3CB9761-78F9-474D-9C04-88604723E37F}"/>
              </a:ext>
            </a:extLst>
          </p:cNvPr>
          <p:cNvSpPr/>
          <p:nvPr/>
        </p:nvSpPr>
        <p:spPr>
          <a:xfrm>
            <a:off x="2955241" y="5071644"/>
            <a:ext cx="6301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∵30≤x≤50，∴当x＝50时，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取得最大值，即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zh-CN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最大值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＝1200.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C7985D6-3F1C-4558-8D16-24F8F774478A}"/>
              </a:ext>
            </a:extLst>
          </p:cNvPr>
          <p:cNvSpPr txBox="1"/>
          <p:nvPr/>
        </p:nvSpPr>
        <p:spPr>
          <a:xfrm>
            <a:off x="6526778" y="3331085"/>
            <a:ext cx="3373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∵</a:t>
            </a:r>
            <a:r>
              <a:rPr lang="en-US" altLang="zh-CN" dirty="0"/>
              <a:t>a=-2&lt;0</a:t>
            </a:r>
            <a:r>
              <a:rPr lang="zh-CN" altLang="en-US" dirty="0"/>
              <a:t>，开口向下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0F79725-CD5E-48BE-AD3E-08ACF538C18F}"/>
              </a:ext>
            </a:extLst>
          </p:cNvPr>
          <p:cNvSpPr txBox="1"/>
          <p:nvPr/>
        </p:nvSpPr>
        <p:spPr>
          <a:xfrm>
            <a:off x="6526778" y="3851564"/>
            <a:ext cx="221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对称轴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78D33AED-4BA1-4D75-9073-AB37BBD81C84}"/>
                  </a:ext>
                </a:extLst>
              </p:cNvPr>
              <p:cNvSpPr/>
              <p:nvPr/>
            </p:nvSpPr>
            <p:spPr>
              <a:xfrm>
                <a:off x="7185221" y="3707454"/>
                <a:ext cx="3113993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zh-CN" altLang="en-US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zh-CN" altLang="en-US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zh-CN" altLang="en-US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22</m:t>
                          </m:r>
                          <m:r>
                            <a:rPr lang="zh-CN" altLang="en-US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zh-CN" altLang="en-US">
                              <a:latin typeface="Cambria Math" panose="02040503050406030204" pitchFamily="18" charset="0"/>
                            </a:rPr>
                            <m:t>2×</m:t>
                          </m:r>
                          <m:d>
                            <m:d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  <m:r>
                        <a:rPr lang="zh-CN" altLang="en-US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zh-CN" altLang="en-US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78D33AED-4BA1-4D75-9073-AB37BBD81C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221" y="3707454"/>
                <a:ext cx="3113993" cy="6575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本框 15">
            <a:extLst>
              <a:ext uri="{FF2B5EF4-FFF2-40B4-BE49-F238E27FC236}">
                <a16:creationId xmlns:a16="http://schemas.microsoft.com/office/drawing/2014/main" id="{F8617308-B379-4DAB-81F4-5017920707F9}"/>
              </a:ext>
            </a:extLst>
          </p:cNvPr>
          <p:cNvSpPr txBox="1"/>
          <p:nvPr/>
        </p:nvSpPr>
        <p:spPr>
          <a:xfrm>
            <a:off x="2570018" y="5652655"/>
            <a:ext cx="478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不在对称轴取得最大值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9349A06-3FC7-41AA-93FD-6E8AFE5E72FE}"/>
              </a:ext>
            </a:extLst>
          </p:cNvPr>
          <p:cNvSpPr/>
          <p:nvPr/>
        </p:nvSpPr>
        <p:spPr>
          <a:xfrm>
            <a:off x="5165569" y="569798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答：销售单价定为50元/件时</a:t>
            </a:r>
            <a:r>
              <a:rPr lang="zh-CN" altLang="zh-CN" dirty="0">
                <a:solidFill>
                  <a:srgbClr val="000000"/>
                </a:solidFill>
                <a:latin typeface="FZS3K--GBK1-0"/>
                <a:ea typeface="宋体" panose="02010600030101010101" pitchFamily="2" charset="-122"/>
                <a:cs typeface="宋体" panose="02010600030101010101" pitchFamily="2" charset="-122"/>
              </a:rPr>
              <a:t>，才能使销售该商品每天获得的利润 </a:t>
            </a:r>
            <a:r>
              <a:rPr lang="zh-CN" altLang="zh-CN" i="1" dirty="0">
                <a:solidFill>
                  <a:srgbClr val="000000"/>
                </a:solidFill>
                <a:latin typeface="TimesNewRomanPS-ItalicMT"/>
                <a:ea typeface="宋体" panose="02010600030101010101" pitchFamily="2" charset="-122"/>
                <a:cs typeface="宋体" panose="02010600030101010101" pitchFamily="2" charset="-122"/>
              </a:rPr>
              <a:t>w</a:t>
            </a:r>
            <a:r>
              <a:rPr lang="zh-CN" altLang="zh-CN" dirty="0">
                <a:solidFill>
                  <a:srgbClr val="000000"/>
                </a:solidFill>
                <a:latin typeface="FZS3K--GBK1-0"/>
                <a:ea typeface="宋体" panose="02010600030101010101" pitchFamily="2" charset="-122"/>
                <a:cs typeface="宋体" panose="02010600030101010101" pitchFamily="2" charset="-122"/>
              </a:rPr>
              <a:t>（元）最大，最大利润是1200元.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8372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0D2BD23-5055-4700-B1BA-FBE1EFC689BC}"/>
              </a:ext>
            </a:extLst>
          </p:cNvPr>
          <p:cNvSpPr/>
          <p:nvPr/>
        </p:nvSpPr>
        <p:spPr>
          <a:xfrm>
            <a:off x="289502" y="418352"/>
            <a:ext cx="89930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某商店购进一批成本为每件</a:t>
            </a:r>
            <a:r>
              <a:rPr lang="zh-CN" altLang="zh-CN" sz="2000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30 </a:t>
            </a:r>
            <a:r>
              <a:rPr lang="zh-CN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元的商品，经调查发现，该商品每天的销售量</a:t>
            </a:r>
            <a:r>
              <a:rPr lang="zh-CN" altLang="zh-CN" sz="2000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y</a:t>
            </a:r>
            <a:r>
              <a:rPr lang="zh-CN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（件）与销售单价</a:t>
            </a:r>
            <a:r>
              <a:rPr lang="zh-CN" altLang="zh-CN" sz="2000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x</a:t>
            </a:r>
            <a:r>
              <a:rPr lang="zh-CN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（元）之间满足一次函数关系，其图象如图所示</a:t>
            </a:r>
            <a:r>
              <a:rPr lang="zh-CN" altLang="zh-CN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.</a:t>
            </a:r>
            <a:endParaRPr lang="zh-CN" altLang="zh-CN" sz="20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FD700E6-B352-4C5B-9C98-1773C6D5B32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71156" y="824389"/>
            <a:ext cx="1961862" cy="2216684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1E57F3BD-D3D2-4D61-929C-60044B1BE32C}"/>
              </a:ext>
            </a:extLst>
          </p:cNvPr>
          <p:cNvSpPr/>
          <p:nvPr/>
        </p:nvSpPr>
        <p:spPr>
          <a:xfrm>
            <a:off x="609599" y="1471066"/>
            <a:ext cx="87615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zh-CN" sz="2000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3</a:t>
            </a:r>
            <a:r>
              <a:rPr lang="zh-CN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）若商店要使销售该商品每天获得的利润不低于</a:t>
            </a:r>
            <a:r>
              <a:rPr lang="zh-CN" altLang="zh-CN" sz="2000" dirty="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800 </a:t>
            </a:r>
            <a:r>
              <a:rPr lang="zh-CN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元，则每天的销售量最少应为多少件？</a:t>
            </a:r>
            <a:endParaRPr lang="zh-CN" altLang="zh-CN" sz="20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B034422-B0D0-4299-99AB-8301B7400080}"/>
              </a:ext>
            </a:extLst>
          </p:cNvPr>
          <p:cNvSpPr/>
          <p:nvPr/>
        </p:nvSpPr>
        <p:spPr>
          <a:xfrm>
            <a:off x="1254310" y="2640963"/>
            <a:ext cx="5942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solidFill>
                  <a:srgbClr val="000000"/>
                </a:solidFill>
                <a:latin typeface="FZS3K--GBK1-0"/>
                <a:ea typeface="宋体" panose="02010600030101010101" pitchFamily="2" charset="-122"/>
                <a:cs typeface="宋体" panose="02010600030101010101" pitchFamily="2" charset="-122"/>
              </a:rPr>
              <a:t>将w＝800代入</a:t>
            </a:r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w＝-2（x-55）</a:t>
            </a:r>
            <a:r>
              <a:rPr lang="zh-CN" altLang="zh-CN" baseline="30000" dirty="0"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＋1250，得x</a:t>
            </a:r>
            <a:r>
              <a:rPr lang="zh-CN" altLang="zh-CN" baseline="-25000" dirty="0"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＝40,x</a:t>
            </a:r>
            <a:r>
              <a:rPr lang="zh-CN" altLang="zh-CN" baseline="-25000" dirty="0"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＝70.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23D23F6-D8CE-493B-9496-C5816DA369D8}"/>
              </a:ext>
            </a:extLst>
          </p:cNvPr>
          <p:cNvSpPr/>
          <p:nvPr/>
        </p:nvSpPr>
        <p:spPr>
          <a:xfrm>
            <a:off x="1686158" y="3287640"/>
            <a:ext cx="2539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>
              <a:spcAft>
                <a:spcPts val="0"/>
              </a:spcAft>
            </a:pPr>
            <a:r>
              <a:rPr lang="zh-CN" altLang="zh-CN" dirty="0">
                <a:solidFill>
                  <a:srgbClr val="000000"/>
                </a:solidFill>
                <a:latin typeface="FZS3K--GBK1-0"/>
                <a:ea typeface="宋体" panose="02010600030101010101" pitchFamily="2" charset="-122"/>
                <a:cs typeface="宋体" panose="02010600030101010101" pitchFamily="2" charset="-122"/>
              </a:rPr>
              <a:t>∴当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FZS3K--GBK1-0"/>
                <a:cs typeface="宋体" panose="02010600030101010101" pitchFamily="2" charset="-122"/>
              </a:rPr>
              <a:t>40</a:t>
            </a:r>
            <a:r>
              <a:rPr lang="zh-CN" altLang="zh-CN" dirty="0">
                <a:solidFill>
                  <a:srgbClr val="000000"/>
                </a:solidFill>
                <a:latin typeface="FZS3K--GBK1-0"/>
                <a:ea typeface="宋体" panose="02010600030101010101" pitchFamily="2" charset="-122"/>
                <a:cs typeface="宋体" panose="02010600030101010101" pitchFamily="2" charset="-122"/>
              </a:rPr>
              <a:t>≤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FZS3K--GBK1-0"/>
                <a:cs typeface="宋体" panose="02010600030101010101" pitchFamily="2" charset="-122"/>
              </a:rPr>
              <a:t>x</a:t>
            </a:r>
            <a:r>
              <a:rPr lang="zh-CN" altLang="zh-CN" dirty="0">
                <a:solidFill>
                  <a:srgbClr val="000000"/>
                </a:solidFill>
                <a:latin typeface="FZS3K--GBK1-0"/>
                <a:ea typeface="宋体" panose="02010600030101010101" pitchFamily="2" charset="-122"/>
                <a:cs typeface="宋体" panose="02010600030101010101" pitchFamily="2" charset="-122"/>
              </a:rPr>
              <a:t>≤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FZS3K--GBK1-0"/>
                <a:cs typeface="宋体" panose="02010600030101010101" pitchFamily="2" charset="-122"/>
              </a:rPr>
              <a:t>70</a:t>
            </a:r>
            <a:r>
              <a:rPr lang="zh-CN" altLang="zh-CN" dirty="0">
                <a:solidFill>
                  <a:srgbClr val="000000"/>
                </a:solidFill>
                <a:latin typeface="FZS3K--GBK1-0"/>
                <a:ea typeface="宋体" panose="02010600030101010101" pitchFamily="2" charset="-122"/>
                <a:cs typeface="宋体" panose="02010600030101010101" pitchFamily="2" charset="-122"/>
              </a:rPr>
              <a:t>时，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FZS3K--GBK1-0"/>
                <a:cs typeface="宋体" panose="02010600030101010101" pitchFamily="2" charset="-122"/>
              </a:rPr>
              <a:t>w</a:t>
            </a:r>
            <a:r>
              <a:rPr lang="zh-CN" altLang="zh-CN" dirty="0">
                <a:solidFill>
                  <a:srgbClr val="000000"/>
                </a:solidFill>
                <a:latin typeface="FZS3K--GBK1-0"/>
                <a:ea typeface="宋体" panose="02010600030101010101" pitchFamily="2" charset="-122"/>
                <a:cs typeface="宋体" panose="02010600030101010101" pitchFamily="2" charset="-122"/>
              </a:rPr>
              <a:t>≥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FZS3K--GBK1-0"/>
                <a:cs typeface="宋体" panose="02010600030101010101" pitchFamily="2" charset="-122"/>
              </a:rPr>
              <a:t>800.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17907EB-3777-4A8E-A33F-A9764C4C21A5}"/>
              </a:ext>
            </a:extLst>
          </p:cNvPr>
          <p:cNvSpPr/>
          <p:nvPr/>
        </p:nvSpPr>
        <p:spPr>
          <a:xfrm>
            <a:off x="1995054" y="403271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ctr">
              <a:spcAft>
                <a:spcPts val="0"/>
              </a:spcAft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y＝-2x＋160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79D4D93-691E-4AE6-8147-0347E4F4EB2B}"/>
              </a:ext>
            </a:extLst>
          </p:cNvPr>
          <p:cNvSpPr/>
          <p:nvPr/>
        </p:nvSpPr>
        <p:spPr>
          <a:xfrm>
            <a:off x="3634367" y="4386968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∴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y随x的增大而减小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437A128-6E4B-419B-8210-F86460F670EE}"/>
              </a:ext>
            </a:extLst>
          </p:cNvPr>
          <p:cNvSpPr/>
          <p:nvPr/>
        </p:nvSpPr>
        <p:spPr>
          <a:xfrm>
            <a:off x="2138171" y="5326072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故当x＝70时，y</a:t>
            </a:r>
            <a:r>
              <a:rPr lang="zh-CN" altLang="zh-CN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最小值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＝20.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7AA24E1-2498-402E-8400-C289223A6761}"/>
              </a:ext>
            </a:extLst>
          </p:cNvPr>
          <p:cNvSpPr txBox="1"/>
          <p:nvPr/>
        </p:nvSpPr>
        <p:spPr>
          <a:xfrm>
            <a:off x="1995054" y="4386968"/>
            <a:ext cx="243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∵</a:t>
            </a:r>
            <a:r>
              <a:rPr lang="en-US" altLang="zh-CN" dirty="0"/>
              <a:t>k=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-2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&lt;0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0225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39F13B6-DDD3-4991-B90F-8B32A2DFD773}"/>
              </a:ext>
            </a:extLst>
          </p:cNvPr>
          <p:cNvSpPr/>
          <p:nvPr/>
        </p:nvSpPr>
        <p:spPr>
          <a:xfrm>
            <a:off x="789708" y="120502"/>
            <a:ext cx="792384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150000"/>
              </a:lnSpc>
              <a:spcAft>
                <a:spcPts val="0"/>
              </a:spcAft>
            </a:pP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小李经营一家水果店，某日到水果批发市场批发一种水果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.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经了解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,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一次性批发这种水果不得少于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100kg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，超过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300kg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时，所有这种水果的批发单价均为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3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元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/kg.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图中折线表示批发单价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y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（元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/kg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）与</a:t>
            </a:r>
            <a:r>
              <a:rPr lang="zh-CN" altLang="en-US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重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量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x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kg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）的函数关系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.</a:t>
            </a:r>
            <a:endParaRPr lang="zh-CN" alt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81610" fontAlgn="ctr">
              <a:lnSpc>
                <a:spcPct val="150000"/>
              </a:lnSpc>
              <a:spcAft>
                <a:spcPts val="0"/>
              </a:spcAft>
            </a:pP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1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）求图中</a:t>
            </a: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y</a:t>
            </a:r>
            <a:r>
              <a:rPr lang="zh-CN" altLang="en-US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关于</a:t>
            </a: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的函数表达式；</a:t>
            </a:r>
            <a:endParaRPr lang="zh-CN" alt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CD22DEA9-9931-4027-89E6-39DF9579D39A}"/>
              </a:ext>
            </a:extLst>
          </p:cNvPr>
          <p:cNvGrpSpPr>
            <a:grpSpLocks/>
          </p:cNvGrpSpPr>
          <p:nvPr/>
        </p:nvGrpSpPr>
        <p:grpSpPr bwMode="auto">
          <a:xfrm>
            <a:off x="8569467" y="597043"/>
            <a:ext cx="3179187" cy="2783466"/>
            <a:chOff x="3062" y="6780"/>
            <a:chExt cx="3795" cy="2985"/>
          </a:xfrm>
        </p:grpSpPr>
        <p:cxnSp>
          <p:nvCxnSpPr>
            <p:cNvPr id="6" name="Line 24">
              <a:extLst>
                <a:ext uri="{FF2B5EF4-FFF2-40B4-BE49-F238E27FC236}">
                  <a16:creationId xmlns:a16="http://schemas.microsoft.com/office/drawing/2014/main" id="{BDEC99FE-558B-483A-BEDC-924D0CD6528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619" y="7065"/>
              <a:ext cx="18" cy="22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25">
              <a:extLst>
                <a:ext uri="{FF2B5EF4-FFF2-40B4-BE49-F238E27FC236}">
                  <a16:creationId xmlns:a16="http://schemas.microsoft.com/office/drawing/2014/main" id="{1F2C3AE4-133E-4428-B879-38BF8453359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062" y="8925"/>
              <a:ext cx="31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26">
              <a:extLst>
                <a:ext uri="{FF2B5EF4-FFF2-40B4-BE49-F238E27FC236}">
                  <a16:creationId xmlns:a16="http://schemas.microsoft.com/office/drawing/2014/main" id="{A24AF236-5FF9-4593-A650-42F5C8A6C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6" y="7918"/>
              <a:ext cx="551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3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9" name="Text Box 27">
              <a:extLst>
                <a:ext uri="{FF2B5EF4-FFF2-40B4-BE49-F238E27FC236}">
                  <a16:creationId xmlns:a16="http://schemas.microsoft.com/office/drawing/2014/main" id="{88754A5C-99EF-4BAD-B1EF-BE97BA2203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7" y="9330"/>
              <a:ext cx="1294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第23题图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0" name="Text Box 28">
              <a:extLst>
                <a:ext uri="{FF2B5EF4-FFF2-40B4-BE49-F238E27FC236}">
                  <a16:creationId xmlns:a16="http://schemas.microsoft.com/office/drawing/2014/main" id="{461C1357-45C3-42A5-8BA6-0C6E3139C8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1" y="7350"/>
              <a:ext cx="551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5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1" name="Text Box 29">
              <a:extLst>
                <a:ext uri="{FF2B5EF4-FFF2-40B4-BE49-F238E27FC236}">
                  <a16:creationId xmlns:a16="http://schemas.microsoft.com/office/drawing/2014/main" id="{B09D648D-5590-49F7-9918-58D1517B4F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2" y="8850"/>
              <a:ext cx="835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 </a:t>
              </a:r>
              <a:r>
                <a:rPr lang="zh-CN" sz="1050" i="1">
                  <a:effectLst/>
                  <a:latin typeface="宋体" panose="02010600030101010101" pitchFamily="2" charset="-122"/>
                  <a:ea typeface="Times New Roman" panose="02020603050405020304" pitchFamily="18" charset="0"/>
                  <a:cs typeface="宋体" panose="02010600030101010101" pitchFamily="2" charset="-122"/>
                </a:rPr>
                <a:t>x</a:t>
              </a:r>
              <a:r>
                <a:rPr lang="zh-CN" sz="11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(kg)</a:t>
              </a:r>
            </a:p>
          </p:txBody>
        </p:sp>
        <p:sp>
          <p:nvSpPr>
            <p:cNvPr id="12" name="Text Box 30">
              <a:extLst>
                <a:ext uri="{FF2B5EF4-FFF2-40B4-BE49-F238E27FC236}">
                  <a16:creationId xmlns:a16="http://schemas.microsoft.com/office/drawing/2014/main" id="{F1584CA4-3707-418C-9BF5-7C79682DC7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7" y="6780"/>
              <a:ext cx="1033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-89535" algn="ctr">
                <a:spcAft>
                  <a:spcPts val="0"/>
                </a:spcAft>
              </a:pPr>
              <a:r>
                <a:rPr lang="zh-CN" sz="1050" i="1">
                  <a:effectLst/>
                  <a:latin typeface="宋体" panose="02010600030101010101" pitchFamily="2" charset="-122"/>
                  <a:ea typeface="Times New Roman" panose="02020603050405020304" pitchFamily="18" charset="0"/>
                  <a:cs typeface="宋体" panose="02010600030101010101" pitchFamily="2" charset="-122"/>
                </a:rPr>
                <a:t>y</a:t>
              </a:r>
              <a:r>
                <a:rPr lang="zh-CN" sz="105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(元/kg)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cxnSp>
          <p:nvCxnSpPr>
            <p:cNvPr id="13" name="AutoShape 31">
              <a:extLst>
                <a:ext uri="{FF2B5EF4-FFF2-40B4-BE49-F238E27FC236}">
                  <a16:creationId xmlns:a16="http://schemas.microsoft.com/office/drawing/2014/main" id="{C44E2EDD-55F4-4FDF-8902-E67E6D2276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640" y="7560"/>
              <a:ext cx="48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32">
              <a:extLst>
                <a:ext uri="{FF2B5EF4-FFF2-40B4-BE49-F238E27FC236}">
                  <a16:creationId xmlns:a16="http://schemas.microsoft.com/office/drawing/2014/main" id="{0F29CA18-6411-4CBD-978E-49B8D9497E0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125" y="7560"/>
              <a:ext cx="0" cy="13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33">
              <a:extLst>
                <a:ext uri="{FF2B5EF4-FFF2-40B4-BE49-F238E27FC236}">
                  <a16:creationId xmlns:a16="http://schemas.microsoft.com/office/drawing/2014/main" id="{4E1F4284-3048-4F7A-8CA4-E0021B76C9B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640" y="8160"/>
              <a:ext cx="1347" cy="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34">
              <a:extLst>
                <a:ext uri="{FF2B5EF4-FFF2-40B4-BE49-F238E27FC236}">
                  <a16:creationId xmlns:a16="http://schemas.microsoft.com/office/drawing/2014/main" id="{2295C5CA-6385-4886-B7DF-626A014EA02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84" y="8175"/>
              <a:ext cx="73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35">
              <a:extLst>
                <a:ext uri="{FF2B5EF4-FFF2-40B4-BE49-F238E27FC236}">
                  <a16:creationId xmlns:a16="http://schemas.microsoft.com/office/drawing/2014/main" id="{E838F593-A2FF-4A87-A387-8CBDB8E5B38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84" y="8175"/>
              <a:ext cx="0" cy="7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36">
              <a:extLst>
                <a:ext uri="{FF2B5EF4-FFF2-40B4-BE49-F238E27FC236}">
                  <a16:creationId xmlns:a16="http://schemas.microsoft.com/office/drawing/2014/main" id="{7E21A3A6-AA6D-4F0C-AA22-191498E1505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4125" y="7560"/>
              <a:ext cx="859" cy="6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37">
              <a:extLst>
                <a:ext uri="{FF2B5EF4-FFF2-40B4-BE49-F238E27FC236}">
                  <a16:creationId xmlns:a16="http://schemas.microsoft.com/office/drawing/2014/main" id="{9247EE82-C26D-4B1A-A7A2-491B5FDC17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0" y="8850"/>
              <a:ext cx="87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100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20" name="Text Box 38">
              <a:extLst>
                <a:ext uri="{FF2B5EF4-FFF2-40B4-BE49-F238E27FC236}">
                  <a16:creationId xmlns:a16="http://schemas.microsoft.com/office/drawing/2014/main" id="{6049FC3F-994C-43DA-A9C5-CE4F4A204F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9" y="8850"/>
              <a:ext cx="87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300</a:t>
              </a:r>
              <a:endParaRPr lang="zh-CN" sz="1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21" name="Text Box 39">
              <a:extLst>
                <a:ext uri="{FF2B5EF4-FFF2-40B4-BE49-F238E27FC236}">
                  <a16:creationId xmlns:a16="http://schemas.microsoft.com/office/drawing/2014/main" id="{02817099-594F-4A3A-A533-99A43F72F8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4" y="7217"/>
              <a:ext cx="550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A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22" name="Text Box 40">
              <a:extLst>
                <a:ext uri="{FF2B5EF4-FFF2-40B4-BE49-F238E27FC236}">
                  <a16:creationId xmlns:a16="http://schemas.microsoft.com/office/drawing/2014/main" id="{4780F2D7-D1DF-4394-A98F-9D81F8CC3D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9" y="7798"/>
              <a:ext cx="550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B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  <p:sp>
        <p:nvSpPr>
          <p:cNvPr id="27" name="矩形 26">
            <a:extLst>
              <a:ext uri="{FF2B5EF4-FFF2-40B4-BE49-F238E27FC236}">
                <a16:creationId xmlns:a16="http://schemas.microsoft.com/office/drawing/2014/main" id="{518CD44F-41BC-4BED-A7BF-326BFDBE73BC}"/>
              </a:ext>
            </a:extLst>
          </p:cNvPr>
          <p:cNvSpPr/>
          <p:nvPr/>
        </p:nvSpPr>
        <p:spPr>
          <a:xfrm>
            <a:off x="1561045" y="2124311"/>
            <a:ext cx="5660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设线段</a:t>
            </a:r>
            <a:r>
              <a:rPr lang="zh-CN" altLang="zh-CN" i="1" kern="0" dirty="0">
                <a:ea typeface="Times New Roman" panose="02020603050405020304" pitchFamily="18" charset="0"/>
              </a:rPr>
              <a:t>AB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所在直线的函数表达式为</a:t>
            </a:r>
            <a:r>
              <a:rPr lang="zh-CN" altLang="zh-CN" i="1" kern="0" dirty="0">
                <a:ea typeface="Times New Roman" panose="02020603050405020304" pitchFamily="18" charset="0"/>
              </a:rPr>
              <a:t>y</a:t>
            </a:r>
            <a:r>
              <a:rPr lang="zh-CN" altLang="zh-CN" kern="0" dirty="0">
                <a:ea typeface="Times New Roman" panose="02020603050405020304" pitchFamily="18" charset="0"/>
              </a:rPr>
              <a:t>=</a:t>
            </a:r>
            <a:r>
              <a:rPr lang="zh-CN" altLang="zh-CN" i="1" kern="0" dirty="0">
                <a:ea typeface="Times New Roman" panose="02020603050405020304" pitchFamily="18" charset="0"/>
              </a:rPr>
              <a:t>kx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i="1" kern="0" dirty="0">
                <a:ea typeface="Times New Roman" panose="02020603050405020304" pitchFamily="18" charset="0"/>
              </a:rPr>
              <a:t>b</a:t>
            </a:r>
            <a:r>
              <a:rPr lang="zh-CN" altLang="en-US" i="1" kern="0" dirty="0">
                <a:solidFill>
                  <a:srgbClr val="FF0000"/>
                </a:solidFill>
                <a:ea typeface="Times New Roman" panose="02020603050405020304" pitchFamily="18" charset="0"/>
              </a:rPr>
              <a:t>（</a:t>
            </a:r>
            <a:r>
              <a:rPr lang="en-US" altLang="zh-CN" i="1" kern="0" dirty="0">
                <a:solidFill>
                  <a:srgbClr val="FF0000"/>
                </a:solidFill>
                <a:ea typeface="Times New Roman" panose="02020603050405020304" pitchFamily="18" charset="0"/>
              </a:rPr>
              <a:t>k≠0</a:t>
            </a:r>
            <a:r>
              <a:rPr lang="zh-CN" altLang="en-US" i="1" kern="0" dirty="0">
                <a:solidFill>
                  <a:srgbClr val="FF0000"/>
                </a:solidFill>
                <a:ea typeface="Times New Roman" panose="02020603050405020304" pitchFamily="18" charset="0"/>
              </a:rPr>
              <a:t>）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，</a:t>
            </a:r>
            <a:endParaRPr lang="zh-CN" altLang="en-US" dirty="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CA263502-A285-4500-BEB8-9B1437BB6A5E}"/>
              </a:ext>
            </a:extLst>
          </p:cNvPr>
          <p:cNvSpPr/>
          <p:nvPr/>
        </p:nvSpPr>
        <p:spPr>
          <a:xfrm>
            <a:off x="1761660" y="2478584"/>
            <a:ext cx="3958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kern="0" dirty="0">
                <a:ea typeface="Times New Roman" panose="02020603050405020304" pitchFamily="18" charset="0"/>
              </a:rPr>
              <a:t> 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将点</a:t>
            </a:r>
            <a:r>
              <a:rPr lang="zh-CN" altLang="zh-CN" i="1" kern="0" dirty="0">
                <a:ea typeface="Times New Roman" panose="02020603050405020304" pitchFamily="18" charset="0"/>
              </a:rPr>
              <a:t>A</a:t>
            </a:r>
            <a:r>
              <a:rPr lang="zh-CN" altLang="zh-CN" kern="0" dirty="0">
                <a:ea typeface="Times New Roman" panose="02020603050405020304" pitchFamily="18" charset="0"/>
              </a:rPr>
              <a:t>( 100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0" dirty="0">
                <a:ea typeface="Times New Roman" panose="02020603050405020304" pitchFamily="18" charset="0"/>
              </a:rPr>
              <a:t>5 ) 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i="1" kern="0" dirty="0">
                <a:ea typeface="Times New Roman" panose="02020603050405020304" pitchFamily="18" charset="0"/>
              </a:rPr>
              <a:t>B</a:t>
            </a:r>
            <a:r>
              <a:rPr lang="zh-CN" altLang="zh-CN" kern="0" dirty="0">
                <a:ea typeface="Times New Roman" panose="02020603050405020304" pitchFamily="18" charset="0"/>
              </a:rPr>
              <a:t>(300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0" dirty="0">
                <a:ea typeface="Times New Roman" panose="02020603050405020304" pitchFamily="18" charset="0"/>
              </a:rPr>
              <a:t>3)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代入得</a:t>
            </a:r>
            <a:endParaRPr lang="zh-CN" altLang="en-US" dirty="0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36C90A74-5C6B-412C-B98F-FE0E0D651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879800"/>
            <a:ext cx="157356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0" name="对象 29">
            <a:extLst>
              <a:ext uri="{FF2B5EF4-FFF2-40B4-BE49-F238E27FC236}">
                <a16:creationId xmlns:a16="http://schemas.microsoft.com/office/drawing/2014/main" id="{CC11581D-208F-4778-BD53-E843A23169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171238"/>
              </p:ext>
            </p:extLst>
          </p:nvPr>
        </p:nvGraphicFramePr>
        <p:xfrm>
          <a:off x="1987486" y="2867716"/>
          <a:ext cx="1315768" cy="705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3" imgW="876300" imgH="457200" progId="Equation.DSMT4">
                  <p:embed/>
                </p:oleObj>
              </mc:Choice>
              <mc:Fallback>
                <p:oleObj name="Equation" r:id="rId3" imgW="87630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486" y="2867716"/>
                        <a:ext cx="1315768" cy="705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对象 31">
            <a:extLst>
              <a:ext uri="{FF2B5EF4-FFF2-40B4-BE49-F238E27FC236}">
                <a16:creationId xmlns:a16="http://schemas.microsoft.com/office/drawing/2014/main" id="{BEC62A23-6CD8-4910-BF11-D57435BFDD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621728"/>
              </p:ext>
            </p:extLst>
          </p:nvPr>
        </p:nvGraphicFramePr>
        <p:xfrm>
          <a:off x="3874607" y="2918990"/>
          <a:ext cx="1039267" cy="705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5" imgW="698500" imgH="457200" progId="Equation.DSMT4">
                  <p:embed/>
                </p:oleObj>
              </mc:Choice>
              <mc:Fallback>
                <p:oleObj name="Equation" r:id="rId5" imgW="6985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4607" y="2918990"/>
                        <a:ext cx="1039267" cy="705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0">
            <a:extLst>
              <a:ext uri="{FF2B5EF4-FFF2-40B4-BE49-F238E27FC236}">
                <a16:creationId xmlns:a16="http://schemas.microsoft.com/office/drawing/2014/main" id="{2B4F0FCA-5827-4073-BCE6-CD8057475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771" y="3404665"/>
            <a:ext cx="17145353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CF20636D-BBE0-49D4-B836-99E950FBEB2B}"/>
              </a:ext>
            </a:extLst>
          </p:cNvPr>
          <p:cNvSpPr/>
          <p:nvPr/>
        </p:nvSpPr>
        <p:spPr>
          <a:xfrm>
            <a:off x="1858195" y="3593073"/>
            <a:ext cx="364715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>
              <a:lnSpc>
                <a:spcPct val="150000"/>
              </a:lnSpc>
              <a:spcAft>
                <a:spcPts val="0"/>
              </a:spcAft>
            </a:pP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∴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y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=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﹣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0.01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x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6  (100≤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x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≤300).</a:t>
            </a:r>
            <a:endParaRPr lang="zh-CN" altLang="zh-CN" sz="20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753CB96D-85B5-4DA4-8CE4-FE0FBF2874B5}"/>
              </a:ext>
            </a:extLst>
          </p:cNvPr>
          <p:cNvSpPr txBox="1"/>
          <p:nvPr/>
        </p:nvSpPr>
        <p:spPr>
          <a:xfrm>
            <a:off x="1376744" y="1908423"/>
            <a:ext cx="331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①当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100≤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x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≤300</a:t>
            </a:r>
            <a:r>
              <a:rPr lang="zh-CN" altLang="en-US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时</a:t>
            </a:r>
            <a:endParaRPr lang="zh-CN" altLang="en-US" dirty="0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6F1C16DB-5A96-4724-97B4-EACCD4368437}"/>
              </a:ext>
            </a:extLst>
          </p:cNvPr>
          <p:cNvSpPr txBox="1"/>
          <p:nvPr/>
        </p:nvSpPr>
        <p:spPr>
          <a:xfrm>
            <a:off x="2064327" y="4193187"/>
            <a:ext cx="373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②当</a:t>
            </a:r>
            <a:r>
              <a:rPr lang="en-US" altLang="zh-CN" dirty="0"/>
              <a:t>&gt;300</a:t>
            </a:r>
            <a:r>
              <a:rPr lang="zh-CN" altLang="en-US" dirty="0"/>
              <a:t>时，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E6F05951-56B5-4033-A4BD-B0A0A7022A7C}"/>
              </a:ext>
            </a:extLst>
          </p:cNvPr>
          <p:cNvSpPr txBox="1"/>
          <p:nvPr/>
        </p:nvSpPr>
        <p:spPr>
          <a:xfrm>
            <a:off x="3560618" y="4303565"/>
            <a:ext cx="1842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y=3</a:t>
            </a:r>
            <a:endParaRPr lang="zh-CN" altLang="en-US" dirty="0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682CFAB8-4270-424A-8A91-6E3380FC9437}"/>
              </a:ext>
            </a:extLst>
          </p:cNvPr>
          <p:cNvSpPr txBox="1"/>
          <p:nvPr/>
        </p:nvSpPr>
        <p:spPr>
          <a:xfrm>
            <a:off x="1981200" y="5195455"/>
            <a:ext cx="2713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综上所述</a:t>
            </a:r>
            <a:r>
              <a:rPr lang="en-US" altLang="zh-CN" dirty="0"/>
              <a:t>y=</a:t>
            </a:r>
            <a:endParaRPr lang="zh-CN" altLang="en-US" dirty="0"/>
          </a:p>
        </p:txBody>
      </p:sp>
      <p:sp>
        <p:nvSpPr>
          <p:cNvPr id="39" name="左大括号 38">
            <a:extLst>
              <a:ext uri="{FF2B5EF4-FFF2-40B4-BE49-F238E27FC236}">
                <a16:creationId xmlns:a16="http://schemas.microsoft.com/office/drawing/2014/main" id="{619047DB-BF0C-4E8C-95E0-8F66EFC0ACB4}"/>
              </a:ext>
            </a:extLst>
          </p:cNvPr>
          <p:cNvSpPr/>
          <p:nvPr/>
        </p:nvSpPr>
        <p:spPr>
          <a:xfrm>
            <a:off x="3303254" y="4939145"/>
            <a:ext cx="257364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41D546F1-85C2-45AF-937B-12520EBF6934}"/>
              </a:ext>
            </a:extLst>
          </p:cNvPr>
          <p:cNvSpPr/>
          <p:nvPr/>
        </p:nvSpPr>
        <p:spPr>
          <a:xfrm>
            <a:off x="3458409" y="4800143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-0.01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x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6</a:t>
            </a:r>
            <a:endParaRPr lang="zh-CN" altLang="en-US" dirty="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8F7A9313-B52F-4C5E-B869-6C9151FB3D06}"/>
              </a:ext>
            </a:extLst>
          </p:cNvPr>
          <p:cNvSpPr/>
          <p:nvPr/>
        </p:nvSpPr>
        <p:spPr>
          <a:xfrm>
            <a:off x="4391307" y="479795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(100≤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x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≤300).</a:t>
            </a:r>
            <a:endParaRPr lang="zh-CN" altLang="en-US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F9317D9F-CFA8-4BB0-9370-4D00083FCFC2}"/>
              </a:ext>
            </a:extLst>
          </p:cNvPr>
          <p:cNvSpPr/>
          <p:nvPr/>
        </p:nvSpPr>
        <p:spPr>
          <a:xfrm>
            <a:off x="3478009" y="563643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DA4A8483-FCF8-47BA-973E-251D72D02020}"/>
              </a:ext>
            </a:extLst>
          </p:cNvPr>
          <p:cNvSpPr txBox="1"/>
          <p:nvPr/>
        </p:nvSpPr>
        <p:spPr>
          <a:xfrm>
            <a:off x="3681771" y="5590767"/>
            <a:ext cx="2061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(x&gt;300)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007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A3E2B7B-1667-479B-9FAF-94E296B40993}"/>
              </a:ext>
            </a:extLst>
          </p:cNvPr>
          <p:cNvSpPr txBox="1"/>
          <p:nvPr/>
        </p:nvSpPr>
        <p:spPr>
          <a:xfrm>
            <a:off x="685602" y="451063"/>
            <a:ext cx="5805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accent1">
                    <a:lumMod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课标要求：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F2BDE8C-4248-4195-BDD9-5095207D72A6}"/>
              </a:ext>
            </a:extLst>
          </p:cNvPr>
          <p:cNvSpPr txBox="1"/>
          <p:nvPr/>
        </p:nvSpPr>
        <p:spPr>
          <a:xfrm>
            <a:off x="815835" y="1392565"/>
            <a:ext cx="6717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选取实例，讨论一次函数的实际应用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77F8676-8810-47BA-9E52-3E2CD7B3FC92}"/>
              </a:ext>
            </a:extLst>
          </p:cNvPr>
          <p:cNvSpPr txBox="1"/>
          <p:nvPr/>
        </p:nvSpPr>
        <p:spPr>
          <a:xfrm>
            <a:off x="815834" y="2446412"/>
            <a:ext cx="9921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认识函数模型，正确从图形、实际问题中提取解题相关信息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C19FEFC-2FA4-4781-A4CA-F7E2A8FAA42D}"/>
              </a:ext>
            </a:extLst>
          </p:cNvPr>
          <p:cNvSpPr txBox="1"/>
          <p:nvPr/>
        </p:nvSpPr>
        <p:spPr>
          <a:xfrm>
            <a:off x="2818805" y="589562"/>
            <a:ext cx="2685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（</a:t>
            </a:r>
            <a:r>
              <a:rPr lang="en-US" altLang="zh-CN" sz="2800" dirty="0">
                <a:solidFill>
                  <a:srgbClr val="FF0000"/>
                </a:solidFill>
              </a:rPr>
              <a:t>3</a:t>
            </a:r>
            <a:r>
              <a:rPr lang="zh-CN" altLang="en-US" sz="2800" dirty="0">
                <a:solidFill>
                  <a:srgbClr val="FF0000"/>
                </a:solidFill>
              </a:rPr>
              <a:t>）掌握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1A15635-0340-47C3-8B02-66269C22E2C4}"/>
              </a:ext>
            </a:extLst>
          </p:cNvPr>
          <p:cNvSpPr txBox="1"/>
          <p:nvPr/>
        </p:nvSpPr>
        <p:spPr>
          <a:xfrm>
            <a:off x="4569922" y="666506"/>
            <a:ext cx="6429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在理解的基础上，把对象用于新的情境</a:t>
            </a:r>
          </a:p>
        </p:txBody>
      </p:sp>
    </p:spTree>
    <p:extLst>
      <p:ext uri="{BB962C8B-B14F-4D97-AF65-F5344CB8AC3E}">
        <p14:creationId xmlns:p14="http://schemas.microsoft.com/office/powerpoint/2010/main" val="40775836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39F13B6-DDD3-4991-B90F-8B32A2DFD773}"/>
              </a:ext>
            </a:extLst>
          </p:cNvPr>
          <p:cNvSpPr/>
          <p:nvPr/>
        </p:nvSpPr>
        <p:spPr>
          <a:xfrm>
            <a:off x="789708" y="120502"/>
            <a:ext cx="792384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150000"/>
              </a:lnSpc>
              <a:spcAft>
                <a:spcPts val="0"/>
              </a:spcAft>
            </a:pP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小李经营一家水果店，某日到水果批发市场批发一种水果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.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经了解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,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一次性批发这种水果不得少于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100kg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，超过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300kg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时，所有这种水果的批发单价均为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3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元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/kg.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图中折线表示批发单价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y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（元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/kg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）与</a:t>
            </a:r>
            <a:r>
              <a:rPr lang="zh-CN" altLang="en-US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重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量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x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kg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）的函数关系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.</a:t>
            </a:r>
            <a:endParaRPr lang="zh-CN" alt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81610" fontAlgn="ctr">
              <a:lnSpc>
                <a:spcPct val="150000"/>
              </a:lnSpc>
              <a:spcAft>
                <a:spcPts val="0"/>
              </a:spcAft>
            </a:pP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2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）小李用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800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元一次可以批发这种水果的</a:t>
            </a:r>
            <a:r>
              <a:rPr lang="zh-CN" altLang="en-US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重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量是多少？</a:t>
            </a:r>
            <a:endParaRPr lang="zh-CN" altLang="zh-CN" sz="20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CD22DEA9-9931-4027-89E6-39DF9579D39A}"/>
              </a:ext>
            </a:extLst>
          </p:cNvPr>
          <p:cNvGrpSpPr>
            <a:grpSpLocks/>
          </p:cNvGrpSpPr>
          <p:nvPr/>
        </p:nvGrpSpPr>
        <p:grpSpPr bwMode="auto">
          <a:xfrm>
            <a:off x="8569467" y="597043"/>
            <a:ext cx="3179187" cy="2783466"/>
            <a:chOff x="3062" y="6780"/>
            <a:chExt cx="3795" cy="2985"/>
          </a:xfrm>
        </p:grpSpPr>
        <p:cxnSp>
          <p:nvCxnSpPr>
            <p:cNvPr id="6" name="Line 24">
              <a:extLst>
                <a:ext uri="{FF2B5EF4-FFF2-40B4-BE49-F238E27FC236}">
                  <a16:creationId xmlns:a16="http://schemas.microsoft.com/office/drawing/2014/main" id="{BDEC99FE-558B-483A-BEDC-924D0CD6528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619" y="7065"/>
              <a:ext cx="18" cy="22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25">
              <a:extLst>
                <a:ext uri="{FF2B5EF4-FFF2-40B4-BE49-F238E27FC236}">
                  <a16:creationId xmlns:a16="http://schemas.microsoft.com/office/drawing/2014/main" id="{1F2C3AE4-133E-4428-B879-38BF8453359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062" y="8925"/>
              <a:ext cx="31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26">
              <a:extLst>
                <a:ext uri="{FF2B5EF4-FFF2-40B4-BE49-F238E27FC236}">
                  <a16:creationId xmlns:a16="http://schemas.microsoft.com/office/drawing/2014/main" id="{A24AF236-5FF9-4593-A650-42F5C8A6C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6" y="7918"/>
              <a:ext cx="551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3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9" name="Text Box 27">
              <a:extLst>
                <a:ext uri="{FF2B5EF4-FFF2-40B4-BE49-F238E27FC236}">
                  <a16:creationId xmlns:a16="http://schemas.microsoft.com/office/drawing/2014/main" id="{88754A5C-99EF-4BAD-B1EF-BE97BA2203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7" y="9330"/>
              <a:ext cx="1294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第23题图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0" name="Text Box 28">
              <a:extLst>
                <a:ext uri="{FF2B5EF4-FFF2-40B4-BE49-F238E27FC236}">
                  <a16:creationId xmlns:a16="http://schemas.microsoft.com/office/drawing/2014/main" id="{461C1357-45C3-42A5-8BA6-0C6E3139C8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1" y="7350"/>
              <a:ext cx="551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5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1" name="Text Box 29">
              <a:extLst>
                <a:ext uri="{FF2B5EF4-FFF2-40B4-BE49-F238E27FC236}">
                  <a16:creationId xmlns:a16="http://schemas.microsoft.com/office/drawing/2014/main" id="{B09D648D-5590-49F7-9918-58D1517B4F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2" y="8850"/>
              <a:ext cx="835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 </a:t>
              </a:r>
              <a:r>
                <a:rPr lang="zh-CN" sz="1050" i="1">
                  <a:effectLst/>
                  <a:latin typeface="宋体" panose="02010600030101010101" pitchFamily="2" charset="-122"/>
                  <a:ea typeface="Times New Roman" panose="02020603050405020304" pitchFamily="18" charset="0"/>
                  <a:cs typeface="宋体" panose="02010600030101010101" pitchFamily="2" charset="-122"/>
                </a:rPr>
                <a:t>x</a:t>
              </a:r>
              <a:r>
                <a:rPr lang="zh-CN" sz="11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(kg)</a:t>
              </a:r>
            </a:p>
          </p:txBody>
        </p:sp>
        <p:sp>
          <p:nvSpPr>
            <p:cNvPr id="12" name="Text Box 30">
              <a:extLst>
                <a:ext uri="{FF2B5EF4-FFF2-40B4-BE49-F238E27FC236}">
                  <a16:creationId xmlns:a16="http://schemas.microsoft.com/office/drawing/2014/main" id="{F1584CA4-3707-418C-9BF5-7C79682DC7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7" y="6780"/>
              <a:ext cx="1033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-89535" algn="ctr">
                <a:spcAft>
                  <a:spcPts val="0"/>
                </a:spcAft>
              </a:pPr>
              <a:r>
                <a:rPr lang="zh-CN" sz="1050" i="1">
                  <a:effectLst/>
                  <a:latin typeface="宋体" panose="02010600030101010101" pitchFamily="2" charset="-122"/>
                  <a:ea typeface="Times New Roman" panose="02020603050405020304" pitchFamily="18" charset="0"/>
                  <a:cs typeface="宋体" panose="02010600030101010101" pitchFamily="2" charset="-122"/>
                </a:rPr>
                <a:t>y</a:t>
              </a:r>
              <a:r>
                <a:rPr lang="zh-CN" sz="105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(元/kg)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cxnSp>
          <p:nvCxnSpPr>
            <p:cNvPr id="13" name="AutoShape 31">
              <a:extLst>
                <a:ext uri="{FF2B5EF4-FFF2-40B4-BE49-F238E27FC236}">
                  <a16:creationId xmlns:a16="http://schemas.microsoft.com/office/drawing/2014/main" id="{C44E2EDD-55F4-4FDF-8902-E67E6D2276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640" y="7560"/>
              <a:ext cx="48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32">
              <a:extLst>
                <a:ext uri="{FF2B5EF4-FFF2-40B4-BE49-F238E27FC236}">
                  <a16:creationId xmlns:a16="http://schemas.microsoft.com/office/drawing/2014/main" id="{0F29CA18-6411-4CBD-978E-49B8D9497E0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125" y="7560"/>
              <a:ext cx="0" cy="13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33">
              <a:extLst>
                <a:ext uri="{FF2B5EF4-FFF2-40B4-BE49-F238E27FC236}">
                  <a16:creationId xmlns:a16="http://schemas.microsoft.com/office/drawing/2014/main" id="{4E1F4284-3048-4F7A-8CA4-E0021B76C9B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640" y="8160"/>
              <a:ext cx="1347" cy="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34">
              <a:extLst>
                <a:ext uri="{FF2B5EF4-FFF2-40B4-BE49-F238E27FC236}">
                  <a16:creationId xmlns:a16="http://schemas.microsoft.com/office/drawing/2014/main" id="{2295C5CA-6385-4886-B7DF-626A014EA02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84" y="8175"/>
              <a:ext cx="73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35">
              <a:extLst>
                <a:ext uri="{FF2B5EF4-FFF2-40B4-BE49-F238E27FC236}">
                  <a16:creationId xmlns:a16="http://schemas.microsoft.com/office/drawing/2014/main" id="{E838F593-A2FF-4A87-A387-8CBDB8E5B38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84" y="8175"/>
              <a:ext cx="0" cy="7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36">
              <a:extLst>
                <a:ext uri="{FF2B5EF4-FFF2-40B4-BE49-F238E27FC236}">
                  <a16:creationId xmlns:a16="http://schemas.microsoft.com/office/drawing/2014/main" id="{7E21A3A6-AA6D-4F0C-AA22-191498E1505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4125" y="7560"/>
              <a:ext cx="859" cy="6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37">
              <a:extLst>
                <a:ext uri="{FF2B5EF4-FFF2-40B4-BE49-F238E27FC236}">
                  <a16:creationId xmlns:a16="http://schemas.microsoft.com/office/drawing/2014/main" id="{9247EE82-C26D-4B1A-A7A2-491B5FDC17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0" y="8850"/>
              <a:ext cx="87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100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20" name="Text Box 38">
              <a:extLst>
                <a:ext uri="{FF2B5EF4-FFF2-40B4-BE49-F238E27FC236}">
                  <a16:creationId xmlns:a16="http://schemas.microsoft.com/office/drawing/2014/main" id="{6049FC3F-994C-43DA-A9C5-CE4F4A204F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9" y="8850"/>
              <a:ext cx="87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300</a:t>
              </a:r>
              <a:endParaRPr lang="zh-CN" sz="1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21" name="Text Box 39">
              <a:extLst>
                <a:ext uri="{FF2B5EF4-FFF2-40B4-BE49-F238E27FC236}">
                  <a16:creationId xmlns:a16="http://schemas.microsoft.com/office/drawing/2014/main" id="{02817099-594F-4A3A-A533-99A43F72F8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4" y="7217"/>
              <a:ext cx="550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A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22" name="Text Box 40">
              <a:extLst>
                <a:ext uri="{FF2B5EF4-FFF2-40B4-BE49-F238E27FC236}">
                  <a16:creationId xmlns:a16="http://schemas.microsoft.com/office/drawing/2014/main" id="{4780F2D7-D1DF-4394-A98F-9D81F8CC3D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9" y="7798"/>
              <a:ext cx="550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CN" sz="9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B</a:t>
              </a:r>
              <a:endParaRPr lang="zh-CN" sz="11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  <p:sp>
        <p:nvSpPr>
          <p:cNvPr id="23" name="左大括号 22">
            <a:extLst>
              <a:ext uri="{FF2B5EF4-FFF2-40B4-BE49-F238E27FC236}">
                <a16:creationId xmlns:a16="http://schemas.microsoft.com/office/drawing/2014/main" id="{D34AB19D-52BC-4876-BB04-6260CCC0A787}"/>
              </a:ext>
            </a:extLst>
          </p:cNvPr>
          <p:cNvSpPr/>
          <p:nvPr/>
        </p:nvSpPr>
        <p:spPr>
          <a:xfrm>
            <a:off x="2049419" y="2542304"/>
            <a:ext cx="257364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7339D77A-BF3D-4755-B93E-BFB1A67BB724}"/>
              </a:ext>
            </a:extLst>
          </p:cNvPr>
          <p:cNvSpPr/>
          <p:nvPr/>
        </p:nvSpPr>
        <p:spPr>
          <a:xfrm>
            <a:off x="2204574" y="2403302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-0.01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x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6</a:t>
            </a:r>
            <a:endParaRPr lang="zh-CN" altLang="en-US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BA4A6E1-2530-444B-9A6C-4CC0E7F85A99}"/>
              </a:ext>
            </a:extLst>
          </p:cNvPr>
          <p:cNvSpPr/>
          <p:nvPr/>
        </p:nvSpPr>
        <p:spPr>
          <a:xfrm>
            <a:off x="3137472" y="2401115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(100≤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x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≤300).</a:t>
            </a:r>
            <a:endParaRPr lang="zh-CN" altLang="en-US" dirty="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695CF77F-40CF-4CFE-BF7E-EF91BB67793F}"/>
              </a:ext>
            </a:extLst>
          </p:cNvPr>
          <p:cNvSpPr/>
          <p:nvPr/>
        </p:nvSpPr>
        <p:spPr>
          <a:xfrm>
            <a:off x="2224174" y="323959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C85040C-7DD9-4BAB-8BC3-52BC5BF4BD12}"/>
              </a:ext>
            </a:extLst>
          </p:cNvPr>
          <p:cNvSpPr txBox="1"/>
          <p:nvPr/>
        </p:nvSpPr>
        <p:spPr>
          <a:xfrm>
            <a:off x="2427936" y="3193926"/>
            <a:ext cx="2061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(x&gt;300)</a:t>
            </a:r>
            <a:endParaRPr lang="zh-CN" altLang="en-US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3ED6D46B-5393-49A5-AB6F-F7EFF432A14B}"/>
              </a:ext>
            </a:extLst>
          </p:cNvPr>
          <p:cNvSpPr txBox="1"/>
          <p:nvPr/>
        </p:nvSpPr>
        <p:spPr>
          <a:xfrm>
            <a:off x="1270520" y="2819114"/>
            <a:ext cx="2713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(1)y=</a:t>
            </a:r>
            <a:endParaRPr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7F9AA0C-4756-4D0A-8CCB-FDC240CB1518}"/>
              </a:ext>
            </a:extLst>
          </p:cNvPr>
          <p:cNvSpPr/>
          <p:nvPr/>
        </p:nvSpPr>
        <p:spPr>
          <a:xfrm>
            <a:off x="2204574" y="4121602"/>
            <a:ext cx="5718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①当</a:t>
            </a:r>
            <a:r>
              <a:rPr lang="zh-CN" altLang="zh-CN" kern="0" dirty="0">
                <a:ea typeface="Times New Roman" panose="02020603050405020304" pitchFamily="18" charset="0"/>
              </a:rPr>
              <a:t>100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≤</a:t>
            </a:r>
            <a:r>
              <a:rPr lang="zh-CN" altLang="zh-CN" i="1" kern="0" dirty="0">
                <a:ea typeface="Times New Roman" panose="02020603050405020304" pitchFamily="18" charset="0"/>
              </a:rPr>
              <a:t>x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≤</a:t>
            </a:r>
            <a:r>
              <a:rPr lang="zh-CN" altLang="zh-CN" kern="0" dirty="0">
                <a:ea typeface="Times New Roman" panose="02020603050405020304" pitchFamily="18" charset="0"/>
              </a:rPr>
              <a:t>300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时，依题意有（﹣</a:t>
            </a:r>
            <a:r>
              <a:rPr lang="zh-CN" altLang="zh-CN" kern="0" dirty="0">
                <a:ea typeface="Times New Roman" panose="02020603050405020304" pitchFamily="18" charset="0"/>
              </a:rPr>
              <a:t>0.01</a:t>
            </a:r>
            <a:r>
              <a:rPr lang="zh-CN" altLang="zh-CN" i="1" kern="0" dirty="0">
                <a:ea typeface="Times New Roman" panose="02020603050405020304" pitchFamily="18" charset="0"/>
              </a:rPr>
              <a:t>x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kern="0" dirty="0">
                <a:ea typeface="Times New Roman" panose="02020603050405020304" pitchFamily="18" charset="0"/>
              </a:rPr>
              <a:t>6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zh-CN" kern="0" dirty="0">
                <a:ea typeface="Times New Roman" panose="02020603050405020304" pitchFamily="18" charset="0"/>
              </a:rPr>
              <a:t>·</a:t>
            </a:r>
            <a:r>
              <a:rPr lang="zh-CN" altLang="zh-CN" i="1" kern="0" dirty="0">
                <a:ea typeface="Times New Roman" panose="02020603050405020304" pitchFamily="18" charset="0"/>
              </a:rPr>
              <a:t>x</a:t>
            </a:r>
            <a:r>
              <a:rPr lang="zh-CN" altLang="zh-CN" kern="0" dirty="0">
                <a:ea typeface="Times New Roman" panose="02020603050405020304" pitchFamily="18" charset="0"/>
              </a:rPr>
              <a:t>=800</a:t>
            </a:r>
            <a:r>
              <a:rPr lang="zh-CN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，</a:t>
            </a:r>
            <a:endParaRPr lang="zh-CN" altLang="en-US" dirty="0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AE73EE2-0415-4310-8742-6501967522A9}"/>
              </a:ext>
            </a:extLst>
          </p:cNvPr>
          <p:cNvSpPr/>
          <p:nvPr/>
        </p:nvSpPr>
        <p:spPr>
          <a:xfrm>
            <a:off x="2517648" y="4406582"/>
            <a:ext cx="391645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>
              <a:lnSpc>
                <a:spcPct val="150000"/>
              </a:lnSpc>
              <a:spcAft>
                <a:spcPts val="0"/>
              </a:spcAft>
            </a:pP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求得：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x</a:t>
            </a:r>
            <a:r>
              <a:rPr lang="zh-CN" altLang="zh-CN" baseline="-25000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1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200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i="1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x</a:t>
            </a:r>
            <a:r>
              <a:rPr lang="zh-CN" altLang="zh-CN" baseline="-25000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2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400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（舍去），</a:t>
            </a:r>
            <a:endParaRPr lang="zh-CN" altLang="zh-CN" sz="20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3A5EF1F6-8924-4CD1-832A-91AF0FDB7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008" y="5112055"/>
            <a:ext cx="57182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②当</a:t>
            </a:r>
            <a:r>
              <a:rPr kumimoji="0" lang="zh-CN" altLang="zh-CN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＞300时，依题意有3</a:t>
            </a:r>
            <a:r>
              <a:rPr kumimoji="0" lang="zh-CN" altLang="zh-CN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=800，解得</a:t>
            </a:r>
            <a:r>
              <a:rPr kumimoji="0" lang="zh-CN" altLang="zh-CN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kumimoji="0" lang="zh-C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2" name="对象 31">
            <a:extLst>
              <a:ext uri="{FF2B5EF4-FFF2-40B4-BE49-F238E27FC236}">
                <a16:creationId xmlns:a16="http://schemas.microsoft.com/office/drawing/2014/main" id="{D7E430F1-0E36-4015-AFDE-80A92064FE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928084"/>
              </p:ext>
            </p:extLst>
          </p:nvPr>
        </p:nvGraphicFramePr>
        <p:xfrm>
          <a:off x="7017327" y="5047105"/>
          <a:ext cx="401782" cy="530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" imgW="291973" imgH="393529" progId="Equation.DSMT4">
                  <p:embed/>
                </p:oleObj>
              </mc:Choice>
              <mc:Fallback>
                <p:oleObj name="Equation" r:id="rId3" imgW="291973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7327" y="5047105"/>
                        <a:ext cx="401782" cy="5300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矩形 33">
            <a:extLst>
              <a:ext uri="{FF2B5EF4-FFF2-40B4-BE49-F238E27FC236}">
                <a16:creationId xmlns:a16="http://schemas.microsoft.com/office/drawing/2014/main" id="{EE77B206-3861-4B05-8D2D-B31B3716C4A9}"/>
              </a:ext>
            </a:extLst>
          </p:cNvPr>
          <p:cNvSpPr/>
          <p:nvPr/>
        </p:nvSpPr>
        <p:spPr>
          <a:xfrm>
            <a:off x="2100379" y="5709807"/>
            <a:ext cx="592662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00025" fontAlgn="ctr">
              <a:lnSpc>
                <a:spcPct val="150000"/>
              </a:lnSpc>
              <a:spcAft>
                <a:spcPts val="0"/>
              </a:spcAft>
            </a:pP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答：小李用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800</a:t>
            </a:r>
            <a:r>
              <a:rPr lang="zh-CN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元一次可以批发这种水果的质量</a:t>
            </a:r>
            <a:r>
              <a:rPr lang="zh-CN" altLang="zh-CN" dirty="0"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200 kg.</a:t>
            </a:r>
            <a:endParaRPr lang="zh-CN" altLang="zh-CN" sz="20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8127AE9C-EB68-4D92-B490-6D12C7528B23}"/>
              </a:ext>
            </a:extLst>
          </p:cNvPr>
          <p:cNvSpPr txBox="1"/>
          <p:nvPr/>
        </p:nvSpPr>
        <p:spPr>
          <a:xfrm>
            <a:off x="7516091" y="5195455"/>
            <a:ext cx="1129145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（舍去）</a:t>
            </a:r>
          </a:p>
        </p:txBody>
      </p:sp>
    </p:spTree>
    <p:extLst>
      <p:ext uri="{BB962C8B-B14F-4D97-AF65-F5344CB8AC3E}">
        <p14:creationId xmlns:p14="http://schemas.microsoft.com/office/powerpoint/2010/main" val="33617986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8F1749B-AD0D-4913-B39F-6A3229629F27}"/>
              </a:ext>
            </a:extLst>
          </p:cNvPr>
          <p:cNvSpPr/>
          <p:nvPr/>
        </p:nvSpPr>
        <p:spPr>
          <a:xfrm>
            <a:off x="221672" y="451063"/>
            <a:ext cx="1086889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某工厂用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50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天时间生产一款新型节能产品，每天生产的该产品被某网店以每件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80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元的价格全部订购，在生产过程中，由于技术的不断更新，该产品第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天的生产成本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y(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/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件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x(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天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之间的关系如图所示，第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天该产品的生产量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z(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件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x(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天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满足关系式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z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120.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(1)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第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天，该厂生产该产品的利润是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元；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(2)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设第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天该厂生产该产品的利润为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w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元．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求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w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之间的函数关系式，并指出第几天的利润最大，最大利润是多少？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在生产该产品的过程中，当天利润不低于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2 400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元的共有多少天？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7170" name="图片 7">
            <a:extLst>
              <a:ext uri="{FF2B5EF4-FFF2-40B4-BE49-F238E27FC236}">
                <a16:creationId xmlns:a16="http://schemas.microsoft.com/office/drawing/2014/main" id="{E3AA5A45-3F2D-400C-9294-EC263345B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226" y="1567699"/>
            <a:ext cx="3251394" cy="290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23879BAB-7C1D-453C-BCD6-04905D55EB8D}"/>
              </a:ext>
            </a:extLst>
          </p:cNvPr>
          <p:cNvSpPr/>
          <p:nvPr/>
        </p:nvSpPr>
        <p:spPr>
          <a:xfrm>
            <a:off x="651164" y="270610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设直线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AB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的解析式为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y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kx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b(k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≠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0)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endParaRPr lang="en-US" altLang="zh-CN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把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70)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(30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40)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代入，得</a:t>
            </a:r>
            <a:endParaRPr lang="en-US" altLang="zh-CN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∴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直线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AB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的解析式为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y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70.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1EA861E-50A6-4B01-B868-9A04AFCF4B6C}"/>
              </a:ext>
            </a:extLst>
          </p:cNvPr>
          <p:cNvSpPr/>
          <p:nvPr/>
        </p:nvSpPr>
        <p:spPr>
          <a:xfrm>
            <a:off x="1108364" y="3782981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≤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w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[80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70)](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120)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2x</a:t>
            </a:r>
            <a:r>
              <a:rPr lang="en-US" altLang="zh-CN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100x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1 200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2(x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25)</a:t>
            </a:r>
            <a:r>
              <a:rPr lang="en-US" altLang="zh-CN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2 450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∴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25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w</a:t>
            </a:r>
            <a:r>
              <a:rPr lang="zh-CN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最大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2 450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5F8F36B-13FF-47F6-9BCE-60E1FE110950}"/>
              </a:ext>
            </a:extLst>
          </p:cNvPr>
          <p:cNvSpPr/>
          <p:nvPr/>
        </p:nvSpPr>
        <p:spPr>
          <a:xfrm>
            <a:off x="1004454" y="526030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≤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50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w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(80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40)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120)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80x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4 800.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∵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w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随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的增大而减小，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∴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w</a:t>
            </a:r>
            <a:r>
              <a:rPr lang="zh-CN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最大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2 320.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06F4980-FA09-4015-B084-3D79DFA00B6F}"/>
              </a:ext>
            </a:extLst>
          </p:cNvPr>
          <p:cNvSpPr/>
          <p:nvPr/>
        </p:nvSpPr>
        <p:spPr>
          <a:xfrm>
            <a:off x="6137466" y="4859416"/>
            <a:ext cx="3063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 algn="just"/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∴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w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2x</a:t>
            </a:r>
            <a:r>
              <a:rPr lang="en-US" altLang="zh-CN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100x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1 200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BFB5D57-0158-49E1-9FDF-97BC89FBB2BC}"/>
              </a:ext>
            </a:extLst>
          </p:cNvPr>
          <p:cNvSpPr/>
          <p:nvPr/>
        </p:nvSpPr>
        <p:spPr>
          <a:xfrm>
            <a:off x="6731140" y="5452629"/>
            <a:ext cx="2069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80x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4 800.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59A5014-2937-4132-B974-E831C2EC786E}"/>
              </a:ext>
            </a:extLst>
          </p:cNvPr>
          <p:cNvSpPr/>
          <p:nvPr/>
        </p:nvSpPr>
        <p:spPr>
          <a:xfrm>
            <a:off x="5817459" y="5956633"/>
            <a:ext cx="4666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第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25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天的利润最大，最大利润为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2 450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元．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501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21FD1AB-BECF-4227-8AD7-D4DA5ABAEB86}"/>
              </a:ext>
            </a:extLst>
          </p:cNvPr>
          <p:cNvSpPr/>
          <p:nvPr/>
        </p:nvSpPr>
        <p:spPr>
          <a:xfrm>
            <a:off x="2364827" y="3269590"/>
            <a:ext cx="71049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≤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令－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2(x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25)</a:t>
            </a:r>
            <a:r>
              <a:rPr lang="en-US" altLang="zh-CN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2 450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2 400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解得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30.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∵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抛物线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w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2(x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25)</a:t>
            </a:r>
            <a:r>
              <a:rPr lang="en-US" altLang="zh-CN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2 450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开口向下，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由其图象可知，当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20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≤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≤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w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≥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2 400.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此时，当天利润不低于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2400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元的天数为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11(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天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≤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50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可知当天利润均低于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2 400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元．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综上所述，当天利润不低于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2 400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元的共有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天</a:t>
            </a:r>
            <a:endParaRPr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F02C890-3179-435D-BA20-B60AA2F29D79}"/>
              </a:ext>
            </a:extLst>
          </p:cNvPr>
          <p:cNvSpPr/>
          <p:nvPr/>
        </p:nvSpPr>
        <p:spPr>
          <a:xfrm>
            <a:off x="346841" y="1949697"/>
            <a:ext cx="85869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zh-CN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在生产该产品的过程中，当天利润不低于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2 400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元的共有多少天？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3446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1D62404-BE14-41BD-BB75-313A2D87F215}"/>
              </a:ext>
            </a:extLst>
          </p:cNvPr>
          <p:cNvSpPr txBox="1"/>
          <p:nvPr/>
        </p:nvSpPr>
        <p:spPr>
          <a:xfrm>
            <a:off x="746234" y="651641"/>
            <a:ext cx="1127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为了鼓励居民节约用水，相关部门实行居民生活用水阶梯式计量水价政策。若居民每户每月用水量不超过</a:t>
            </a:r>
            <a:r>
              <a:rPr lang="en-US" altLang="zh-CN" sz="2400" dirty="0"/>
              <a:t>10</a:t>
            </a:r>
            <a:r>
              <a:rPr lang="zh-CN" altLang="en-US" sz="2400" dirty="0"/>
              <a:t>吨，每吨按现行居民生活用水水价收费（现行居民生活用水水价</a:t>
            </a:r>
            <a:r>
              <a:rPr lang="en-US" altLang="zh-CN" sz="2400" dirty="0"/>
              <a:t>=</a:t>
            </a:r>
            <a:r>
              <a:rPr lang="zh-CN" altLang="en-US" sz="2400" dirty="0"/>
              <a:t>基本水价</a:t>
            </a:r>
            <a:r>
              <a:rPr lang="en-US" altLang="zh-CN" sz="2400" dirty="0"/>
              <a:t>2.45</a:t>
            </a:r>
            <a:r>
              <a:rPr lang="zh-CN" altLang="en-US" sz="2400" dirty="0"/>
              <a:t>元</a:t>
            </a:r>
            <a:r>
              <a:rPr lang="en-US" altLang="zh-CN" sz="2400" dirty="0"/>
              <a:t>/</a:t>
            </a:r>
            <a:r>
              <a:rPr lang="zh-CN" altLang="en-US" sz="2400" dirty="0"/>
              <a:t>吨</a:t>
            </a:r>
            <a:r>
              <a:rPr lang="en-US" altLang="zh-CN" sz="2400" dirty="0"/>
              <a:t>+</a:t>
            </a:r>
            <a:r>
              <a:rPr lang="zh-CN" altLang="en-US" sz="2400" dirty="0"/>
              <a:t>污水处理费</a:t>
            </a:r>
            <a:r>
              <a:rPr lang="en-US" altLang="zh-CN" sz="2400" dirty="0"/>
              <a:t>1</a:t>
            </a:r>
            <a:r>
              <a:rPr lang="zh-CN" altLang="en-US" sz="2400" dirty="0"/>
              <a:t>元</a:t>
            </a:r>
            <a:r>
              <a:rPr lang="en-US" altLang="zh-CN" sz="2400" dirty="0"/>
              <a:t>/</a:t>
            </a:r>
            <a:r>
              <a:rPr lang="zh-CN" altLang="en-US" sz="2400" dirty="0"/>
              <a:t>吨）；若每户每月用水量超过</a:t>
            </a:r>
            <a:r>
              <a:rPr lang="en-US" altLang="zh-CN" sz="2400" dirty="0"/>
              <a:t>10</a:t>
            </a:r>
            <a:r>
              <a:rPr lang="zh-CN" altLang="en-US" sz="2400" dirty="0"/>
              <a:t>立方米，则超过部分每立方米在基本水价基础上加价</a:t>
            </a:r>
            <a:r>
              <a:rPr lang="en-US" altLang="zh-CN" sz="2400" dirty="0"/>
              <a:t>100%</a:t>
            </a:r>
            <a:r>
              <a:rPr lang="zh-CN" altLang="en-US" sz="2400" dirty="0"/>
              <a:t>，每立方米污水处理费不变</a:t>
            </a:r>
            <a:r>
              <a:rPr lang="en-US" altLang="zh-CN" sz="2400" dirty="0"/>
              <a:t>.</a:t>
            </a:r>
            <a:r>
              <a:rPr lang="zh-CN" altLang="en-US" sz="2400" dirty="0"/>
              <a:t>（污水处理的立方数</a:t>
            </a:r>
            <a:r>
              <a:rPr lang="en-US" altLang="zh-CN" sz="2400" dirty="0"/>
              <a:t>=</a:t>
            </a:r>
            <a:r>
              <a:rPr lang="zh-CN" altLang="en-US" sz="2400" dirty="0"/>
              <a:t>实际生活用水的立方数）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936F8E4-7445-4EDA-B67D-823B554E716A}"/>
              </a:ext>
            </a:extLst>
          </p:cNvPr>
          <p:cNvSpPr txBox="1"/>
          <p:nvPr/>
        </p:nvSpPr>
        <p:spPr>
          <a:xfrm>
            <a:off x="415158" y="2791211"/>
            <a:ext cx="11361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1</a:t>
            </a:r>
            <a:r>
              <a:rPr lang="zh-CN" altLang="en-US" sz="2400" dirty="0"/>
              <a:t>）求用户每月生活用水水费</a:t>
            </a:r>
            <a:r>
              <a:rPr lang="en-US" altLang="zh-CN" sz="2400" dirty="0"/>
              <a:t>y</a:t>
            </a:r>
            <a:r>
              <a:rPr lang="zh-CN" altLang="en-US" sz="2400" dirty="0"/>
              <a:t>元与每月实际用水吨数</a:t>
            </a:r>
            <a:r>
              <a:rPr lang="en-US" altLang="zh-CN" sz="2400" dirty="0"/>
              <a:t>x</a:t>
            </a:r>
            <a:r>
              <a:rPr lang="zh-CN" altLang="en-US" sz="2400" dirty="0"/>
              <a:t>之间的函数关系式；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001D10-5EE6-4A87-9D41-458C3AD825F1}"/>
              </a:ext>
            </a:extLst>
          </p:cNvPr>
          <p:cNvSpPr txBox="1"/>
          <p:nvPr/>
        </p:nvSpPr>
        <p:spPr>
          <a:xfrm>
            <a:off x="451944" y="3429000"/>
            <a:ext cx="11887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2</a:t>
            </a:r>
            <a:r>
              <a:rPr lang="zh-CN" altLang="en-US" sz="2400" dirty="0"/>
              <a:t>）若该用户当月生活用水水费计划不超过</a:t>
            </a:r>
            <a:r>
              <a:rPr lang="en-US" altLang="zh-CN" sz="2400" dirty="0"/>
              <a:t>64</a:t>
            </a:r>
            <a:r>
              <a:rPr lang="zh-CN" altLang="en-US" sz="2400" dirty="0"/>
              <a:t>元，请问该用户当月最多可用水多少吨？</a:t>
            </a:r>
          </a:p>
        </p:txBody>
      </p:sp>
    </p:spTree>
    <p:extLst>
      <p:ext uri="{BB962C8B-B14F-4D97-AF65-F5344CB8AC3E}">
        <p14:creationId xmlns:p14="http://schemas.microsoft.com/office/powerpoint/2010/main" val="17374984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D5E7213B-C9D8-46C7-90E0-C15BA5920BD2}"/>
                  </a:ext>
                </a:extLst>
              </p:cNvPr>
              <p:cNvSpPr/>
              <p:nvPr/>
            </p:nvSpPr>
            <p:spPr>
              <a:xfrm>
                <a:off x="401782" y="390481"/>
                <a:ext cx="113538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某市为了鼓励居民节约用水，决定实行两级收费制度．若每月用水量不超过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含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，则每吨按政府补贴优惠价</a:t>
                </a:r>
                <a:r>
                  <a:rPr lang="en-US" altLang="zh-CN" sz="2000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元收费；若每月用水量超过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吨，则超过部分每吨按市场价</a:t>
                </a:r>
                <a:r>
                  <a:rPr lang="en-US" altLang="zh-CN" sz="2000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元收费．小明家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月份用水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20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吨，交水费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49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元；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月份用水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18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吨，交水费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42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元．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D5E7213B-C9D8-46C7-90E0-C15BA5920B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82" y="390481"/>
                <a:ext cx="11353800" cy="1015663"/>
              </a:xfrm>
              <a:prstGeom prst="rect">
                <a:avLst/>
              </a:prstGeom>
              <a:blipFill>
                <a:blip r:embed="rId2"/>
                <a:stretch>
                  <a:fillRect l="-591" t="-4192" r="-376" b="-101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AEB19341-0ED1-417F-8CBC-A0D59A0EB5CC}"/>
                  </a:ext>
                </a:extLst>
              </p:cNvPr>
              <p:cNvSpPr/>
              <p:nvPr/>
            </p:nvSpPr>
            <p:spPr>
              <a:xfrm>
                <a:off x="401782" y="1561006"/>
                <a:ext cx="569421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求每吨水的政府补贴优惠价和市场价分别是多少？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AEB19341-0ED1-417F-8CBC-A0D59A0EB5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82" y="1561006"/>
                <a:ext cx="5694218" cy="369332"/>
              </a:xfrm>
              <a:prstGeom prst="rect">
                <a:avLst/>
              </a:prstGeom>
              <a:blipFill>
                <a:blip r:embed="rId3"/>
                <a:stretch>
                  <a:fillRect l="-321" t="-11475" b="-213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32D7C04E-DD27-4609-B122-B532DFE5F256}"/>
                  </a:ext>
                </a:extLst>
              </p:cNvPr>
              <p:cNvSpPr/>
              <p:nvPr/>
            </p:nvSpPr>
            <p:spPr>
              <a:xfrm>
                <a:off x="1226128" y="2085200"/>
                <a:ext cx="6816436" cy="18820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解：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设每吨水的政府补贴优惠价为</a:t>
                </a:r>
                <a:r>
                  <a:rPr lang="en-US" altLang="zh-CN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元，市场调节价为</a:t>
                </a:r>
                <a:r>
                  <a:rPr lang="en-US" altLang="zh-CN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元．</a:t>
                </a:r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zh-CN" altLang="zh-CN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zh-CN" altLang="zh-CN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  <a:cs typeface="Cambria Math" panose="02040503050406030204" pitchFamily="18" charset="0"/>
                                  </a:rPr>
                                  <m:t>14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  <a:cs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  <a:cs typeface="Cambria Math" panose="02040503050406030204" pitchFamily="18" charset="0"/>
                                  </a:rPr>
                                  <m:t>+(20−14)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  <a:cs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  <a:cs typeface="Cambria Math" panose="02040503050406030204" pitchFamily="18" charset="0"/>
                                  </a:rPr>
                                  <m:t>=49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  <a:cs typeface="Cambria Math" panose="02040503050406030204" pitchFamily="18" charset="0"/>
                                  </a:rPr>
                                  <m:t>14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  <a:cs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  <a:cs typeface="Cambria Math" panose="02040503050406030204" pitchFamily="18" charset="0"/>
                                  </a:rPr>
                                  <m:t>+(18−14)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  <a:cs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  <a:cs typeface="Cambria Math" panose="02040503050406030204" pitchFamily="18" charset="0"/>
                                  </a:rPr>
                                  <m:t>=42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  <a:ea typeface="宋体" panose="02010600030101010101" pitchFamily="2" charset="-122"/>
                          <a:cs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br>
                  <a:rPr lang="en-US" altLang="zh-CN" sz="2400" kern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解得：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zh-CN" altLang="zh-CN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zh-CN" altLang="zh-CN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=2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=3.5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，</a:t>
                </a:r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:endParaRPr lang="zh-CN" altLang="en-US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32D7C04E-DD27-4609-B122-B532DFE5F2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128" y="2085200"/>
                <a:ext cx="6816436" cy="1882054"/>
              </a:xfrm>
              <a:prstGeom prst="rect">
                <a:avLst/>
              </a:prstGeom>
              <a:blipFill>
                <a:blip r:embed="rId4"/>
                <a:stretch>
                  <a:fillRect l="-716" t="-22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87321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D5E7213B-C9D8-46C7-90E0-C15BA5920BD2}"/>
                  </a:ext>
                </a:extLst>
              </p:cNvPr>
              <p:cNvSpPr/>
              <p:nvPr/>
            </p:nvSpPr>
            <p:spPr>
              <a:xfrm>
                <a:off x="401782" y="390481"/>
                <a:ext cx="113538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某市为了鼓励居民节约用水，决定实行两级收费制度．若每月用水量不超过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含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，则每吨按政府补贴优惠价</a:t>
                </a:r>
                <a:r>
                  <a:rPr lang="en-US" altLang="zh-CN" sz="2000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元收费；若每月用水量超过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吨，则超过部分每吨按市场价</a:t>
                </a:r>
                <a:r>
                  <a:rPr lang="en-US" altLang="zh-CN" sz="2000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元收费．小明家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月份用水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20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吨，交水费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49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元；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月份用水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18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吨，交水费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42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元．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D5E7213B-C9D8-46C7-90E0-C15BA5920B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82" y="390481"/>
                <a:ext cx="11353800" cy="1015663"/>
              </a:xfrm>
              <a:prstGeom prst="rect">
                <a:avLst/>
              </a:prstGeom>
              <a:blipFill>
                <a:blip r:embed="rId2"/>
                <a:stretch>
                  <a:fillRect l="-591" t="-4192" r="-376" b="-101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A44810CE-0DBD-4683-8F26-FFA5571C8447}"/>
                  </a:ext>
                </a:extLst>
              </p:cNvPr>
              <p:cNvSpPr/>
              <p:nvPr/>
            </p:nvSpPr>
            <p:spPr>
              <a:xfrm>
                <a:off x="401782" y="1540271"/>
                <a:ext cx="767541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设每月用水量为</a:t>
                </a:r>
                <a:r>
                  <a:rPr lang="en-US" altLang="zh-CN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吨，应交水费为</a:t>
                </a:r>
                <a:r>
                  <a:rPr lang="en-US" altLang="zh-CN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元，请</a:t>
                </a:r>
                <a:r>
                  <a:rPr lang="zh-CN" altLang="en-US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求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出</a:t>
                </a:r>
                <a:r>
                  <a:rPr lang="en-US" altLang="zh-CN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与</a:t>
                </a:r>
                <a:r>
                  <a:rPr lang="en-US" altLang="zh-CN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之间的函数关系式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A44810CE-0DBD-4683-8F26-FFA5571C84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82" y="1540271"/>
                <a:ext cx="7675418" cy="369332"/>
              </a:xfrm>
              <a:prstGeom prst="rect">
                <a:avLst/>
              </a:prstGeom>
              <a:blipFill>
                <a:blip r:embed="rId3"/>
                <a:stretch>
                  <a:fillRect l="-238" t="-13333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2E63E7C2-2716-417B-9767-3522FEAA38C6}"/>
                  </a:ext>
                </a:extLst>
              </p:cNvPr>
              <p:cNvSpPr/>
              <p:nvPr/>
            </p:nvSpPr>
            <p:spPr>
              <a:xfrm>
                <a:off x="1191491" y="2277358"/>
                <a:ext cx="6096000" cy="126419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当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0≤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𝑥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≤14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时，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𝑦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=2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，</a:t>
                </a:r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当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𝑥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&gt;14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时，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𝑦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=14×2+(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𝑥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−14)×3.5=3.5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𝑥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−21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，</a:t>
                </a:r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故所求函数关系式为：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𝑦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zh-CN" altLang="zh-CN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zh-CN" altLang="zh-CN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(0≤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≤14)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3.5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−21(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Cambria Math" panose="02040503050406030204" pitchFamily="18" charset="0"/>
                                </a:rPr>
                                <m:t>&gt;14)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；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2E63E7C2-2716-417B-9767-3522FEAA38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491" y="2277358"/>
                <a:ext cx="6096000" cy="1264192"/>
              </a:xfrm>
              <a:prstGeom prst="rect">
                <a:avLst/>
              </a:prstGeom>
              <a:blipFill>
                <a:blip r:embed="rId4"/>
                <a:stretch>
                  <a:fillRect l="-800" t="-38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69640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D5E7213B-C9D8-46C7-90E0-C15BA5920BD2}"/>
                  </a:ext>
                </a:extLst>
              </p:cNvPr>
              <p:cNvSpPr/>
              <p:nvPr/>
            </p:nvSpPr>
            <p:spPr>
              <a:xfrm>
                <a:off x="401782" y="390481"/>
                <a:ext cx="113538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某市为了鼓励居民节约用水，决定实行两级收费制度．若每月用水量不超过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含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，则每吨按政府补贴优惠价</a:t>
                </a:r>
                <a:r>
                  <a:rPr lang="en-US" altLang="zh-CN" sz="2000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元收费；若每月用水量超过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吨，则超过部分每吨按市场价</a:t>
                </a:r>
                <a:r>
                  <a:rPr lang="en-US" altLang="zh-CN" sz="2000" i="1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元收费．小明家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月份用水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20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吨，交水费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49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元；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月份用水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18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吨，交水费</a:t>
                </a:r>
                <a:r>
                  <a:rPr lang="en-US" altLang="zh-CN" sz="20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42</a:t>
                </a:r>
                <a:r>
                  <a:rPr lang="zh-CN" altLang="zh-CN" sz="2000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元．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D5E7213B-C9D8-46C7-90E0-C15BA5920B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82" y="390481"/>
                <a:ext cx="11353800" cy="1015663"/>
              </a:xfrm>
              <a:prstGeom prst="rect">
                <a:avLst/>
              </a:prstGeom>
              <a:blipFill>
                <a:blip r:embed="rId2"/>
                <a:stretch>
                  <a:fillRect l="-591" t="-4192" r="-376" b="-101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A6209ABD-EB23-47DD-92CD-0D4ED7B2D30F}"/>
                  </a:ext>
                </a:extLst>
              </p:cNvPr>
              <p:cNvSpPr/>
              <p:nvPr/>
            </p:nvSpPr>
            <p:spPr>
              <a:xfrm>
                <a:off x="401782" y="1637207"/>
                <a:ext cx="54681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ctr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altLang="zh-CN" i="1" kern="100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zh-CN" altLang="zh-CN" kern="0" dirty="0">
                    <a:latin typeface="Cambria Math" panose="02040503050406030204" pitchFamily="18" charset="0"/>
                    <a:ea typeface="宋体" panose="02010600030101010101" pitchFamily="2" charset="-122"/>
                    <a:cs typeface="宋体" panose="02010600030101010101" pitchFamily="2" charset="-122"/>
                  </a:rPr>
                  <a:t>小明家</a:t>
                </a:r>
                <a:r>
                  <a:rPr lang="en-US" altLang="zh-CN" kern="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5</a:t>
                </a:r>
                <a:r>
                  <a:rPr lang="zh-CN" altLang="zh-CN" kern="0" dirty="0">
                    <a:latin typeface="Cambria Math" panose="02040503050406030204" pitchFamily="18" charset="0"/>
                    <a:ea typeface="宋体" panose="02010600030101010101" pitchFamily="2" charset="-122"/>
                    <a:cs typeface="宋体" panose="02010600030101010101" pitchFamily="2" charset="-122"/>
                  </a:rPr>
                  <a:t>月份用水</a:t>
                </a:r>
                <a:r>
                  <a:rPr lang="en-US" altLang="zh-CN" kern="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26</a:t>
                </a:r>
                <a:r>
                  <a:rPr lang="zh-CN" altLang="zh-CN" kern="0" dirty="0">
                    <a:latin typeface="Cambria Math" panose="02040503050406030204" pitchFamily="18" charset="0"/>
                    <a:ea typeface="宋体" panose="02010600030101010101" pitchFamily="2" charset="-122"/>
                    <a:cs typeface="宋体" panose="02010600030101010101" pitchFamily="2" charset="-122"/>
                  </a:rPr>
                  <a:t>吨，则他家应交水费多少元？</a:t>
                </a:r>
                <a:endParaRPr lang="zh-CN" altLang="zh-CN" kern="100" dirty="0">
                  <a:latin typeface="Cambria Math" panose="02040503050406030204" pitchFamily="18" charset="0"/>
                  <a:ea typeface="宋体" panose="02010600030101010101" pitchFamily="2" charset="-122"/>
                  <a:cs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A6209ABD-EB23-47DD-92CD-0D4ED7B2D3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82" y="1637207"/>
                <a:ext cx="5468164" cy="369332"/>
              </a:xfrm>
              <a:prstGeom prst="rect">
                <a:avLst/>
              </a:prstGeom>
              <a:blipFill>
                <a:blip r:embed="rId3"/>
                <a:stretch>
                  <a:fillRect l="-334" t="-8333" r="-223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75667352-9505-4324-9080-88538C8235BE}"/>
                  </a:ext>
                </a:extLst>
              </p:cNvPr>
              <p:cNvSpPr/>
              <p:nvPr/>
            </p:nvSpPr>
            <p:spPr>
              <a:xfrm>
                <a:off x="803564" y="2288462"/>
                <a:ext cx="6096000" cy="92333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∵26&gt;14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，</a:t>
                </a:r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小明家</a:t>
                </a:r>
                <a:r>
                  <a:rPr lang="en-US" altLang="zh-CN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月份水费为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  <a:cs typeface="Cambria Math" panose="02040503050406030204" pitchFamily="18" charset="0"/>
                      </a:rPr>
                      <m:t>3.5×26−21=70</m:t>
                    </m:r>
                  </m:oMath>
                </a14:m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元．</a:t>
                </a:r>
                <a:br>
                  <a:rPr lang="en-US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</a:b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答：小明家</a:t>
                </a:r>
                <a:r>
                  <a:rPr lang="en-US" altLang="zh-CN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月份水费</a:t>
                </a:r>
                <a:r>
                  <a:rPr lang="en-US" altLang="zh-CN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70</a:t>
                </a:r>
                <a:r>
                  <a:rPr lang="zh-CN" altLang="zh-CN" kern="0" dirty="0">
                    <a:ea typeface="宋体" panose="02010600030101010101" pitchFamily="2" charset="-122"/>
                    <a:cs typeface="宋体" panose="02010600030101010101" pitchFamily="2" charset="-122"/>
                  </a:rPr>
                  <a:t>元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75667352-9505-4324-9080-88538C8235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564" y="2288462"/>
                <a:ext cx="6096000" cy="923330"/>
              </a:xfrm>
              <a:prstGeom prst="rect">
                <a:avLst/>
              </a:prstGeom>
              <a:blipFill>
                <a:blip r:embed="rId4"/>
                <a:stretch>
                  <a:fillRect l="-900" t="-4605" b="-98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153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03352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19851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5856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840DF4C-5DF6-491A-8C58-7EB6650ED275}"/>
              </a:ext>
            </a:extLst>
          </p:cNvPr>
          <p:cNvSpPr txBox="1"/>
          <p:nvPr/>
        </p:nvSpPr>
        <p:spPr>
          <a:xfrm>
            <a:off x="571930" y="164618"/>
            <a:ext cx="5473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1.</a:t>
            </a:r>
            <a:r>
              <a:rPr lang="zh-CN" altLang="en-US" sz="36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定义：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4626182-F349-430F-A034-F3FC926A8AE3}"/>
              </a:ext>
            </a:extLst>
          </p:cNvPr>
          <p:cNvSpPr txBox="1"/>
          <p:nvPr/>
        </p:nvSpPr>
        <p:spPr>
          <a:xfrm>
            <a:off x="585324" y="925356"/>
            <a:ext cx="8294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形如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______________________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叫做一次函数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F701E56-FDC5-4819-A6CB-004C665F99EF}"/>
              </a:ext>
            </a:extLst>
          </p:cNvPr>
          <p:cNvSpPr txBox="1"/>
          <p:nvPr/>
        </p:nvSpPr>
        <p:spPr>
          <a:xfrm>
            <a:off x="625274" y="1846219"/>
            <a:ext cx="7942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当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b=0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时，函数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______________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叫做正比例函数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F282719-6088-4BD3-9C75-55D0604B91B6}"/>
              </a:ext>
            </a:extLst>
          </p:cNvPr>
          <p:cNvSpPr txBox="1"/>
          <p:nvPr/>
        </p:nvSpPr>
        <p:spPr>
          <a:xfrm>
            <a:off x="1454329" y="891709"/>
            <a:ext cx="128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y=</a:t>
            </a:r>
            <a:r>
              <a:rPr lang="en-US" altLang="zh-CN" sz="2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kx+b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18F2F5E-A20E-48C3-990F-72D7D571479B}"/>
              </a:ext>
            </a:extLst>
          </p:cNvPr>
          <p:cNvSpPr txBox="1"/>
          <p:nvPr/>
        </p:nvSpPr>
        <p:spPr>
          <a:xfrm>
            <a:off x="2376771" y="964359"/>
            <a:ext cx="329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dirty="0" err="1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k,b</a:t>
            </a:r>
            <a:r>
              <a:rPr lang="zh-CN" altLang="en-US" sz="2400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为常数且</a:t>
            </a:r>
            <a:r>
              <a:rPr lang="en-US" altLang="zh-CN" sz="2400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k≠0</a:t>
            </a:r>
            <a:r>
              <a:rPr lang="zh-CN" altLang="en-US" sz="2400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B0893A7-6FC8-4E5A-9A18-37E040B03576}"/>
              </a:ext>
            </a:extLst>
          </p:cNvPr>
          <p:cNvSpPr txBox="1"/>
          <p:nvPr/>
        </p:nvSpPr>
        <p:spPr>
          <a:xfrm>
            <a:off x="3127034" y="1838224"/>
            <a:ext cx="128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y=</a:t>
            </a:r>
            <a:r>
              <a:rPr lang="en-US" altLang="zh-CN" sz="2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kx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E599DB7-6925-4F45-8F7B-A4FE5A8C9F58}"/>
              </a:ext>
            </a:extLst>
          </p:cNvPr>
          <p:cNvSpPr txBox="1"/>
          <p:nvPr/>
        </p:nvSpPr>
        <p:spPr>
          <a:xfrm>
            <a:off x="3767114" y="1901554"/>
            <a:ext cx="283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7030A0"/>
                </a:solidFill>
              </a:rPr>
              <a:t>（</a:t>
            </a:r>
            <a:r>
              <a:rPr lang="en-US" altLang="zh-CN" sz="2400" dirty="0">
                <a:solidFill>
                  <a:srgbClr val="7030A0"/>
                </a:solidFill>
              </a:rPr>
              <a:t>k≠0</a:t>
            </a:r>
            <a:r>
              <a:rPr lang="zh-CN" altLang="en-US" sz="2400" dirty="0">
                <a:solidFill>
                  <a:srgbClr val="7030A0"/>
                </a:solidFill>
              </a:rPr>
              <a:t>）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D7A17531-5839-4522-BE18-7913966111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886" b="9858"/>
          <a:stretch/>
        </p:blipFill>
        <p:spPr>
          <a:xfrm>
            <a:off x="8424887" y="583400"/>
            <a:ext cx="3211627" cy="3308054"/>
          </a:xfrm>
          <a:prstGeom prst="rect">
            <a:avLst/>
          </a:prstGeom>
        </p:spPr>
      </p:pic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012E5366-7EF7-4BA6-B9A9-C10AE2D4977B}"/>
              </a:ext>
            </a:extLst>
          </p:cNvPr>
          <p:cNvCxnSpPr>
            <a:cxnSpLocks/>
          </p:cNvCxnSpPr>
          <p:nvPr/>
        </p:nvCxnSpPr>
        <p:spPr>
          <a:xfrm flipH="1" flipV="1">
            <a:off x="9779072" y="1037084"/>
            <a:ext cx="1305629" cy="261759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9EE14637-8CCE-4AA6-B798-2BD67AE3973A}"/>
              </a:ext>
            </a:extLst>
          </p:cNvPr>
          <p:cNvSpPr txBox="1"/>
          <p:nvPr/>
        </p:nvSpPr>
        <p:spPr>
          <a:xfrm>
            <a:off x="9743909" y="1394507"/>
            <a:ext cx="687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ABA7D09-C27F-42D4-999A-BF0BA4F1903D}"/>
              </a:ext>
            </a:extLst>
          </p:cNvPr>
          <p:cNvSpPr txBox="1"/>
          <p:nvPr/>
        </p:nvSpPr>
        <p:spPr>
          <a:xfrm>
            <a:off x="10318896" y="2661116"/>
            <a:ext cx="687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96EB6CA-47CD-40D6-99B5-7841B94685D0}"/>
              </a:ext>
            </a:extLst>
          </p:cNvPr>
          <p:cNvSpPr txBox="1"/>
          <p:nvPr/>
        </p:nvSpPr>
        <p:spPr>
          <a:xfrm>
            <a:off x="1648094" y="5368094"/>
            <a:ext cx="2759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②与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轴交点坐标</a:t>
            </a:r>
            <a:r>
              <a:rPr lang="zh-CN" altLang="en-US" dirty="0"/>
              <a:t>：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454AE70-2120-430C-8FF5-9725CF981216}"/>
              </a:ext>
            </a:extLst>
          </p:cNvPr>
          <p:cNvSpPr txBox="1"/>
          <p:nvPr/>
        </p:nvSpPr>
        <p:spPr>
          <a:xfrm>
            <a:off x="1721792" y="4508548"/>
            <a:ext cx="2885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①与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轴交点坐标</a:t>
            </a:r>
            <a:r>
              <a:rPr lang="zh-CN" altLang="en-US" sz="2400" dirty="0"/>
              <a:t>：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D74FD1E-F6F9-49A4-823F-6AA1F4BA42B8}"/>
              </a:ext>
            </a:extLst>
          </p:cNvPr>
          <p:cNvSpPr txBox="1"/>
          <p:nvPr/>
        </p:nvSpPr>
        <p:spPr>
          <a:xfrm>
            <a:off x="10197736" y="1726327"/>
            <a:ext cx="128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y=</a:t>
            </a:r>
            <a:r>
              <a:rPr lang="en-US" altLang="zh-CN" sz="20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kx+b</a:t>
            </a:r>
            <a:endParaRPr lang="zh-CN" altLang="en-US" sz="2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0E109C5-EE99-4F79-9A06-9018390E53F0}"/>
              </a:ext>
            </a:extLst>
          </p:cNvPr>
          <p:cNvSpPr txBox="1"/>
          <p:nvPr/>
        </p:nvSpPr>
        <p:spPr>
          <a:xfrm>
            <a:off x="4425473" y="4554714"/>
            <a:ext cx="3239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令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x=0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0133FA26-95E2-4E76-8F0F-CC1E9C1E3C7D}"/>
              </a:ext>
            </a:extLst>
          </p:cNvPr>
          <p:cNvSpPr txBox="1"/>
          <p:nvPr/>
        </p:nvSpPr>
        <p:spPr>
          <a:xfrm>
            <a:off x="6045267" y="4584069"/>
            <a:ext cx="4292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与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轴交点坐标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7DDE53C-919E-4B1A-B509-EFB5893B0F7C}"/>
              </a:ext>
            </a:extLst>
          </p:cNvPr>
          <p:cNvSpPr txBox="1"/>
          <p:nvPr/>
        </p:nvSpPr>
        <p:spPr>
          <a:xfrm>
            <a:off x="4407193" y="5443615"/>
            <a:ext cx="3239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令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y=0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994BB611-EA5E-4FCB-A5DF-5AB10F0507B5}"/>
                  </a:ext>
                </a:extLst>
              </p:cNvPr>
              <p:cNvSpPr/>
              <p:nvPr/>
            </p:nvSpPr>
            <p:spPr>
              <a:xfrm>
                <a:off x="5445364" y="5277671"/>
                <a:ext cx="1609864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400" b="0" i="0" smtClean="0">
                          <a:latin typeface="Cambria Math" panose="02040503050406030204" pitchFamily="18" charset="0"/>
                        </a:rPr>
                        <m:t>则</m:t>
                      </m:r>
                      <m:r>
                        <a:rPr lang="zh-CN" alt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zh-CN" altLang="en-US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zh-CN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994BB611-EA5E-4FCB-A5DF-5AB10F0507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364" y="5277671"/>
                <a:ext cx="1609864" cy="7935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文本框 23">
            <a:extLst>
              <a:ext uri="{FF2B5EF4-FFF2-40B4-BE49-F238E27FC236}">
                <a16:creationId xmlns:a16="http://schemas.microsoft.com/office/drawing/2014/main" id="{04EE4793-545B-49ED-8065-A52788130B18}"/>
              </a:ext>
            </a:extLst>
          </p:cNvPr>
          <p:cNvSpPr txBox="1"/>
          <p:nvPr/>
        </p:nvSpPr>
        <p:spPr>
          <a:xfrm>
            <a:off x="732177" y="2738060"/>
            <a:ext cx="3675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2.</a:t>
            </a:r>
            <a:r>
              <a:rPr lang="zh-CN" altLang="en-US" sz="32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图象：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B0D5E96-196C-45B0-AD83-F3730380C394}"/>
              </a:ext>
            </a:extLst>
          </p:cNvPr>
          <p:cNvSpPr txBox="1"/>
          <p:nvPr/>
        </p:nvSpPr>
        <p:spPr>
          <a:xfrm>
            <a:off x="2148513" y="2773626"/>
            <a:ext cx="3492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一条直线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08336BCA-E05E-4FC2-AEF1-47353A5D1568}"/>
              </a:ext>
            </a:extLst>
          </p:cNvPr>
          <p:cNvSpPr txBox="1"/>
          <p:nvPr/>
        </p:nvSpPr>
        <p:spPr>
          <a:xfrm>
            <a:off x="732177" y="3756283"/>
            <a:ext cx="3413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3.</a:t>
            </a:r>
            <a:r>
              <a:rPr lang="zh-CN" altLang="en-US" sz="32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与坐标轴交点：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D1D29B6D-3944-46BF-9358-26D1F43D317D}"/>
              </a:ext>
            </a:extLst>
          </p:cNvPr>
          <p:cNvSpPr txBox="1"/>
          <p:nvPr/>
        </p:nvSpPr>
        <p:spPr>
          <a:xfrm>
            <a:off x="5518730" y="4554714"/>
            <a:ext cx="1741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则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y=b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4C61E80A-7172-43B3-A3F7-EDEA4B3C299A}"/>
              </a:ext>
            </a:extLst>
          </p:cNvPr>
          <p:cNvSpPr txBox="1"/>
          <p:nvPr/>
        </p:nvSpPr>
        <p:spPr>
          <a:xfrm>
            <a:off x="6538478" y="5489781"/>
            <a:ext cx="4292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与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轴交点坐标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32365BF2-4D0B-4ACA-9466-D411A2AC454D}"/>
                  </a:ext>
                </a:extLst>
              </p:cNvPr>
              <p:cNvSpPr/>
              <p:nvPr/>
            </p:nvSpPr>
            <p:spPr>
              <a:xfrm>
                <a:off x="9133770" y="5391401"/>
                <a:ext cx="111184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zh-CN" altLang="en-US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32365BF2-4D0B-4ACA-9466-D411A2AC45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3770" y="5391401"/>
                <a:ext cx="1111843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90165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74943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774541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08831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85280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81625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57923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10827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73294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6686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3591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514D92E7-DAC3-4D13-8A82-81F7B56ECC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075" t="10409" r="35181" b="19623"/>
          <a:stretch/>
        </p:blipFill>
        <p:spPr>
          <a:xfrm>
            <a:off x="1045027" y="139304"/>
            <a:ext cx="4223657" cy="479845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6C287CB-5789-47C9-88F1-42D263A22D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518" t="12572" r="35214" b="19873"/>
          <a:stretch/>
        </p:blipFill>
        <p:spPr>
          <a:xfrm>
            <a:off x="5985047" y="451063"/>
            <a:ext cx="5562518" cy="409302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962F9F46-2D83-45E7-A2FF-35637EE4246B}"/>
              </a:ext>
            </a:extLst>
          </p:cNvPr>
          <p:cNvSpPr txBox="1"/>
          <p:nvPr/>
        </p:nvSpPr>
        <p:spPr>
          <a:xfrm>
            <a:off x="1166947" y="5493323"/>
            <a:ext cx="4720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k&gt;0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时，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随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的增大而增大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AF135F1-330A-43CE-9C96-B8B6AA1E0E91}"/>
              </a:ext>
            </a:extLst>
          </p:cNvPr>
          <p:cNvSpPr txBox="1"/>
          <p:nvPr/>
        </p:nvSpPr>
        <p:spPr>
          <a:xfrm>
            <a:off x="1166947" y="6048886"/>
            <a:ext cx="3500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随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的减小而减小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62F99DF-E10D-4DA3-9756-5CB2306BC418}"/>
              </a:ext>
            </a:extLst>
          </p:cNvPr>
          <p:cNvSpPr txBox="1"/>
          <p:nvPr/>
        </p:nvSpPr>
        <p:spPr>
          <a:xfrm>
            <a:off x="6305006" y="5344311"/>
            <a:ext cx="4720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k&lt;0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时，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随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的增大而减小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84F4C24-C18D-4AB3-A00E-B2F943C005D0}"/>
              </a:ext>
            </a:extLst>
          </p:cNvPr>
          <p:cNvSpPr txBox="1"/>
          <p:nvPr/>
        </p:nvSpPr>
        <p:spPr>
          <a:xfrm>
            <a:off x="6305006" y="6011279"/>
            <a:ext cx="3500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随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的减小而增大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C0D2486-CF92-4951-A854-9276AE6D2CD2}"/>
              </a:ext>
            </a:extLst>
          </p:cNvPr>
          <p:cNvSpPr txBox="1"/>
          <p:nvPr/>
        </p:nvSpPr>
        <p:spPr>
          <a:xfrm>
            <a:off x="505097" y="251008"/>
            <a:ext cx="2238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4.</a:t>
            </a:r>
            <a:r>
              <a:rPr lang="zh-CN" altLang="en-US" sz="32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增减性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9D1825C-6D09-488A-93F5-06490203825B}"/>
              </a:ext>
            </a:extLst>
          </p:cNvPr>
          <p:cNvSpPr txBox="1"/>
          <p:nvPr/>
        </p:nvSpPr>
        <p:spPr>
          <a:xfrm>
            <a:off x="1541417" y="4841967"/>
            <a:ext cx="2943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y=</a:t>
            </a:r>
            <a:r>
              <a:rPr lang="en-US" altLang="zh-CN" sz="2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kx+b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k≠0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45B46B7-D4F1-4E2E-9EFA-688058F89337}"/>
              </a:ext>
            </a:extLst>
          </p:cNvPr>
          <p:cNvSpPr txBox="1"/>
          <p:nvPr/>
        </p:nvSpPr>
        <p:spPr>
          <a:xfrm>
            <a:off x="6371447" y="4729356"/>
            <a:ext cx="2943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y=</a:t>
            </a:r>
            <a:r>
              <a:rPr lang="en-US" altLang="zh-CN" sz="2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kx+b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k≠0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7E7631D-7DFF-4D5A-BAF7-2E96D5688861}"/>
              </a:ext>
            </a:extLst>
          </p:cNvPr>
          <p:cNvSpPr txBox="1"/>
          <p:nvPr/>
        </p:nvSpPr>
        <p:spPr>
          <a:xfrm>
            <a:off x="8503916" y="1712747"/>
            <a:ext cx="3043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7030A0"/>
                </a:solidFill>
              </a:rPr>
              <a:t>从左往右图象下降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A9B1541-5D6E-4C4E-995D-D103AA4BC59F}"/>
              </a:ext>
            </a:extLst>
          </p:cNvPr>
          <p:cNvSpPr txBox="1"/>
          <p:nvPr/>
        </p:nvSpPr>
        <p:spPr>
          <a:xfrm>
            <a:off x="400592" y="1376550"/>
            <a:ext cx="391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从左往右图象上升</a:t>
            </a:r>
          </a:p>
        </p:txBody>
      </p:sp>
    </p:spTree>
    <p:extLst>
      <p:ext uri="{BB962C8B-B14F-4D97-AF65-F5344CB8AC3E}">
        <p14:creationId xmlns:p14="http://schemas.microsoft.com/office/powerpoint/2010/main" val="31857055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465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04493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472878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99093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02228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28104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89414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88205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65021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1056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74E9E6A-A090-4AFB-9300-68450588E260}"/>
              </a:ext>
            </a:extLst>
          </p:cNvPr>
          <p:cNvSpPr txBox="1"/>
          <p:nvPr/>
        </p:nvSpPr>
        <p:spPr>
          <a:xfrm>
            <a:off x="1554555" y="1959295"/>
            <a:ext cx="892552" cy="41518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待定系数法求解析式</a:t>
            </a:r>
          </a:p>
          <a:p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C544A48-062C-4558-A42D-DF4FE865ABF9}"/>
              </a:ext>
            </a:extLst>
          </p:cNvPr>
          <p:cNvSpPr txBox="1"/>
          <p:nvPr/>
        </p:nvSpPr>
        <p:spPr>
          <a:xfrm>
            <a:off x="1885481" y="1457903"/>
            <a:ext cx="783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5.</a:t>
            </a:r>
            <a:endParaRPr lang="zh-CN" altLang="en-US" sz="3200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DC997F9-72DD-4E5B-8ACD-97B12D260423}"/>
              </a:ext>
            </a:extLst>
          </p:cNvPr>
          <p:cNvSpPr txBox="1"/>
          <p:nvPr/>
        </p:nvSpPr>
        <p:spPr>
          <a:xfrm>
            <a:off x="2926079" y="1820091"/>
            <a:ext cx="6749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①设一次函数解析式为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y=</a:t>
            </a:r>
            <a:r>
              <a:rPr lang="en-US" altLang="zh-CN" sz="2400" dirty="0" err="1">
                <a:latin typeface="黑体" panose="02010609060101010101" pitchFamily="49" charset="-122"/>
                <a:ea typeface="黑体" panose="02010609060101010101" pitchFamily="49" charset="-122"/>
              </a:rPr>
              <a:t>kx+b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k≠0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42BD9C3-BEB1-4175-A859-676E6E5F1AE7}"/>
              </a:ext>
            </a:extLst>
          </p:cNvPr>
          <p:cNvSpPr txBox="1"/>
          <p:nvPr/>
        </p:nvSpPr>
        <p:spPr>
          <a:xfrm>
            <a:off x="2926079" y="2699657"/>
            <a:ext cx="3143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②将图象上的点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D97ABADA-29F4-4A58-98AA-9C542D0B5481}"/>
                  </a:ext>
                </a:extLst>
              </p:cNvPr>
              <p:cNvSpPr/>
              <p:nvPr/>
            </p:nvSpPr>
            <p:spPr>
              <a:xfrm>
                <a:off x="5242560" y="2724358"/>
                <a:ext cx="85779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D97ABADA-29F4-4A58-98AA-9C542D0B54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560" y="2724358"/>
                <a:ext cx="857792" cy="369332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DC84BD08-F5A6-46CC-9A2E-806EA05AC4BA}"/>
                  </a:ext>
                </a:extLst>
              </p:cNvPr>
              <p:cNvSpPr/>
              <p:nvPr/>
            </p:nvSpPr>
            <p:spPr>
              <a:xfrm>
                <a:off x="5989493" y="2758174"/>
                <a:ext cx="11187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dirty="0"/>
                  <a:t>,B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zh-CN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CN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DC84BD08-F5A6-46CC-9A2E-806EA05AC4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493" y="2758174"/>
                <a:ext cx="1118704" cy="369332"/>
              </a:xfrm>
              <a:prstGeom prst="rect">
                <a:avLst/>
              </a:prstGeom>
              <a:blipFill>
                <a:blip r:embed="rId3"/>
                <a:stretch>
                  <a:fillRect l="-4918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本框 10">
            <a:extLst>
              <a:ext uri="{FF2B5EF4-FFF2-40B4-BE49-F238E27FC236}">
                <a16:creationId xmlns:a16="http://schemas.microsoft.com/office/drawing/2014/main" id="{73A6C31E-84F4-4AB5-B113-964AB9BEA2C5}"/>
              </a:ext>
            </a:extLst>
          </p:cNvPr>
          <p:cNvSpPr txBox="1"/>
          <p:nvPr/>
        </p:nvSpPr>
        <p:spPr>
          <a:xfrm>
            <a:off x="7006042" y="2767244"/>
            <a:ext cx="341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代入函数解析式，得到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8F3E2827-70BE-4EE8-BA6D-EC17CAF08E2B}"/>
                  </a:ext>
                </a:extLst>
              </p:cNvPr>
              <p:cNvSpPr/>
              <p:nvPr/>
            </p:nvSpPr>
            <p:spPr>
              <a:xfrm>
                <a:off x="10006148" y="2587743"/>
                <a:ext cx="1789451" cy="710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zh-CN" altLang="en-US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zh-CN" altLang="en-US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zh-CN" altLang="en-US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zh-CN" altLang="en-US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zh-CN" altLang="en-US" i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sSub>
                                  <m:sSubPr>
                                    <m:ctrlP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zh-CN" altLang="en-US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zh-CN" alt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zh-CN" alt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zh-CN" altLang="en-US" i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sSub>
                                  <m:sSubPr>
                                    <m:ctrlP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zh-CN" alt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zh-CN" alt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8F3E2827-70BE-4EE8-BA6D-EC17CAF08E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6148" y="2587743"/>
                <a:ext cx="1789451" cy="710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1B2974C4-CFF1-43E4-B015-9876DF100BDE}"/>
              </a:ext>
            </a:extLst>
          </p:cNvPr>
          <p:cNvSpPr txBox="1"/>
          <p:nvPr/>
        </p:nvSpPr>
        <p:spPr>
          <a:xfrm>
            <a:off x="2926078" y="3429000"/>
            <a:ext cx="7010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③解方程组可得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k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的值，代入求得解析式</a:t>
            </a:r>
          </a:p>
        </p:txBody>
      </p:sp>
    </p:spTree>
    <p:extLst>
      <p:ext uri="{BB962C8B-B14F-4D97-AF65-F5344CB8AC3E}">
        <p14:creationId xmlns:p14="http://schemas.microsoft.com/office/powerpoint/2010/main" val="28263296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3205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158600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563063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8048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73E99AD-10DB-4B17-B5BA-2E04B59C8D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886" b="9858"/>
          <a:stretch/>
        </p:blipFill>
        <p:spPr>
          <a:xfrm>
            <a:off x="8424887" y="583400"/>
            <a:ext cx="3211627" cy="3308054"/>
          </a:xfrm>
          <a:prstGeom prst="rect">
            <a:avLst/>
          </a:prstGeom>
        </p:spPr>
      </p:pic>
      <p:graphicFrame>
        <p:nvGraphicFramePr>
          <p:cNvPr id="5" name="对象 20541">
            <a:extLst>
              <a:ext uri="{FF2B5EF4-FFF2-40B4-BE49-F238E27FC236}">
                <a16:creationId xmlns:a16="http://schemas.microsoft.com/office/drawing/2014/main" id="{FC5CB1A1-D4D3-4382-9F83-90D1ACF8F3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3768411"/>
              </p:ext>
            </p:extLst>
          </p:nvPr>
        </p:nvGraphicFramePr>
        <p:xfrm>
          <a:off x="818606" y="583400"/>
          <a:ext cx="9702550" cy="470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r:id="rId4" imgW="11620500" imgH="5172075" progId="Word.Document.8">
                  <p:embed/>
                </p:oleObj>
              </mc:Choice>
              <mc:Fallback>
                <p:oleObj r:id="rId4" imgW="11620500" imgH="5172075" progId="Word.Document.8">
                  <p:embed/>
                  <p:pic>
                    <p:nvPicPr>
                      <p:cNvPr id="4100" name="对象 2054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8606" y="583400"/>
                        <a:ext cx="9702550" cy="47013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6801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E3EE822-261C-4AE4-BD12-53AB469E6162}"/>
              </a:ext>
            </a:extLst>
          </p:cNvPr>
          <p:cNvSpPr txBox="1"/>
          <p:nvPr/>
        </p:nvSpPr>
        <p:spPr>
          <a:xfrm>
            <a:off x="8266048" y="5097872"/>
            <a:ext cx="2406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一次函数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DF1919A-99E0-4F15-BF29-1D28E0BB0078}"/>
              </a:ext>
            </a:extLst>
          </p:cNvPr>
          <p:cNvSpPr txBox="1"/>
          <p:nvPr/>
        </p:nvSpPr>
        <p:spPr>
          <a:xfrm>
            <a:off x="8878776" y="5616351"/>
            <a:ext cx="3696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①自变量取值范围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68FA9C1-05D9-44AC-9F89-79E48FE302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886" b="9858"/>
          <a:stretch/>
        </p:blipFill>
        <p:spPr>
          <a:xfrm>
            <a:off x="7823996" y="626943"/>
            <a:ext cx="3211627" cy="3308054"/>
          </a:xfrm>
          <a:prstGeom prst="rect">
            <a:avLst/>
          </a:prstGeom>
        </p:spPr>
      </p:pic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22C7908F-13F3-420A-AA13-A6A2117F52B7}"/>
              </a:ext>
            </a:extLst>
          </p:cNvPr>
          <p:cNvCxnSpPr>
            <a:cxnSpLocks/>
          </p:cNvCxnSpPr>
          <p:nvPr/>
        </p:nvCxnSpPr>
        <p:spPr>
          <a:xfrm flipH="1" flipV="1">
            <a:off x="9133771" y="811406"/>
            <a:ext cx="1305629" cy="261759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30EC02FE-C4D1-4F10-8BBC-0F631009DBDD}"/>
              </a:ext>
            </a:extLst>
          </p:cNvPr>
          <p:cNvSpPr txBox="1"/>
          <p:nvPr/>
        </p:nvSpPr>
        <p:spPr>
          <a:xfrm>
            <a:off x="9505124" y="1345052"/>
            <a:ext cx="387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D7D0385-B2D4-49FB-B055-F04E5F74E534}"/>
              </a:ext>
            </a:extLst>
          </p:cNvPr>
          <p:cNvSpPr txBox="1"/>
          <p:nvPr/>
        </p:nvSpPr>
        <p:spPr>
          <a:xfrm>
            <a:off x="702162" y="592754"/>
            <a:ext cx="7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问题</a:t>
            </a:r>
            <a:r>
              <a:rPr lang="en-US" altLang="zh-CN" dirty="0"/>
              <a:t>1</a:t>
            </a:r>
            <a:r>
              <a:rPr lang="zh-CN" altLang="en-US" dirty="0"/>
              <a:t>：如图，根据所学知识，请说说你从图中获得的信息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EE25879-B5AF-44E1-B141-913F6F72736A}"/>
              </a:ext>
            </a:extLst>
          </p:cNvPr>
          <p:cNvSpPr txBox="1"/>
          <p:nvPr/>
        </p:nvSpPr>
        <p:spPr>
          <a:xfrm>
            <a:off x="8548255" y="4347317"/>
            <a:ext cx="1662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r>
              <a:rPr lang="en-US" altLang="zh-CN" dirty="0"/>
              <a:t>:</a:t>
            </a:r>
            <a:r>
              <a:rPr lang="zh-CN" altLang="en-US" dirty="0"/>
              <a:t>全体实数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DA8D4FCD-0C97-4BB1-8C6C-A1B6C13E92AB}"/>
                  </a:ext>
                </a:extLst>
              </p:cNvPr>
              <p:cNvSpPr txBox="1"/>
              <p:nvPr/>
            </p:nvSpPr>
            <p:spPr>
              <a:xfrm>
                <a:off x="702161" y="1821873"/>
                <a:ext cx="686934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问题</a:t>
                </a:r>
                <a:r>
                  <a:rPr lang="en-US" altLang="zh-CN" dirty="0"/>
                  <a:t>2</a:t>
                </a:r>
                <a:r>
                  <a:rPr lang="zh-CN" altLang="en-US" dirty="0"/>
                  <a:t>：如果点</a:t>
                </a:r>
                <a:r>
                  <a:rPr lang="en-US" altLang="zh-CN" dirty="0"/>
                  <a:t>A(-2,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/>
                  <a:t>)</a:t>
                </a:r>
                <a:r>
                  <a:rPr lang="zh-CN" altLang="en-US" dirty="0"/>
                  <a:t>、</a:t>
                </a:r>
                <a:r>
                  <a:rPr lang="en-US" altLang="zh-CN" dirty="0"/>
                  <a:t>B(3,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/>
                  <a:t>)</a:t>
                </a:r>
                <a:r>
                  <a:rPr lang="zh-CN" altLang="en-US" dirty="0"/>
                  <a:t>在直线</a:t>
                </a:r>
                <a:r>
                  <a:rPr lang="en-US" altLang="zh-CN" dirty="0"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l</a:t>
                </a:r>
                <a:r>
                  <a:rPr lang="zh-CN" altLang="en-US" dirty="0"/>
                  <a:t>上</a:t>
                </a:r>
                <a:r>
                  <a:rPr lang="zh-CN" altLang="en-US" dirty="0"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，</a:t>
                </a:r>
                <a:endParaRPr lang="en-US" altLang="zh-CN" dirty="0">
                  <a:latin typeface="华文行楷" panose="02010800040101010101" pitchFamily="2" charset="-122"/>
                  <a:ea typeface="华文行楷" panose="02010800040101010101" pitchFamily="2" charset="-122"/>
                </a:endParaRPr>
              </a:p>
              <a:p>
                <a:r>
                  <a:rPr lang="zh-CN" altLang="en-US" dirty="0"/>
                  <a:t>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zh-CN" altLang="en-US" dirty="0"/>
                  <a:t>与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dirty="0"/>
                  <a:t>的大小关系为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/>
                  <a:t>_______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/>
                  <a:t>(</a:t>
                </a:r>
                <a:r>
                  <a:rPr lang="zh-CN" altLang="en-US" dirty="0"/>
                  <a:t>“</a:t>
                </a:r>
                <a:r>
                  <a:rPr lang="en-US" altLang="zh-CN" dirty="0"/>
                  <a:t>&gt;</a:t>
                </a:r>
                <a:r>
                  <a:rPr lang="zh-CN" altLang="en-US" dirty="0"/>
                  <a:t>”“</a:t>
                </a:r>
                <a:r>
                  <a:rPr lang="en-US" altLang="zh-CN" dirty="0"/>
                  <a:t>=</a:t>
                </a:r>
                <a:r>
                  <a:rPr lang="zh-CN" altLang="en-US" dirty="0"/>
                  <a:t>”或“</a:t>
                </a:r>
                <a:r>
                  <a:rPr lang="en-US" altLang="zh-CN" dirty="0"/>
                  <a:t>&lt;</a:t>
                </a:r>
                <a:r>
                  <a:rPr lang="zh-CN" altLang="en-US" dirty="0"/>
                  <a:t>”</a:t>
                </a:r>
                <a:r>
                  <a:rPr lang="en-US" altLang="zh-CN" dirty="0"/>
                  <a:t>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DA8D4FCD-0C97-4BB1-8C6C-A1B6C13E9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61" y="1821873"/>
                <a:ext cx="6869347" cy="646331"/>
              </a:xfrm>
              <a:prstGeom prst="rect">
                <a:avLst/>
              </a:prstGeom>
              <a:blipFill>
                <a:blip r:embed="rId3"/>
                <a:stretch>
                  <a:fillRect l="-710" t="-10377" b="-141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文本框 20">
            <a:extLst>
              <a:ext uri="{FF2B5EF4-FFF2-40B4-BE49-F238E27FC236}">
                <a16:creationId xmlns:a16="http://schemas.microsoft.com/office/drawing/2014/main" id="{ADA6A83E-BDB2-40B6-A89A-4D1A30F1643B}"/>
              </a:ext>
            </a:extLst>
          </p:cNvPr>
          <p:cNvSpPr txBox="1"/>
          <p:nvPr/>
        </p:nvSpPr>
        <p:spPr>
          <a:xfrm>
            <a:off x="8972609" y="76346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l</a:t>
            </a:r>
            <a:endParaRPr lang="zh-CN" altLang="en-US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9EDC15F7-38C2-4F8A-89FA-736B75DA7B76}"/>
              </a:ext>
            </a:extLst>
          </p:cNvPr>
          <p:cNvSpPr txBox="1"/>
          <p:nvPr/>
        </p:nvSpPr>
        <p:spPr>
          <a:xfrm>
            <a:off x="9893051" y="271786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C6F812C6-D4D2-4EA9-A617-1C31E38B0159}"/>
                  </a:ext>
                </a:extLst>
              </p:cNvPr>
              <p:cNvSpPr txBox="1"/>
              <p:nvPr/>
            </p:nvSpPr>
            <p:spPr>
              <a:xfrm>
                <a:off x="803563" y="3228109"/>
                <a:ext cx="764078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问题</a:t>
                </a:r>
                <a:r>
                  <a:rPr lang="en-US" altLang="zh-CN" dirty="0"/>
                  <a:t>3</a:t>
                </a:r>
                <a:r>
                  <a:rPr lang="zh-CN" altLang="en-US" dirty="0"/>
                  <a:t>：如果点</a:t>
                </a:r>
                <a:r>
                  <a:rPr lang="en-US" altLang="zh-CN" dirty="0"/>
                  <a:t>A(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/>
                  <a:t>)</a:t>
                </a:r>
                <a:r>
                  <a:rPr lang="zh-CN" altLang="en-US" dirty="0"/>
                  <a:t>、</a:t>
                </a:r>
                <a:r>
                  <a:rPr lang="en-US" altLang="zh-CN" dirty="0"/>
                  <a:t>B(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/>
                  <a:t>)</a:t>
                </a:r>
                <a:r>
                  <a:rPr lang="zh-CN" altLang="en-US" dirty="0"/>
                  <a:t>在直线</a:t>
                </a:r>
                <a:r>
                  <a:rPr lang="en-US" altLang="zh-CN" dirty="0"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l</a:t>
                </a:r>
                <a:r>
                  <a:rPr lang="zh-CN" altLang="en-US" dirty="0"/>
                  <a:t>上</a:t>
                </a:r>
                <a:r>
                  <a:rPr lang="zh-CN" altLang="en-US" dirty="0"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，</a:t>
                </a:r>
                <a:r>
                  <a:rPr lang="zh-CN" altLang="en-US" dirty="0"/>
                  <a:t>且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/>
                  <a:t>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r>
                  <a:rPr lang="zh-CN" altLang="en-US" dirty="0"/>
                  <a:t>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zh-CN" altLang="en-US" dirty="0"/>
                  <a:t>与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dirty="0"/>
                  <a:t>的大小关系为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/>
                  <a:t>_______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/>
                  <a:t>(</a:t>
                </a:r>
                <a:r>
                  <a:rPr lang="zh-CN" altLang="en-US" dirty="0"/>
                  <a:t>“</a:t>
                </a:r>
                <a:r>
                  <a:rPr lang="en-US" altLang="zh-CN" dirty="0"/>
                  <a:t>&gt;</a:t>
                </a:r>
                <a:r>
                  <a:rPr lang="zh-CN" altLang="en-US" dirty="0"/>
                  <a:t>”“</a:t>
                </a:r>
                <a:r>
                  <a:rPr lang="en-US" altLang="zh-CN" dirty="0"/>
                  <a:t>=</a:t>
                </a:r>
                <a:r>
                  <a:rPr lang="zh-CN" altLang="en-US" dirty="0"/>
                  <a:t>”或“</a:t>
                </a:r>
                <a:r>
                  <a:rPr lang="en-US" altLang="zh-CN" dirty="0"/>
                  <a:t>&lt;</a:t>
                </a:r>
                <a:r>
                  <a:rPr lang="zh-CN" altLang="en-US" dirty="0"/>
                  <a:t>”</a:t>
                </a:r>
                <a:r>
                  <a:rPr lang="en-US" altLang="zh-CN" dirty="0"/>
                  <a:t>)</a:t>
                </a:r>
                <a:endParaRPr lang="zh-CN" altLang="en-US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C6F812C6-D4D2-4EA9-A617-1C31E38B0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563" y="3228109"/>
                <a:ext cx="7640781" cy="923330"/>
              </a:xfrm>
              <a:prstGeom prst="rect">
                <a:avLst/>
              </a:prstGeom>
              <a:blipFill>
                <a:blip r:embed="rId4"/>
                <a:stretch>
                  <a:fillRect l="-718" t="-72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文本框 30">
            <a:extLst>
              <a:ext uri="{FF2B5EF4-FFF2-40B4-BE49-F238E27FC236}">
                <a16:creationId xmlns:a16="http://schemas.microsoft.com/office/drawing/2014/main" id="{36409AD5-BE5B-4C30-BFEB-5C12F8FF06D4}"/>
              </a:ext>
            </a:extLst>
          </p:cNvPr>
          <p:cNvSpPr txBox="1"/>
          <p:nvPr/>
        </p:nvSpPr>
        <p:spPr>
          <a:xfrm>
            <a:off x="1759527" y="4322238"/>
            <a:ext cx="6012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问题</a:t>
            </a:r>
            <a:r>
              <a:rPr lang="en-US" altLang="zh-CN" dirty="0"/>
              <a:t>4</a:t>
            </a:r>
            <a:r>
              <a:rPr lang="zh-CN" altLang="en-US" dirty="0"/>
              <a:t>：当</a:t>
            </a:r>
            <a:r>
              <a:rPr lang="en-US" altLang="zh-CN" dirty="0"/>
              <a:t>-2≤x≤0</a:t>
            </a:r>
            <a:r>
              <a:rPr lang="zh-CN" altLang="en-US" dirty="0"/>
              <a:t>且</a:t>
            </a:r>
            <a:r>
              <a:rPr lang="en-US" altLang="zh-CN" dirty="0"/>
              <a:t>x</a:t>
            </a:r>
            <a:r>
              <a:rPr lang="zh-CN" altLang="en-US" dirty="0"/>
              <a:t>为</a:t>
            </a:r>
            <a:r>
              <a:rPr lang="zh-CN" altLang="en-US" b="1" dirty="0">
                <a:solidFill>
                  <a:srgbClr val="7030A0"/>
                </a:solidFill>
              </a:rPr>
              <a:t>整数</a:t>
            </a:r>
            <a:r>
              <a:rPr lang="zh-CN" altLang="en-US" dirty="0"/>
              <a:t>时，一次函数的最大值和最小值是多少？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0DF236B9-20A8-4D2C-A841-FA7573A02397}"/>
              </a:ext>
            </a:extLst>
          </p:cNvPr>
          <p:cNvSpPr txBox="1"/>
          <p:nvPr/>
        </p:nvSpPr>
        <p:spPr>
          <a:xfrm>
            <a:off x="1205345" y="5339352"/>
            <a:ext cx="6012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问题</a:t>
            </a:r>
            <a:r>
              <a:rPr lang="en-US" altLang="zh-CN" dirty="0"/>
              <a:t>5</a:t>
            </a:r>
            <a:r>
              <a:rPr lang="zh-CN" altLang="en-US" dirty="0"/>
              <a:t>：当</a:t>
            </a:r>
            <a:r>
              <a:rPr lang="en-US" altLang="zh-CN" dirty="0"/>
              <a:t>-2≤x≤</a:t>
            </a:r>
            <a:r>
              <a:rPr lang="en-US" altLang="zh-CN" b="1" dirty="0">
                <a:solidFill>
                  <a:srgbClr val="FF0000"/>
                </a:solidFill>
              </a:rPr>
              <a:t>32</a:t>
            </a:r>
            <a:r>
              <a:rPr lang="zh-CN" altLang="en-US" dirty="0"/>
              <a:t>且</a:t>
            </a:r>
            <a:r>
              <a:rPr lang="en-US" altLang="zh-CN" dirty="0"/>
              <a:t>x</a:t>
            </a:r>
            <a:r>
              <a:rPr lang="zh-CN" altLang="en-US" dirty="0"/>
              <a:t>为</a:t>
            </a:r>
            <a:r>
              <a:rPr lang="zh-CN" altLang="en-US" b="1" dirty="0">
                <a:solidFill>
                  <a:srgbClr val="7030A0"/>
                </a:solidFill>
              </a:rPr>
              <a:t>整数</a:t>
            </a:r>
            <a:r>
              <a:rPr lang="zh-CN" altLang="en-US" dirty="0"/>
              <a:t>时，一次函数的最大值和最小值是多少？</a:t>
            </a:r>
          </a:p>
        </p:txBody>
      </p:sp>
    </p:spTree>
    <p:extLst>
      <p:ext uri="{BB962C8B-B14F-4D97-AF65-F5344CB8AC3E}">
        <p14:creationId xmlns:p14="http://schemas.microsoft.com/office/powerpoint/2010/main" val="242490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D96476-1FE9-4AAA-93F4-A4EB98E9F8CA}"/>
              </a:ext>
            </a:extLst>
          </p:cNvPr>
          <p:cNvSpPr/>
          <p:nvPr/>
        </p:nvSpPr>
        <p:spPr>
          <a:xfrm>
            <a:off x="9133770" y="50953"/>
            <a:ext cx="30582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石稀林数学名师工作室</a:t>
            </a:r>
            <a:endParaRPr lang="zh-CN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72BB505-8434-4E43-BB40-5CBFF67091B5}"/>
              </a:ext>
            </a:extLst>
          </p:cNvPr>
          <p:cNvSpPr txBox="1"/>
          <p:nvPr/>
        </p:nvSpPr>
        <p:spPr>
          <a:xfrm>
            <a:off x="1019502" y="683172"/>
            <a:ext cx="109412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：某工厂每天生产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两种型号的无人机共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25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架，每生产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型号无人机可获利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0.3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万元，每生产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型号无人机可获利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0.4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万元，设该工厂生产了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型号无人机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架，生产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两种型号无人机获得的总利润为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y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万元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2F704C9-FE89-44D9-9D53-73F31F7CC79F}"/>
              </a:ext>
            </a:extLst>
          </p:cNvPr>
          <p:cNvSpPr txBox="1"/>
          <p:nvPr/>
        </p:nvSpPr>
        <p:spPr>
          <a:xfrm>
            <a:off x="601718" y="2504776"/>
            <a:ext cx="7483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（</a:t>
            </a:r>
            <a:r>
              <a:rPr lang="en-US" altLang="zh-CN" sz="2800" dirty="0"/>
              <a:t>1</a:t>
            </a:r>
            <a:r>
              <a:rPr lang="zh-CN" altLang="en-US" sz="2800" dirty="0"/>
              <a:t>）求</a:t>
            </a:r>
            <a:r>
              <a:rPr lang="en-US" altLang="zh-CN" sz="2800" dirty="0"/>
              <a:t>y</a:t>
            </a:r>
            <a:r>
              <a:rPr lang="zh-CN" altLang="en-US" sz="2800" dirty="0"/>
              <a:t>与</a:t>
            </a:r>
            <a:r>
              <a:rPr lang="en-US" altLang="zh-CN" sz="2800" dirty="0"/>
              <a:t>x</a:t>
            </a:r>
            <a:r>
              <a:rPr lang="zh-CN" altLang="en-US" sz="2800" dirty="0"/>
              <a:t>之间的函数关系式</a:t>
            </a:r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319EEACA-CB01-48A7-9BD2-1A0E3E945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925328"/>
              </p:ext>
            </p:extLst>
          </p:nvPr>
        </p:nvGraphicFramePr>
        <p:xfrm>
          <a:off x="6230924" y="2611582"/>
          <a:ext cx="6005547" cy="1634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094">
                  <a:extLst>
                    <a:ext uri="{9D8B030D-6E8A-4147-A177-3AD203B41FA5}">
                      <a16:colId xmlns:a16="http://schemas.microsoft.com/office/drawing/2014/main" val="824849223"/>
                    </a:ext>
                  </a:extLst>
                </a:gridCol>
                <a:gridCol w="1419202">
                  <a:extLst>
                    <a:ext uri="{9D8B030D-6E8A-4147-A177-3AD203B41FA5}">
                      <a16:colId xmlns:a16="http://schemas.microsoft.com/office/drawing/2014/main" val="3426309884"/>
                    </a:ext>
                  </a:extLst>
                </a:gridCol>
                <a:gridCol w="1722585">
                  <a:extLst>
                    <a:ext uri="{9D8B030D-6E8A-4147-A177-3AD203B41FA5}">
                      <a16:colId xmlns:a16="http://schemas.microsoft.com/office/drawing/2014/main" val="2482929069"/>
                    </a:ext>
                  </a:extLst>
                </a:gridCol>
                <a:gridCol w="1952666">
                  <a:extLst>
                    <a:ext uri="{9D8B030D-6E8A-4147-A177-3AD203B41FA5}">
                      <a16:colId xmlns:a16="http://schemas.microsoft.com/office/drawing/2014/main" val="3225722915"/>
                    </a:ext>
                  </a:extLst>
                </a:gridCol>
              </a:tblGrid>
              <a:tr h="643304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无人机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架利润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产量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利润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736413"/>
                  </a:ext>
                </a:extLst>
              </a:tr>
              <a:tr h="49546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0.3</a:t>
                      </a:r>
                      <a:r>
                        <a:rPr lang="zh-CN" altLang="en-US" dirty="0"/>
                        <a:t>万元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/>
                        <a:t>X</a:t>
                      </a:r>
                      <a:r>
                        <a:rPr lang="zh-CN" altLang="en-US" dirty="0"/>
                        <a:t>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184804"/>
                  </a:ext>
                </a:extLst>
              </a:tr>
              <a:tr h="49546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0.4</a:t>
                      </a:r>
                      <a:r>
                        <a:rPr lang="zh-CN" altLang="en-US" dirty="0"/>
                        <a:t>万元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263956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86498D7B-FCE0-4A4A-8554-FE888C665F07}"/>
              </a:ext>
            </a:extLst>
          </p:cNvPr>
          <p:cNvSpPr txBox="1"/>
          <p:nvPr/>
        </p:nvSpPr>
        <p:spPr>
          <a:xfrm>
            <a:off x="8801260" y="3807630"/>
            <a:ext cx="1357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（</a:t>
            </a:r>
            <a:r>
              <a:rPr lang="en-US" altLang="zh-CN" b="1" dirty="0">
                <a:solidFill>
                  <a:srgbClr val="FF0000"/>
                </a:solidFill>
              </a:rPr>
              <a:t>25-x)</a:t>
            </a:r>
            <a:r>
              <a:rPr lang="zh-CN" altLang="en-US" b="1" dirty="0">
                <a:solidFill>
                  <a:srgbClr val="FF0000"/>
                </a:solidFill>
              </a:rPr>
              <a:t>架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A638B78-805F-42F2-A15A-C63B388F9D39}"/>
              </a:ext>
            </a:extLst>
          </p:cNvPr>
          <p:cNvSpPr txBox="1"/>
          <p:nvPr/>
        </p:nvSpPr>
        <p:spPr>
          <a:xfrm>
            <a:off x="10793366" y="3174581"/>
            <a:ext cx="1167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0.3x</a:t>
            </a:r>
            <a:r>
              <a:rPr lang="zh-CN" altLang="en-US" b="1" dirty="0">
                <a:solidFill>
                  <a:srgbClr val="FF0000"/>
                </a:solidFill>
              </a:rPr>
              <a:t>万元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5102C4-DE86-4301-ACC6-CD3F148A5CAF}"/>
              </a:ext>
            </a:extLst>
          </p:cNvPr>
          <p:cNvSpPr txBox="1"/>
          <p:nvPr/>
        </p:nvSpPr>
        <p:spPr>
          <a:xfrm>
            <a:off x="10415712" y="3728579"/>
            <a:ext cx="177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0.4(25-x)</a:t>
            </a:r>
            <a:r>
              <a:rPr lang="zh-CN" altLang="en-US" b="1" dirty="0">
                <a:solidFill>
                  <a:srgbClr val="FF0000"/>
                </a:solidFill>
              </a:rPr>
              <a:t>万元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0CEBE02C-7A1C-4308-B902-9F6CF0309C39}"/>
              </a:ext>
            </a:extLst>
          </p:cNvPr>
          <p:cNvSpPr txBox="1"/>
          <p:nvPr/>
        </p:nvSpPr>
        <p:spPr>
          <a:xfrm>
            <a:off x="1496291" y="3049111"/>
            <a:ext cx="4530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解：由题意得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B3807AE-21AE-48EE-95B1-BF863FD8A032}"/>
              </a:ext>
            </a:extLst>
          </p:cNvPr>
          <p:cNvSpPr txBox="1"/>
          <p:nvPr/>
        </p:nvSpPr>
        <p:spPr>
          <a:xfrm>
            <a:off x="3054929" y="3070226"/>
            <a:ext cx="257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y=0.3x+0.4(25-x)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93B74F6-9C65-4280-8441-07D257D5E0FC}"/>
              </a:ext>
            </a:extLst>
          </p:cNvPr>
          <p:cNvSpPr txBox="1"/>
          <p:nvPr/>
        </p:nvSpPr>
        <p:spPr>
          <a:xfrm>
            <a:off x="3162858" y="3543913"/>
            <a:ext cx="257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=-0.1x+10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35C1B01-A0E4-493B-96EB-5885F35C52D0}"/>
              </a:ext>
            </a:extLst>
          </p:cNvPr>
          <p:cNvSpPr txBox="1"/>
          <p:nvPr/>
        </p:nvSpPr>
        <p:spPr>
          <a:xfrm>
            <a:off x="6608619" y="2161723"/>
            <a:ext cx="134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分析：</a:t>
            </a:r>
          </a:p>
        </p:txBody>
      </p:sp>
    </p:spTree>
    <p:extLst>
      <p:ext uri="{BB962C8B-B14F-4D97-AF65-F5344CB8AC3E}">
        <p14:creationId xmlns:p14="http://schemas.microsoft.com/office/powerpoint/2010/main" val="2973977051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1834</TotalTime>
  <Words>6261</Words>
  <Application>Microsoft Office PowerPoint</Application>
  <PresentationFormat>宽屏</PresentationFormat>
  <Paragraphs>536</Paragraphs>
  <Slides>63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63</vt:i4>
      </vt:variant>
    </vt:vector>
  </HeadingPairs>
  <TitlesOfParts>
    <vt:vector size="77" baseType="lpstr">
      <vt:lpstr>FZS3K--GBK1-0</vt:lpstr>
      <vt:lpstr>TimesNewRomanPS-ItalicMT</vt:lpstr>
      <vt:lpstr>黑体</vt:lpstr>
      <vt:lpstr>华文行楷</vt:lpstr>
      <vt:lpstr>华文楷体</vt:lpstr>
      <vt:lpstr>宋体</vt:lpstr>
      <vt:lpstr>Arial</vt:lpstr>
      <vt:lpstr>Cambria Math</vt:lpstr>
      <vt:lpstr>Century Gothic</vt:lpstr>
      <vt:lpstr>Times New Roman</vt:lpstr>
      <vt:lpstr>Wingdings 3</vt:lpstr>
      <vt:lpstr>丝状</vt:lpstr>
      <vt:lpstr>Equation</vt:lpstr>
      <vt:lpstr>Microsoft Word 97 - 2003 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 真</dc:creator>
  <cp:lastModifiedBy>陈 真</cp:lastModifiedBy>
  <cp:revision>128</cp:revision>
  <dcterms:created xsi:type="dcterms:W3CDTF">2020-06-17T01:27:25Z</dcterms:created>
  <dcterms:modified xsi:type="dcterms:W3CDTF">2020-06-20T06:46:28Z</dcterms:modified>
</cp:coreProperties>
</file>