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965" r:id="rId4"/>
    <p:sldId id="275" r:id="rId5"/>
    <p:sldId id="966" r:id="rId6"/>
    <p:sldId id="277" r:id="rId7"/>
    <p:sldId id="951" r:id="rId8"/>
    <p:sldId id="958" r:id="rId9"/>
    <p:sldId id="960" r:id="rId10"/>
    <p:sldId id="261" r:id="rId11"/>
    <p:sldId id="963" r:id="rId12"/>
    <p:sldId id="964" r:id="rId13"/>
    <p:sldId id="274" r:id="rId14"/>
    <p:sldId id="26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759"/>
    <a:srgbClr val="819FA1"/>
    <a:srgbClr val="C75346"/>
    <a:srgbClr val="71B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83353-08FE-4EC7-8CAB-DBCE842A8BC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8705E-E1CE-4AFB-91EF-8312B9CEE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15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小学侧重对经验的感悟</a:t>
            </a:r>
            <a:endParaRPr lang="en-US" altLang="zh-CN" dirty="0"/>
          </a:p>
          <a:p>
            <a:r>
              <a:rPr lang="zh-CN" altLang="en-US" dirty="0"/>
              <a:t>初中阶段侧重对概念的理解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705E-E1CE-4AFB-91EF-8312B9CEE72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982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一级标题：黑体，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B74BD-509B-4AE4-98A9-8EA600F9635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6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一级标题：黑体，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B74BD-509B-4AE4-98A9-8EA600F96356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86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一级标题：黑体，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B74BD-509B-4AE4-98A9-8EA600F9635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30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E388-8A17-44FA-AE8B-AAB64D77357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428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9C66-0B8E-4984-8651-D0CFCAB57EF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911C-5866-4C23-9D0E-2F8349179B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9C66-0B8E-4984-8651-D0CFCAB57EF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911C-5866-4C23-9D0E-2F8349179B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9C66-0B8E-4984-8651-D0CFCAB57EF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911C-5866-4C23-9D0E-2F8349179B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9C66-0B8E-4984-8651-D0CFCAB57EF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911C-5866-4C23-9D0E-2F8349179B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9C66-0B8E-4984-8651-D0CFCAB57EF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911C-5866-4C23-9D0E-2F8349179B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9C66-0B8E-4984-8651-D0CFCAB57EF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911C-5866-4C23-9D0E-2F8349179B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9C66-0B8E-4984-8651-D0CFCAB57EF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911C-5866-4C23-9D0E-2F8349179B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9C66-0B8E-4984-8651-D0CFCAB57EF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911C-5866-4C23-9D0E-2F8349179B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9C66-0B8E-4984-8651-D0CFCAB57EF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911C-5866-4C23-9D0E-2F8349179B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9C66-0B8E-4984-8651-D0CFCAB57EF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911C-5866-4C23-9D0E-2F8349179B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9C66-0B8E-4984-8651-D0CFCAB57EF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911C-5866-4C23-9D0E-2F8349179B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29C66-0B8E-4984-8651-D0CFCAB57EF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2911C-5866-4C23-9D0E-2F8349179B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" y="0"/>
            <a:ext cx="10058400" cy="5029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946" y="3353385"/>
            <a:ext cx="886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基于核心素养的数学活动课设计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DD0964E-32A0-A6B1-8A4E-66080C09121E}"/>
              </a:ext>
            </a:extLst>
          </p:cNvPr>
          <p:cNvSpPr txBox="1"/>
          <p:nvPr/>
        </p:nvSpPr>
        <p:spPr>
          <a:xfrm>
            <a:off x="7701699" y="4609707"/>
            <a:ext cx="4034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昆明市石稀林初中数学名师工作室</a:t>
            </a:r>
            <a:endParaRPr lang="en-US" altLang="zh-CN" sz="2000" b="1" dirty="0"/>
          </a:p>
          <a:p>
            <a:pPr algn="ctr"/>
            <a:r>
              <a:rPr lang="en-US" altLang="zh-CN" sz="2000" b="1" dirty="0"/>
              <a:t> </a:t>
            </a:r>
          </a:p>
          <a:p>
            <a:pPr algn="ctr"/>
            <a:r>
              <a:rPr lang="zh-CN" altLang="en-US" sz="2000" b="1" dirty="0"/>
              <a:t>袁长林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E6AB20F6-D996-A2D5-FA0B-B78CB08E561F}"/>
              </a:ext>
            </a:extLst>
          </p:cNvPr>
          <p:cNvGrpSpPr/>
          <p:nvPr/>
        </p:nvGrpSpPr>
        <p:grpSpPr>
          <a:xfrm>
            <a:off x="355303" y="576401"/>
            <a:ext cx="3744807" cy="400110"/>
            <a:chOff x="171450" y="414252"/>
            <a:chExt cx="3744807" cy="400110"/>
          </a:xfrm>
        </p:grpSpPr>
        <p:sp>
          <p:nvSpPr>
            <p:cNvPr id="4" name="平行四边形 3">
              <a:extLst>
                <a:ext uri="{FF2B5EF4-FFF2-40B4-BE49-F238E27FC236}">
                  <a16:creationId xmlns:a16="http://schemas.microsoft.com/office/drawing/2014/main" id="{89094A46-697F-EC87-D6BC-00856B5320FF}"/>
                </a:ext>
              </a:extLst>
            </p:cNvPr>
            <p:cNvSpPr/>
            <p:nvPr/>
          </p:nvSpPr>
          <p:spPr>
            <a:xfrm>
              <a:off x="373373" y="476250"/>
              <a:ext cx="495300" cy="247650"/>
            </a:xfrm>
            <a:prstGeom prst="parallelogram">
              <a:avLst/>
            </a:prstGeom>
            <a:solidFill>
              <a:srgbClr val="C75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57C62CDD-8615-8F90-A955-58621E75D6D5}"/>
                </a:ext>
              </a:extLst>
            </p:cNvPr>
            <p:cNvSpPr/>
            <p:nvPr/>
          </p:nvSpPr>
          <p:spPr>
            <a:xfrm>
              <a:off x="171450" y="451311"/>
              <a:ext cx="495300" cy="304800"/>
            </a:xfrm>
            <a:prstGeom prst="parallelogram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0C53095-DDF5-A350-E4E9-29FEB81CE1B6}"/>
                </a:ext>
              </a:extLst>
            </p:cNvPr>
            <p:cNvSpPr txBox="1"/>
            <p:nvPr/>
          </p:nvSpPr>
          <p:spPr>
            <a:xfrm>
              <a:off x="1022460" y="414252"/>
              <a:ext cx="2893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进一步加强综合与实践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A33395FC-CBA8-97D4-19BF-677D9A7F1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26" y="1623488"/>
            <a:ext cx="3206460" cy="1868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F3E3313-2CB3-EFDA-448A-6963DC107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612" y="1458412"/>
            <a:ext cx="3013608" cy="219911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CA49A8A-2F02-CA50-0007-4E7D000BC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986" y="3807897"/>
            <a:ext cx="3206460" cy="23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6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351087" y="1421896"/>
            <a:ext cx="7489825" cy="18875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49871"/>
              </a:avLst>
            </a:prstTxWarp>
          </a:bodyPr>
          <a:lstStyle/>
          <a:p>
            <a:r>
              <a:rPr lang="zh-CN" altLang="en-US" sz="3600" kern="10" spc="72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平面镶嵌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393657" y="3951436"/>
            <a:ext cx="9404686" cy="128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0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从数学的角度看，用一些不重叠摆放的多边形把平面的一部分完整覆盖，叫做多边形覆盖平面（或平面镶嵌）</a:t>
            </a:r>
            <a:r>
              <a:rPr kumimoji="0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kumimoji="0"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096000" y="4593439"/>
            <a:ext cx="11520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2933733" y="5269130"/>
            <a:ext cx="14040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0F667EF-5198-CD4C-9D41-56C6ED8AAB7B}"/>
              </a:ext>
            </a:extLst>
          </p:cNvPr>
          <p:cNvGrpSpPr/>
          <p:nvPr/>
        </p:nvGrpSpPr>
        <p:grpSpPr>
          <a:xfrm>
            <a:off x="355303" y="576401"/>
            <a:ext cx="3744807" cy="400110"/>
            <a:chOff x="171450" y="414252"/>
            <a:chExt cx="3744807" cy="400110"/>
          </a:xfrm>
        </p:grpSpPr>
        <p:sp>
          <p:nvSpPr>
            <p:cNvPr id="8" name="平行四边形 7">
              <a:extLst>
                <a:ext uri="{FF2B5EF4-FFF2-40B4-BE49-F238E27FC236}">
                  <a16:creationId xmlns:a16="http://schemas.microsoft.com/office/drawing/2014/main" id="{BF152EF3-F628-062A-C987-29B66CEAA643}"/>
                </a:ext>
              </a:extLst>
            </p:cNvPr>
            <p:cNvSpPr/>
            <p:nvPr/>
          </p:nvSpPr>
          <p:spPr>
            <a:xfrm>
              <a:off x="373373" y="476250"/>
              <a:ext cx="495300" cy="247650"/>
            </a:xfrm>
            <a:prstGeom prst="parallelogram">
              <a:avLst/>
            </a:prstGeom>
            <a:solidFill>
              <a:srgbClr val="C75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6D188C52-82FB-46D4-882E-1585D835B322}"/>
                </a:ext>
              </a:extLst>
            </p:cNvPr>
            <p:cNvSpPr/>
            <p:nvPr/>
          </p:nvSpPr>
          <p:spPr>
            <a:xfrm>
              <a:off x="171450" y="451311"/>
              <a:ext cx="495300" cy="304800"/>
            </a:xfrm>
            <a:prstGeom prst="parallelogram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7C242B4-F842-74CB-1178-DD2BD07D36E6}"/>
                </a:ext>
              </a:extLst>
            </p:cNvPr>
            <p:cNvSpPr txBox="1"/>
            <p:nvPr/>
          </p:nvSpPr>
          <p:spPr>
            <a:xfrm>
              <a:off x="1022460" y="414252"/>
              <a:ext cx="2893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进一步加强综合与实践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784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/>
      <p:bldP spid="5129" grpId="0" animBg="1"/>
      <p:bldP spid="51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EFC5B7C5-5653-42B3-4974-5A4789ECC7E1}"/>
              </a:ext>
            </a:extLst>
          </p:cNvPr>
          <p:cNvSpPr txBox="1"/>
          <p:nvPr/>
        </p:nvSpPr>
        <p:spPr>
          <a:xfrm>
            <a:off x="1206313" y="1282930"/>
            <a:ext cx="94506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问题探究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/>
              <a:t>(1) </a:t>
            </a:r>
            <a:r>
              <a:rPr lang="zh-CN" altLang="en-US" sz="2000" dirty="0"/>
              <a:t>分别剪一些边长相同的正三角形、正方形、正五边形、正六边形，如果用其中一种正多边形镶嵌，哪几种正多边形能镶嵌成一一个平面图案</a:t>
            </a:r>
            <a:r>
              <a:rPr lang="en-US" altLang="zh-CN" sz="2000" dirty="0"/>
              <a:t>?</a:t>
            </a:r>
            <a:br>
              <a:rPr lang="en-US" altLang="zh-CN" sz="2000" dirty="0"/>
            </a:b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1" name="AutoShape 1107">
            <a:extLst>
              <a:ext uri="{FF2B5EF4-FFF2-40B4-BE49-F238E27FC236}">
                <a16:creationId xmlns:a16="http://schemas.microsoft.com/office/drawing/2014/main" id="{0C44C31D-6353-BE50-2D4E-E9BA954788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350897" y="3529699"/>
            <a:ext cx="1524000" cy="13176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5C5C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5363" name="组合 15362">
            <a:extLst>
              <a:ext uri="{FF2B5EF4-FFF2-40B4-BE49-F238E27FC236}">
                <a16:creationId xmlns:a16="http://schemas.microsoft.com/office/drawing/2014/main" id="{62767863-254F-D57E-6F84-FA992D38C7AD}"/>
              </a:ext>
            </a:extLst>
          </p:cNvPr>
          <p:cNvGrpSpPr/>
          <p:nvPr/>
        </p:nvGrpSpPr>
        <p:grpSpPr>
          <a:xfrm>
            <a:off x="355303" y="576401"/>
            <a:ext cx="3744807" cy="400110"/>
            <a:chOff x="171450" y="414252"/>
            <a:chExt cx="3744807" cy="400110"/>
          </a:xfrm>
        </p:grpSpPr>
        <p:sp>
          <p:nvSpPr>
            <p:cNvPr id="15364" name="平行四边形 15363">
              <a:extLst>
                <a:ext uri="{FF2B5EF4-FFF2-40B4-BE49-F238E27FC236}">
                  <a16:creationId xmlns:a16="http://schemas.microsoft.com/office/drawing/2014/main" id="{40BC028B-BA16-F25F-37C3-65D4560C2103}"/>
                </a:ext>
              </a:extLst>
            </p:cNvPr>
            <p:cNvSpPr/>
            <p:nvPr/>
          </p:nvSpPr>
          <p:spPr>
            <a:xfrm>
              <a:off x="373373" y="476250"/>
              <a:ext cx="495300" cy="247650"/>
            </a:xfrm>
            <a:prstGeom prst="parallelogram">
              <a:avLst/>
            </a:prstGeom>
            <a:solidFill>
              <a:srgbClr val="C75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65" name="平行四边形 15364">
              <a:extLst>
                <a:ext uri="{FF2B5EF4-FFF2-40B4-BE49-F238E27FC236}">
                  <a16:creationId xmlns:a16="http://schemas.microsoft.com/office/drawing/2014/main" id="{FB49EFA3-8879-3433-92D2-7B98458AE1FA}"/>
                </a:ext>
              </a:extLst>
            </p:cNvPr>
            <p:cNvSpPr/>
            <p:nvPr/>
          </p:nvSpPr>
          <p:spPr>
            <a:xfrm>
              <a:off x="171450" y="451311"/>
              <a:ext cx="495300" cy="304800"/>
            </a:xfrm>
            <a:prstGeom prst="parallelogram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66" name="文本框 15365">
              <a:extLst>
                <a:ext uri="{FF2B5EF4-FFF2-40B4-BE49-F238E27FC236}">
                  <a16:creationId xmlns:a16="http://schemas.microsoft.com/office/drawing/2014/main" id="{6D3DCC48-8FED-89C5-CC55-7E9CAFFAA6B8}"/>
                </a:ext>
              </a:extLst>
            </p:cNvPr>
            <p:cNvSpPr txBox="1"/>
            <p:nvPr/>
          </p:nvSpPr>
          <p:spPr>
            <a:xfrm>
              <a:off x="1022460" y="414252"/>
              <a:ext cx="2893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进一步加强综合与实践</a:t>
              </a:r>
            </a:p>
          </p:txBody>
        </p:sp>
      </p:grpSp>
      <p:sp>
        <p:nvSpPr>
          <p:cNvPr id="15367" name="Rectangle 3">
            <a:extLst>
              <a:ext uri="{FF2B5EF4-FFF2-40B4-BE49-F238E27FC236}">
                <a16:creationId xmlns:a16="http://schemas.microsoft.com/office/drawing/2014/main" id="{076FF116-4B49-BC20-12EF-E661B5AF5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942" y="3429000"/>
            <a:ext cx="1191563" cy="11915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369" name="AutoShape 27" descr="粉色砂纸">
            <a:extLst>
              <a:ext uri="{FF2B5EF4-FFF2-40B4-BE49-F238E27FC236}">
                <a16:creationId xmlns:a16="http://schemas.microsoft.com/office/drawing/2014/main" id="{C61D63BD-5ADB-A96B-ED4B-14CC911AD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964" y="3220797"/>
            <a:ext cx="1371600" cy="1303337"/>
          </a:xfrm>
          <a:prstGeom prst="pentagon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371" name="AutoShape 1038" descr="斜纹布">
            <a:extLst>
              <a:ext uri="{FF2B5EF4-FFF2-40B4-BE49-F238E27FC236}">
                <a16:creationId xmlns:a16="http://schemas.microsoft.com/office/drawing/2014/main" id="{0D17B3DF-F0F8-057D-53D8-1455B6729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408" y="3071903"/>
            <a:ext cx="1600200" cy="1384300"/>
          </a:xfrm>
          <a:prstGeom prst="hexagon">
            <a:avLst>
              <a:gd name="adj" fmla="val 28899"/>
              <a:gd name="vf" fmla="val 11547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373" name="AutoShape 12">
            <a:extLst>
              <a:ext uri="{FF2B5EF4-FFF2-40B4-BE49-F238E27FC236}">
                <a16:creationId xmlns:a16="http://schemas.microsoft.com/office/drawing/2014/main" id="{031E071C-0D2C-7A1C-32A6-3D786ACD0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697" y="3220797"/>
            <a:ext cx="1143000" cy="11430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FF99FF"/>
              </a:gs>
              <a:gs pos="100000">
                <a:srgbClr val="FFD3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2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26"/>
          <p:cNvSpPr txBox="1">
            <a:spLocks noChangeArrowheads="1"/>
          </p:cNvSpPr>
          <p:nvPr/>
        </p:nvSpPr>
        <p:spPr bwMode="auto">
          <a:xfrm>
            <a:off x="838200" y="2236317"/>
            <a:ext cx="1028854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0" dirty="0">
                <a:latin typeface="黑体" panose="02010609060101010101" pitchFamily="49" charset="-122"/>
                <a:ea typeface="黑体" panose="02010609060101010101" pitchFamily="49" charset="-122"/>
              </a:rPr>
              <a:t>    同一种形状大小相同的任意三角形可否镶嵌成一个平面？</a:t>
            </a:r>
          </a:p>
          <a:p>
            <a:pPr algn="l" eaLnBrk="1" hangingPunct="1">
              <a:lnSpc>
                <a:spcPct val="150000"/>
              </a:lnSpc>
            </a:pPr>
            <a:endParaRPr lang="zh-CN" altLang="en-US" sz="28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0" dirty="0">
                <a:latin typeface="黑体" panose="02010609060101010101" pitchFamily="49" charset="-122"/>
                <a:ea typeface="黑体" panose="02010609060101010101" pitchFamily="49" charset="-122"/>
              </a:rPr>
              <a:t>    同一种形状大小相同的任意四边形可否镶嵌成一个平面？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1BFB2A5-C581-5A3B-9BFB-F32F7E40D131}"/>
              </a:ext>
            </a:extLst>
          </p:cNvPr>
          <p:cNvGrpSpPr/>
          <p:nvPr/>
        </p:nvGrpSpPr>
        <p:grpSpPr>
          <a:xfrm>
            <a:off x="355303" y="576401"/>
            <a:ext cx="3744807" cy="400110"/>
            <a:chOff x="171450" y="414252"/>
            <a:chExt cx="3744807" cy="400110"/>
          </a:xfrm>
        </p:grpSpPr>
        <p:sp>
          <p:nvSpPr>
            <p:cNvPr id="4" name="平行四边形 3">
              <a:extLst>
                <a:ext uri="{FF2B5EF4-FFF2-40B4-BE49-F238E27FC236}">
                  <a16:creationId xmlns:a16="http://schemas.microsoft.com/office/drawing/2014/main" id="{CF187FA2-F28C-BDE2-F0A4-C6CBD5670064}"/>
                </a:ext>
              </a:extLst>
            </p:cNvPr>
            <p:cNvSpPr/>
            <p:nvPr/>
          </p:nvSpPr>
          <p:spPr>
            <a:xfrm>
              <a:off x="373373" y="476250"/>
              <a:ext cx="495300" cy="247650"/>
            </a:xfrm>
            <a:prstGeom prst="parallelogram">
              <a:avLst/>
            </a:prstGeom>
            <a:solidFill>
              <a:srgbClr val="C75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EBED7498-A9BC-5C85-6707-571E06F052AF}"/>
                </a:ext>
              </a:extLst>
            </p:cNvPr>
            <p:cNvSpPr/>
            <p:nvPr/>
          </p:nvSpPr>
          <p:spPr>
            <a:xfrm>
              <a:off x="171450" y="451311"/>
              <a:ext cx="495300" cy="304800"/>
            </a:xfrm>
            <a:prstGeom prst="parallelogram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F15EA7B-9371-570D-9ACA-4547D96262D3}"/>
                </a:ext>
              </a:extLst>
            </p:cNvPr>
            <p:cNvSpPr txBox="1"/>
            <p:nvPr/>
          </p:nvSpPr>
          <p:spPr>
            <a:xfrm>
              <a:off x="1022460" y="414252"/>
              <a:ext cx="2893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进一步加强综合与实践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3225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058400" cy="50292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753738" y="3206375"/>
            <a:ext cx="6684523" cy="2215992"/>
            <a:chOff x="2753739" y="2284492"/>
            <a:chExt cx="6684523" cy="2215992"/>
          </a:xfrm>
        </p:grpSpPr>
        <p:sp>
          <p:nvSpPr>
            <p:cNvPr id="13" name="原创设计师QQ598969553      _5"/>
            <p:cNvSpPr>
              <a:spLocks noChangeArrowheads="1"/>
            </p:cNvSpPr>
            <p:nvPr/>
          </p:nvSpPr>
          <p:spPr bwMode="auto">
            <a:xfrm>
              <a:off x="3326011" y="3392488"/>
              <a:ext cx="553997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zh-CN" altLang="en-US" sz="7200" dirty="0">
                  <a:solidFill>
                    <a:srgbClr val="C75346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宋体" panose="02010600030101010101" pitchFamily="2" charset="-122"/>
                </a:rPr>
                <a:t>感谢各位观看</a:t>
              </a:r>
              <a:endParaRPr lang="en-US" altLang="zh-CN" sz="7200" dirty="0">
                <a:solidFill>
                  <a:srgbClr val="C7534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4" name="原创设计师QQ598969553      _12"/>
            <p:cNvSpPr>
              <a:spLocks noChangeArrowheads="1"/>
            </p:cNvSpPr>
            <p:nvPr/>
          </p:nvSpPr>
          <p:spPr bwMode="auto">
            <a:xfrm>
              <a:off x="2753739" y="2284492"/>
              <a:ext cx="6684523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C75346"/>
                  </a:solidFill>
                  <a:latin typeface="Georgia" panose="02040502050405020303" pitchFamily="18" charset="0"/>
                  <a:ea typeface="微软雅黑" panose="020B0503020204020204" pitchFamily="34" charset="-122"/>
                  <a:cs typeface="宋体" panose="02010600030101010101" pitchFamily="2" charset="-122"/>
                </a:rPr>
                <a:t>THANK YOU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29397" y="405939"/>
            <a:ext cx="3744807" cy="400110"/>
            <a:chOff x="171450" y="414252"/>
            <a:chExt cx="3744807" cy="400110"/>
          </a:xfrm>
        </p:grpSpPr>
        <p:sp>
          <p:nvSpPr>
            <p:cNvPr id="4" name="平行四边形 3"/>
            <p:cNvSpPr/>
            <p:nvPr/>
          </p:nvSpPr>
          <p:spPr>
            <a:xfrm>
              <a:off x="373373" y="476250"/>
              <a:ext cx="495300" cy="247650"/>
            </a:xfrm>
            <a:prstGeom prst="parallelogram">
              <a:avLst/>
            </a:prstGeom>
            <a:solidFill>
              <a:srgbClr val="C75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171450" y="451311"/>
              <a:ext cx="495300" cy="304800"/>
            </a:xfrm>
            <a:prstGeom prst="parallelogram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22460" y="414252"/>
              <a:ext cx="2893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数学学科核心素养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6537D499-36B6-B2B0-ED18-A20ED67B4941}"/>
              </a:ext>
            </a:extLst>
          </p:cNvPr>
          <p:cNvSpPr txBox="1"/>
          <p:nvPr/>
        </p:nvSpPr>
        <p:spPr>
          <a:xfrm>
            <a:off x="3400752" y="2266250"/>
            <a:ext cx="6097384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会用数学的眼光观察现实世界</a:t>
            </a:r>
            <a:endParaRPr lang="en-US" altLang="zh-CN" sz="24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会用数学的思维思考现实世界</a:t>
            </a:r>
            <a:endParaRPr lang="en-US" altLang="zh-CN" sz="24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会用数学的语言表达现实世界</a:t>
            </a:r>
            <a:endParaRPr lang="zh-CN" altLang="en-US" sz="2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CC1357F-3701-FC19-ACC0-6BFA83C665C2}"/>
              </a:ext>
            </a:extLst>
          </p:cNvPr>
          <p:cNvSpPr txBox="1"/>
          <p:nvPr/>
        </p:nvSpPr>
        <p:spPr>
          <a:xfrm>
            <a:off x="1449178" y="1285054"/>
            <a:ext cx="9760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ea typeface="等线" panose="02010600030101010101" pitchFamily="2" charset="-122"/>
                <a:cs typeface="Times New Roman" panose="02020603050405020304" pitchFamily="18" charset="0"/>
              </a:rPr>
              <a:t>在课程目标的核心素养内涵介绍部分，进一步明确了数学的核心素养为“三会”。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29397" y="405939"/>
            <a:ext cx="3744807" cy="400110"/>
            <a:chOff x="171450" y="414252"/>
            <a:chExt cx="3744807" cy="400110"/>
          </a:xfrm>
        </p:grpSpPr>
        <p:sp>
          <p:nvSpPr>
            <p:cNvPr id="4" name="平行四边形 3"/>
            <p:cNvSpPr/>
            <p:nvPr/>
          </p:nvSpPr>
          <p:spPr>
            <a:xfrm>
              <a:off x="373373" y="476250"/>
              <a:ext cx="495300" cy="247650"/>
            </a:xfrm>
            <a:prstGeom prst="parallelogram">
              <a:avLst/>
            </a:prstGeom>
            <a:solidFill>
              <a:srgbClr val="C75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171450" y="451311"/>
              <a:ext cx="495300" cy="304800"/>
            </a:xfrm>
            <a:prstGeom prst="parallelogram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22460" y="414252"/>
              <a:ext cx="2893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核心素养的主要表现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6537D499-36B6-B2B0-ED18-A20ED67B4941}"/>
              </a:ext>
            </a:extLst>
          </p:cNvPr>
          <p:cNvSpPr txBox="1"/>
          <p:nvPr/>
        </p:nvSpPr>
        <p:spPr>
          <a:xfrm>
            <a:off x="2627305" y="1531448"/>
            <a:ext cx="8875216" cy="114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ea typeface="等线" panose="02010600030101010101" pitchFamily="2" charset="-122"/>
                <a:cs typeface="Times New Roman" panose="02020603050405020304" pitchFamily="18" charset="0"/>
              </a:rPr>
              <a:t>数感、量感、符号意识、运算能力、几何直观、空间观念、推理意识、数据意识、模型意识、应用意识、创新意识。</a:t>
            </a:r>
            <a:endParaRPr lang="zh-CN" altLang="en-US" sz="2400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06D811C-4E14-8C05-52C2-7A6188CB02FE}"/>
              </a:ext>
            </a:extLst>
          </p:cNvPr>
          <p:cNvSpPr txBox="1"/>
          <p:nvPr/>
        </p:nvSpPr>
        <p:spPr>
          <a:xfrm>
            <a:off x="1155475" y="1662667"/>
            <a:ext cx="6097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ea typeface="等线" panose="02010600030101010101" pitchFamily="2" charset="-122"/>
                <a:cs typeface="Times New Roman" panose="02020603050405020304" pitchFamily="18" charset="0"/>
              </a:rPr>
              <a:t>小学阶段：</a:t>
            </a:r>
            <a:endParaRPr lang="zh-CN" altLang="en-US" sz="2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3FAFE85-08EA-5890-F235-E7E6C579D6BE}"/>
              </a:ext>
            </a:extLst>
          </p:cNvPr>
          <p:cNvSpPr txBox="1"/>
          <p:nvPr/>
        </p:nvSpPr>
        <p:spPr>
          <a:xfrm>
            <a:off x="2627305" y="3400686"/>
            <a:ext cx="8802695" cy="114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ea typeface="等线" panose="02010600030101010101" pitchFamily="2" charset="-122"/>
                <a:cs typeface="Times New Roman" panose="02020603050405020304" pitchFamily="18" charset="0"/>
              </a:rPr>
              <a:t>抽象能力、运算能力、几何直观、空间观念、推理能力、数据观念、模型观念、应用意识、创新意识。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5740C01-4635-6809-3424-6AEE809187F2}"/>
              </a:ext>
            </a:extLst>
          </p:cNvPr>
          <p:cNvSpPr txBox="1"/>
          <p:nvPr/>
        </p:nvSpPr>
        <p:spPr>
          <a:xfrm>
            <a:off x="1155475" y="3535801"/>
            <a:ext cx="6097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ea typeface="等线" panose="02010600030101010101" pitchFamily="2" charset="-122"/>
                <a:cs typeface="Times New Roman" panose="02020603050405020304" pitchFamily="18" charset="0"/>
              </a:rPr>
              <a:t>初中阶段：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7820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C7B6AEC-6CAA-6EA8-6E9E-C5914D3FA533}"/>
              </a:ext>
            </a:extLst>
          </p:cNvPr>
          <p:cNvGrpSpPr/>
          <p:nvPr/>
        </p:nvGrpSpPr>
        <p:grpSpPr>
          <a:xfrm>
            <a:off x="355303" y="576401"/>
            <a:ext cx="3744807" cy="400110"/>
            <a:chOff x="171450" y="414252"/>
            <a:chExt cx="3744807" cy="400110"/>
          </a:xfrm>
        </p:grpSpPr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0BE2EB6A-C35F-BBE4-B8C8-E1B41F58EFEF}"/>
                </a:ext>
              </a:extLst>
            </p:cNvPr>
            <p:cNvSpPr/>
            <p:nvPr/>
          </p:nvSpPr>
          <p:spPr>
            <a:xfrm>
              <a:off x="373373" y="476250"/>
              <a:ext cx="495300" cy="247650"/>
            </a:xfrm>
            <a:prstGeom prst="parallelogram">
              <a:avLst/>
            </a:prstGeom>
            <a:solidFill>
              <a:srgbClr val="C75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17C6B3A0-7FCE-F424-09C9-BCA553C36BFE}"/>
                </a:ext>
              </a:extLst>
            </p:cNvPr>
            <p:cNvSpPr/>
            <p:nvPr/>
          </p:nvSpPr>
          <p:spPr>
            <a:xfrm>
              <a:off x="171450" y="451311"/>
              <a:ext cx="495300" cy="304800"/>
            </a:xfrm>
            <a:prstGeom prst="parallelogram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9F7F2CB-9DCB-806C-EC6E-1263670E87FF}"/>
                </a:ext>
              </a:extLst>
            </p:cNvPr>
            <p:cNvSpPr txBox="1"/>
            <p:nvPr/>
          </p:nvSpPr>
          <p:spPr>
            <a:xfrm>
              <a:off x="1022460" y="414252"/>
              <a:ext cx="2893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课程实施教学建议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0C48E570-5087-A69D-3F04-EEE803E127C1}"/>
              </a:ext>
            </a:extLst>
          </p:cNvPr>
          <p:cNvSpPr txBox="1"/>
          <p:nvPr/>
        </p:nvSpPr>
        <p:spPr>
          <a:xfrm>
            <a:off x="1310777" y="1453537"/>
            <a:ext cx="10052583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ea typeface="等线" panose="02010600030101010101" pitchFamily="2" charset="-122"/>
                <a:cs typeface="Times New Roman" panose="02020603050405020304" pitchFamily="18" charset="0"/>
              </a:rPr>
              <a:t>制定指向核心素养的教学目标</a:t>
            </a:r>
            <a:endParaRPr lang="en-US" altLang="zh-CN" sz="24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整体把握教学内容</a:t>
            </a:r>
            <a:endParaRPr lang="en-US" altLang="zh-CN" sz="24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ea typeface="等线" panose="02010600030101010101" pitchFamily="2" charset="-122"/>
                <a:cs typeface="Times New Roman" panose="02020603050405020304" pitchFamily="18" charset="0"/>
              </a:rPr>
              <a:t>选择能引发学生思考的教学方式</a:t>
            </a:r>
            <a:endParaRPr lang="en-US" altLang="zh-CN" sz="24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进一步加强综合与实践</a:t>
            </a:r>
            <a:endParaRPr lang="en-US" altLang="zh-CN" sz="24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ea typeface="等线" panose="02010600030101010101" pitchFamily="2" charset="-122"/>
                <a:cs typeface="Times New Roman" panose="02020603050405020304" pitchFamily="18" charset="0"/>
              </a:rPr>
              <a:t>注重信息技术与数学教学融合</a:t>
            </a:r>
            <a:endParaRPr lang="en-US" altLang="zh-CN" sz="24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5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C7B6AEC-6CAA-6EA8-6E9E-C5914D3FA533}"/>
              </a:ext>
            </a:extLst>
          </p:cNvPr>
          <p:cNvGrpSpPr/>
          <p:nvPr/>
        </p:nvGrpSpPr>
        <p:grpSpPr>
          <a:xfrm>
            <a:off x="355303" y="576401"/>
            <a:ext cx="3744807" cy="400110"/>
            <a:chOff x="171450" y="414252"/>
            <a:chExt cx="3744807" cy="400110"/>
          </a:xfrm>
        </p:grpSpPr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0BE2EB6A-C35F-BBE4-B8C8-E1B41F58EFEF}"/>
                </a:ext>
              </a:extLst>
            </p:cNvPr>
            <p:cNvSpPr/>
            <p:nvPr/>
          </p:nvSpPr>
          <p:spPr>
            <a:xfrm>
              <a:off x="373373" y="476250"/>
              <a:ext cx="495300" cy="247650"/>
            </a:xfrm>
            <a:prstGeom prst="parallelogram">
              <a:avLst/>
            </a:prstGeom>
            <a:solidFill>
              <a:srgbClr val="C75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17C6B3A0-7FCE-F424-09C9-BCA553C36BFE}"/>
                </a:ext>
              </a:extLst>
            </p:cNvPr>
            <p:cNvSpPr/>
            <p:nvPr/>
          </p:nvSpPr>
          <p:spPr>
            <a:xfrm>
              <a:off x="171450" y="451311"/>
              <a:ext cx="495300" cy="304800"/>
            </a:xfrm>
            <a:prstGeom prst="parallelogram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9F7F2CB-9DCB-806C-EC6E-1263670E87FF}"/>
                </a:ext>
              </a:extLst>
            </p:cNvPr>
            <p:cNvSpPr txBox="1"/>
            <p:nvPr/>
          </p:nvSpPr>
          <p:spPr>
            <a:xfrm>
              <a:off x="1022460" y="414252"/>
              <a:ext cx="2893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课程实施教学建议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0C48E570-5087-A69D-3F04-EEE803E127C1}"/>
              </a:ext>
            </a:extLst>
          </p:cNvPr>
          <p:cNvSpPr txBox="1"/>
          <p:nvPr/>
        </p:nvSpPr>
        <p:spPr>
          <a:xfrm>
            <a:off x="1069708" y="1403661"/>
            <a:ext cx="10052583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强化情景设计与问题提出</a:t>
            </a:r>
            <a:endParaRPr lang="en-US" altLang="zh-CN" sz="24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457200"/>
            <a:endParaRPr lang="en-US" altLang="zh-CN" sz="24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457200"/>
            <a:r>
              <a:rPr lang="zh-CN" altLang="en-US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注重发挥情境设计与问题提出对学生主动参与教学活动的促进作用，使学生在活动中逐步发展核心素养。</a:t>
            </a:r>
          </a:p>
          <a:p>
            <a:pPr indent="457200"/>
            <a:r>
              <a:rPr lang="zh-CN" altLang="en-US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注重创设真实情境。真实情境创设可从社会生活、科学和学生已有数学经验等方面入手，围绕教学任务，选择贴近学生生活经验、符合学生年龄特点和认知加工特点的素材。注重情境的多样化，让学生感受数学在现实世界的广泛应用，体会数学的价值。</a:t>
            </a:r>
            <a:endParaRPr lang="en-US" altLang="zh-CN" sz="24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E8CA91-5F0A-F4B2-FC41-219D4C2341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7" b="66667"/>
          <a:stretch/>
        </p:blipFill>
        <p:spPr>
          <a:xfrm>
            <a:off x="2566051" y="4990266"/>
            <a:ext cx="5910466" cy="164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C7B6AEC-6CAA-6EA8-6E9E-C5914D3FA533}"/>
              </a:ext>
            </a:extLst>
          </p:cNvPr>
          <p:cNvGrpSpPr/>
          <p:nvPr/>
        </p:nvGrpSpPr>
        <p:grpSpPr>
          <a:xfrm>
            <a:off x="355303" y="576401"/>
            <a:ext cx="3744807" cy="400110"/>
            <a:chOff x="171450" y="414252"/>
            <a:chExt cx="3744807" cy="400110"/>
          </a:xfrm>
        </p:grpSpPr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0BE2EB6A-C35F-BBE4-B8C8-E1B41F58EFEF}"/>
                </a:ext>
              </a:extLst>
            </p:cNvPr>
            <p:cNvSpPr/>
            <p:nvPr/>
          </p:nvSpPr>
          <p:spPr>
            <a:xfrm>
              <a:off x="373373" y="476250"/>
              <a:ext cx="495300" cy="247650"/>
            </a:xfrm>
            <a:prstGeom prst="parallelogram">
              <a:avLst/>
            </a:prstGeom>
            <a:solidFill>
              <a:srgbClr val="C75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17C6B3A0-7FCE-F424-09C9-BCA553C36BFE}"/>
                </a:ext>
              </a:extLst>
            </p:cNvPr>
            <p:cNvSpPr/>
            <p:nvPr/>
          </p:nvSpPr>
          <p:spPr>
            <a:xfrm>
              <a:off x="171450" y="451311"/>
              <a:ext cx="495300" cy="304800"/>
            </a:xfrm>
            <a:prstGeom prst="parallelogram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9F7F2CB-9DCB-806C-EC6E-1263670E87FF}"/>
                </a:ext>
              </a:extLst>
            </p:cNvPr>
            <p:cNvSpPr txBox="1"/>
            <p:nvPr/>
          </p:nvSpPr>
          <p:spPr>
            <a:xfrm>
              <a:off x="1022460" y="414252"/>
              <a:ext cx="2893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课程实施教学建议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0C48E570-5087-A69D-3F04-EEE803E127C1}"/>
              </a:ext>
            </a:extLst>
          </p:cNvPr>
          <p:cNvSpPr txBox="1"/>
          <p:nvPr/>
        </p:nvSpPr>
        <p:spPr>
          <a:xfrm>
            <a:off x="1269351" y="1112716"/>
            <a:ext cx="1005258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进一步加强综合与实践</a:t>
            </a:r>
            <a:endParaRPr lang="en-US" altLang="zh-CN" sz="24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457200"/>
            <a:endParaRPr lang="zh-CN" altLang="en-US" sz="24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457200"/>
            <a:r>
              <a:rPr lang="zh-CN" altLang="en-US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综合与实践领域的教学活动，以解决实际问题为重点，以跨学科主题学习为主，以真实问题为载体，适当采取主题活动或项目学习的方式呈现，通过综合运用数学和其他学科的知识与方法解决真实问题，着力培养学生的创新意识、实践能力、社会担当等综合品质。</a:t>
            </a:r>
            <a:endParaRPr lang="en-US" altLang="zh-CN" sz="24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457200"/>
            <a:r>
              <a:rPr lang="zh-CN" altLang="en-US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主题活动教学是跨学科背景下的数学内容学习，其目标是引导学生在跨学科背景下</a:t>
            </a:r>
            <a:r>
              <a:rPr lang="zh-CN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会用数学的眼光观察现实世界</a:t>
            </a:r>
            <a:r>
              <a:rPr lang="zh-CN" altLang="en-US" sz="2400" dirty="0"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会用数学的思维思考现实世界</a:t>
            </a:r>
            <a:r>
              <a:rPr lang="zh-CN" altLang="en-US" sz="2400" dirty="0"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会用数学的语言表达现实世界</a:t>
            </a:r>
            <a:r>
              <a:rPr lang="zh-CN" altLang="en-US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dirty="0"/>
          </a:p>
          <a:p>
            <a:pPr indent="457200"/>
            <a:endParaRPr lang="zh-CN" altLang="en-US" sz="24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0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D7E6CAE-049C-4DFA-9B30-B3B9F61EC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01" t="18500" r="19191" b="10101"/>
          <a:stretch/>
        </p:blipFill>
        <p:spPr>
          <a:xfrm>
            <a:off x="2241827" y="489145"/>
            <a:ext cx="8907109" cy="587971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320C1E9-A1FB-4331-8B9C-5FA5E208F2BA}"/>
              </a:ext>
            </a:extLst>
          </p:cNvPr>
          <p:cNvGrpSpPr/>
          <p:nvPr/>
        </p:nvGrpSpPr>
        <p:grpSpPr>
          <a:xfrm>
            <a:off x="3565126" y="1114060"/>
            <a:ext cx="8536675" cy="4979237"/>
            <a:chOff x="3564331" y="1114059"/>
            <a:chExt cx="8536675" cy="4979237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F47A6B2-63E1-41C5-9BE2-74BA14302C5B}"/>
                </a:ext>
              </a:extLst>
            </p:cNvPr>
            <p:cNvGrpSpPr/>
            <p:nvPr/>
          </p:nvGrpSpPr>
          <p:grpSpPr>
            <a:xfrm>
              <a:off x="3862958" y="1473019"/>
              <a:ext cx="6388061" cy="4620277"/>
              <a:chOff x="3862958" y="1473019"/>
              <a:chExt cx="6388061" cy="4620277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15F20D8C-69BF-4126-BD1E-D36A64A1BB3D}"/>
                  </a:ext>
                </a:extLst>
              </p:cNvPr>
              <p:cNvSpPr/>
              <p:nvPr/>
            </p:nvSpPr>
            <p:spPr bwMode="auto">
              <a:xfrm>
                <a:off x="8759502" y="3789040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92B17382-0559-4182-ACDC-7F72ABB3878F}"/>
                  </a:ext>
                </a:extLst>
              </p:cNvPr>
              <p:cNvSpPr/>
              <p:nvPr/>
            </p:nvSpPr>
            <p:spPr bwMode="auto">
              <a:xfrm>
                <a:off x="8975526" y="2780928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5891A7D8-2291-4A89-99EE-0AA113EC2735}"/>
                  </a:ext>
                </a:extLst>
              </p:cNvPr>
              <p:cNvSpPr/>
              <p:nvPr/>
            </p:nvSpPr>
            <p:spPr bwMode="auto">
              <a:xfrm>
                <a:off x="8464382" y="2672916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E619B86A-F752-4D36-A782-80B79C34E7EE}"/>
                  </a:ext>
                </a:extLst>
              </p:cNvPr>
              <p:cNvSpPr/>
              <p:nvPr/>
            </p:nvSpPr>
            <p:spPr bwMode="auto">
              <a:xfrm>
                <a:off x="8400758" y="1473019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8C6C5923-A907-434F-B869-32FA8287024D}"/>
                  </a:ext>
                </a:extLst>
              </p:cNvPr>
              <p:cNvSpPr/>
              <p:nvPr/>
            </p:nvSpPr>
            <p:spPr bwMode="auto">
              <a:xfrm>
                <a:off x="9335566" y="5013176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10AA54C4-60EC-4735-AD34-FBD0368BCAC7}"/>
                  </a:ext>
                </a:extLst>
              </p:cNvPr>
              <p:cNvSpPr/>
              <p:nvPr/>
            </p:nvSpPr>
            <p:spPr bwMode="auto">
              <a:xfrm>
                <a:off x="10034995" y="4889033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9E0EE265-FF91-4B80-8B2D-0E0F5E7A6D11}"/>
                  </a:ext>
                </a:extLst>
              </p:cNvPr>
              <p:cNvSpPr/>
              <p:nvPr/>
            </p:nvSpPr>
            <p:spPr bwMode="auto">
              <a:xfrm>
                <a:off x="3862958" y="2780928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A723DD13-D5AC-4B28-B191-9C2499159753}"/>
                  </a:ext>
                </a:extLst>
              </p:cNvPr>
              <p:cNvSpPr/>
              <p:nvPr/>
            </p:nvSpPr>
            <p:spPr bwMode="auto">
              <a:xfrm>
                <a:off x="5807174" y="5877272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840FABF4-0863-4891-8B46-0FAA1E1D8A29}"/>
                  </a:ext>
                </a:extLst>
              </p:cNvPr>
              <p:cNvSpPr/>
              <p:nvPr/>
            </p:nvSpPr>
            <p:spPr bwMode="auto">
              <a:xfrm>
                <a:off x="6113808" y="2132856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CCB4B384-8468-4B51-B0DB-4BD8FA8C8DED}"/>
                </a:ext>
              </a:extLst>
            </p:cNvPr>
            <p:cNvSpPr/>
            <p:nvPr/>
          </p:nvSpPr>
          <p:spPr>
            <a:xfrm>
              <a:off x="8147941" y="3994181"/>
              <a:ext cx="23752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五华区云铜中学</a:t>
              </a:r>
              <a:endPara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FAEBA928-4991-4B32-AF97-DC64DD8B1DA9}"/>
                </a:ext>
              </a:extLst>
            </p:cNvPr>
            <p:cNvSpPr/>
            <p:nvPr/>
          </p:nvSpPr>
          <p:spPr>
            <a:xfrm>
              <a:off x="8955382" y="5261245"/>
              <a:ext cx="23752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华福苑</a:t>
              </a:r>
              <a:endPara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20A4F9DB-FECF-4D87-8D1B-2AF192C32B15}"/>
                </a:ext>
              </a:extLst>
            </p:cNvPr>
            <p:cNvSpPr/>
            <p:nvPr/>
          </p:nvSpPr>
          <p:spPr>
            <a:xfrm>
              <a:off x="9725756" y="4530073"/>
              <a:ext cx="23752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华景苑</a:t>
              </a:r>
              <a:endPara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D8112A69-3DFF-4635-B689-8718CE098235}"/>
                </a:ext>
              </a:extLst>
            </p:cNvPr>
            <p:cNvSpPr/>
            <p:nvPr/>
          </p:nvSpPr>
          <p:spPr>
            <a:xfrm>
              <a:off x="8652928" y="2986580"/>
              <a:ext cx="23752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云铜小学</a:t>
              </a:r>
              <a:endPara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5277B2D1-B1BA-4F98-8DA1-28091AE65DD4}"/>
                </a:ext>
              </a:extLst>
            </p:cNvPr>
            <p:cNvSpPr/>
            <p:nvPr/>
          </p:nvSpPr>
          <p:spPr>
            <a:xfrm>
              <a:off x="8003925" y="2341593"/>
              <a:ext cx="23752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云铜幼儿园</a:t>
              </a:r>
              <a:endPara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39A2CC33-E425-4F3B-9889-F5B3F311D22F}"/>
                </a:ext>
              </a:extLst>
            </p:cNvPr>
            <p:cNvSpPr/>
            <p:nvPr/>
          </p:nvSpPr>
          <p:spPr>
            <a:xfrm>
              <a:off x="7970445" y="1114059"/>
              <a:ext cx="23752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联家小学</a:t>
              </a:r>
              <a:endPara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722F9F51-2B17-41A0-9009-7FF60A879888}"/>
                </a:ext>
              </a:extLst>
            </p:cNvPr>
            <p:cNvSpPr/>
            <p:nvPr/>
          </p:nvSpPr>
          <p:spPr>
            <a:xfrm>
              <a:off x="5768948" y="1857297"/>
              <a:ext cx="23752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加油站</a:t>
              </a:r>
              <a:endPara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C8AF51FB-549D-4D43-9B2A-833A2A2DA8F2}"/>
                </a:ext>
              </a:extLst>
            </p:cNvPr>
            <p:cNvSpPr/>
            <p:nvPr/>
          </p:nvSpPr>
          <p:spPr>
            <a:xfrm>
              <a:off x="3564331" y="2475686"/>
              <a:ext cx="23752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尹家村</a:t>
              </a:r>
              <a:endPara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D8488C8F-328B-4237-A08D-2A78D7425975}"/>
                </a:ext>
              </a:extLst>
            </p:cNvPr>
            <p:cNvSpPr/>
            <p:nvPr/>
          </p:nvSpPr>
          <p:spPr>
            <a:xfrm>
              <a:off x="5506961" y="5445911"/>
              <a:ext cx="23752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外语实验学校</a:t>
              </a:r>
              <a:endPara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31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表格 67">
            <a:extLst>
              <a:ext uri="{FF2B5EF4-FFF2-40B4-BE49-F238E27FC236}">
                <a16:creationId xmlns:a16="http://schemas.microsoft.com/office/drawing/2014/main" id="{C973B32C-84DE-4B7B-9328-4E4241AB8170}"/>
              </a:ext>
            </a:extLst>
          </p:cNvPr>
          <p:cNvGraphicFramePr>
            <a:graphicFrameLocks noGrp="1"/>
          </p:cNvGraphicFramePr>
          <p:nvPr/>
        </p:nvGraphicFramePr>
        <p:xfrm>
          <a:off x="5808416" y="2730816"/>
          <a:ext cx="4032000" cy="34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5" name="表格 84"/>
          <p:cNvGraphicFramePr>
            <a:graphicFrameLocks noGrp="1"/>
          </p:cNvGraphicFramePr>
          <p:nvPr/>
        </p:nvGraphicFramePr>
        <p:xfrm>
          <a:off x="2085281" y="2730816"/>
          <a:ext cx="4032000" cy="34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479377" y="1097037"/>
            <a:ext cx="11422483" cy="1211997"/>
            <a:chOff x="2813424" y="929507"/>
            <a:chExt cx="8989508" cy="1246338"/>
          </a:xfrm>
        </p:grpSpPr>
        <p:sp>
          <p:nvSpPr>
            <p:cNvPr id="22" name="矩形 21"/>
            <p:cNvSpPr/>
            <p:nvPr/>
          </p:nvSpPr>
          <p:spPr>
            <a:xfrm>
              <a:off x="2857876" y="958000"/>
              <a:ext cx="8900606" cy="1217845"/>
            </a:xfrm>
            <a:prstGeom prst="rect">
              <a:avLst/>
            </a:prstGeom>
            <a:solidFill>
              <a:srgbClr val="E2F4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2813424" y="929507"/>
              <a:ext cx="8989508" cy="11453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如图，</a:t>
              </a:r>
              <a:r>
                <a:rPr lang="zh-CN" altLang="ru-RU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这是</a:t>
              </a: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云铜中学附近的</a:t>
              </a:r>
              <a:r>
                <a:rPr lang="zh-CN" altLang="ru-RU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地图简图</a:t>
              </a: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（每小格</a:t>
              </a:r>
              <a:r>
                <a: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200</a:t>
              </a: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米）</a:t>
              </a:r>
              <a:r>
                <a:rPr lang="ru-RU" altLang="zh-CN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,</a:t>
              </a:r>
              <a:r>
                <a:rPr lang="zh-CN" altLang="ru-RU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学了平面直角坐标系后</a:t>
              </a:r>
              <a:r>
                <a:rPr lang="ru-RU" altLang="zh-CN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,</a:t>
              </a:r>
              <a:r>
                <a:rPr lang="zh-CN" altLang="ru-RU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你有办法用坐标表示每个地点的位置吗</a:t>
              </a:r>
              <a:r>
                <a:rPr lang="ru-RU" altLang="zh-CN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?</a:t>
              </a: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2F5306F3-6011-4E5A-8F65-6FB19D795B59}"/>
              </a:ext>
            </a:extLst>
          </p:cNvPr>
          <p:cNvGrpSpPr/>
          <p:nvPr/>
        </p:nvGrpSpPr>
        <p:grpSpPr>
          <a:xfrm>
            <a:off x="2999657" y="2683865"/>
            <a:ext cx="5843243" cy="3312367"/>
            <a:chOff x="3457818" y="874180"/>
            <a:chExt cx="8643188" cy="4899576"/>
          </a:xfrm>
        </p:grpSpPr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50B610EB-B6B2-41CA-B619-EBD81709CC66}"/>
                </a:ext>
              </a:extLst>
            </p:cNvPr>
            <p:cNvGrpSpPr/>
            <p:nvPr/>
          </p:nvGrpSpPr>
          <p:grpSpPr>
            <a:xfrm>
              <a:off x="3756444" y="1233140"/>
              <a:ext cx="6494575" cy="4540616"/>
              <a:chOff x="3756444" y="1233140"/>
              <a:chExt cx="6494575" cy="4540616"/>
            </a:xfrm>
          </p:grpSpPr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59FC524A-D447-4A52-B37D-E3BF25CF4701}"/>
                  </a:ext>
                </a:extLst>
              </p:cNvPr>
              <p:cNvSpPr/>
              <p:nvPr/>
            </p:nvSpPr>
            <p:spPr bwMode="auto">
              <a:xfrm>
                <a:off x="8759502" y="3789040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117031E8-AEAD-4115-8ED2-203750579FAB}"/>
                  </a:ext>
                </a:extLst>
              </p:cNvPr>
              <p:cNvSpPr/>
              <p:nvPr/>
            </p:nvSpPr>
            <p:spPr bwMode="auto">
              <a:xfrm>
                <a:off x="9206497" y="2894921"/>
                <a:ext cx="216023" cy="216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004C61A2-B82E-4989-A0A4-F0ACBCFEA46A}"/>
                  </a:ext>
                </a:extLst>
              </p:cNvPr>
              <p:cNvSpPr/>
              <p:nvPr/>
            </p:nvSpPr>
            <p:spPr bwMode="auto">
              <a:xfrm>
                <a:off x="8357395" y="2578381"/>
                <a:ext cx="216023" cy="216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61A3FCE4-5BF3-4C65-8C2E-329BA0936559}"/>
                  </a:ext>
                </a:extLst>
              </p:cNvPr>
              <p:cNvSpPr/>
              <p:nvPr/>
            </p:nvSpPr>
            <p:spPr bwMode="auto">
              <a:xfrm>
                <a:off x="8400758" y="1233140"/>
                <a:ext cx="216023" cy="216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0880DB09-56E3-4E22-BE87-667642ABE70C}"/>
                  </a:ext>
                </a:extLst>
              </p:cNvPr>
              <p:cNvSpPr/>
              <p:nvPr/>
            </p:nvSpPr>
            <p:spPr bwMode="auto">
              <a:xfrm>
                <a:off x="9206497" y="5131685"/>
                <a:ext cx="216023" cy="216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946672EA-89D4-48AD-BF18-484A27CD2BBD}"/>
                  </a:ext>
                </a:extLst>
              </p:cNvPr>
              <p:cNvSpPr/>
              <p:nvPr/>
            </p:nvSpPr>
            <p:spPr bwMode="auto">
              <a:xfrm>
                <a:off x="10034995" y="4889033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775837FF-CE7E-4C94-8B1E-99F4C8227A2E}"/>
                  </a:ext>
                </a:extLst>
              </p:cNvPr>
              <p:cNvSpPr/>
              <p:nvPr/>
            </p:nvSpPr>
            <p:spPr bwMode="auto">
              <a:xfrm>
                <a:off x="3756444" y="3001433"/>
                <a:ext cx="216023" cy="216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505D0E90-BCBD-4240-AEB5-E4C71D3AF0C9}"/>
                  </a:ext>
                </a:extLst>
              </p:cNvPr>
              <p:cNvSpPr/>
              <p:nvPr/>
            </p:nvSpPr>
            <p:spPr bwMode="auto">
              <a:xfrm>
                <a:off x="5856308" y="5557733"/>
                <a:ext cx="216023" cy="216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B56DB1AF-1FF3-4F58-9CAC-F3F6ADC4E9B4}"/>
                  </a:ext>
                </a:extLst>
              </p:cNvPr>
              <p:cNvSpPr/>
              <p:nvPr/>
            </p:nvSpPr>
            <p:spPr bwMode="auto">
              <a:xfrm>
                <a:off x="6220493" y="2132856"/>
                <a:ext cx="216023" cy="216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3112C67D-DF65-45B3-B48A-6F1DA3EC0BCD}"/>
                </a:ext>
              </a:extLst>
            </p:cNvPr>
            <p:cNvSpPr/>
            <p:nvPr/>
          </p:nvSpPr>
          <p:spPr>
            <a:xfrm>
              <a:off x="8147941" y="3994182"/>
              <a:ext cx="2375250" cy="455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五华区云铜中学</a:t>
              </a:r>
              <a:endParaRPr lang="zh-CN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B3AD6C78-C406-485A-A835-6037C56F53B0}"/>
                </a:ext>
              </a:extLst>
            </p:cNvPr>
            <p:cNvSpPr/>
            <p:nvPr/>
          </p:nvSpPr>
          <p:spPr>
            <a:xfrm>
              <a:off x="8955382" y="5261244"/>
              <a:ext cx="2375250" cy="455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华福苑</a:t>
              </a:r>
              <a:endParaRPr lang="zh-CN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83B42CAB-A725-47B4-974D-6AF09070C8AB}"/>
                </a:ext>
              </a:extLst>
            </p:cNvPr>
            <p:cNvSpPr/>
            <p:nvPr/>
          </p:nvSpPr>
          <p:spPr>
            <a:xfrm>
              <a:off x="9725756" y="4530073"/>
              <a:ext cx="2375250" cy="455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华景苑</a:t>
              </a:r>
              <a:endParaRPr lang="zh-CN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FC5CF687-B610-485E-B263-A156FC9C5550}"/>
                </a:ext>
              </a:extLst>
            </p:cNvPr>
            <p:cNvSpPr/>
            <p:nvPr/>
          </p:nvSpPr>
          <p:spPr>
            <a:xfrm>
              <a:off x="8652927" y="3081738"/>
              <a:ext cx="2375250" cy="455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云铜小学</a:t>
              </a:r>
              <a:endParaRPr lang="zh-CN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485A85A2-5800-49DF-B156-1B8E01BE141B}"/>
                </a:ext>
              </a:extLst>
            </p:cNvPr>
            <p:cNvSpPr/>
            <p:nvPr/>
          </p:nvSpPr>
          <p:spPr>
            <a:xfrm>
              <a:off x="7824833" y="2152332"/>
              <a:ext cx="2375250" cy="455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云铜幼儿园</a:t>
              </a:r>
              <a:endParaRPr lang="zh-CN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01C37966-DF60-4075-973E-06C470122C12}"/>
                </a:ext>
              </a:extLst>
            </p:cNvPr>
            <p:cNvSpPr/>
            <p:nvPr/>
          </p:nvSpPr>
          <p:spPr>
            <a:xfrm>
              <a:off x="7970445" y="874180"/>
              <a:ext cx="2375250" cy="455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联家小学</a:t>
              </a:r>
              <a:endParaRPr lang="zh-CN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79D5A657-3758-4479-92C4-1DBE026768F0}"/>
                </a:ext>
              </a:extLst>
            </p:cNvPr>
            <p:cNvSpPr/>
            <p:nvPr/>
          </p:nvSpPr>
          <p:spPr>
            <a:xfrm>
              <a:off x="5875633" y="1726281"/>
              <a:ext cx="2375250" cy="455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加油站</a:t>
              </a:r>
              <a:endParaRPr lang="zh-CN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58D4838E-EDB7-414C-810A-50754E00CA37}"/>
                </a:ext>
              </a:extLst>
            </p:cNvPr>
            <p:cNvSpPr/>
            <p:nvPr/>
          </p:nvSpPr>
          <p:spPr>
            <a:xfrm>
              <a:off x="3457818" y="2696190"/>
              <a:ext cx="2375250" cy="455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尹家村</a:t>
              </a:r>
              <a:endParaRPr lang="zh-CN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3FB7726C-3986-4FE4-96EC-8BBB05489231}"/>
                </a:ext>
              </a:extLst>
            </p:cNvPr>
            <p:cNvSpPr/>
            <p:nvPr/>
          </p:nvSpPr>
          <p:spPr>
            <a:xfrm>
              <a:off x="5556095" y="5126372"/>
              <a:ext cx="2375250" cy="455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外语实验学校</a:t>
              </a:r>
              <a:endParaRPr lang="zh-CN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6" name="矩形 115">
            <a:extLst>
              <a:ext uri="{FF2B5EF4-FFF2-40B4-BE49-F238E27FC236}">
                <a16:creationId xmlns:a16="http://schemas.microsoft.com/office/drawing/2014/main" id="{78999FEC-9E62-454B-9ACD-3A5B73C377A3}"/>
              </a:ext>
            </a:extLst>
          </p:cNvPr>
          <p:cNvSpPr/>
          <p:nvPr/>
        </p:nvSpPr>
        <p:spPr>
          <a:xfrm>
            <a:off x="6302510" y="4670329"/>
            <a:ext cx="502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endParaRPr lang="zh-CN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17" name="直接箭头连接符 116">
            <a:extLst>
              <a:ext uri="{FF2B5EF4-FFF2-40B4-BE49-F238E27FC236}">
                <a16:creationId xmlns:a16="http://schemas.microsoft.com/office/drawing/2014/main" id="{147780CD-3B7F-4459-BDF8-0E8F898F68B1}"/>
              </a:ext>
            </a:extLst>
          </p:cNvPr>
          <p:cNvCxnSpPr>
            <a:cxnSpLocks/>
          </p:cNvCxnSpPr>
          <p:nvPr/>
        </p:nvCxnSpPr>
        <p:spPr>
          <a:xfrm>
            <a:off x="2207568" y="4736058"/>
            <a:ext cx="686672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>
            <a:extLst>
              <a:ext uri="{FF2B5EF4-FFF2-40B4-BE49-F238E27FC236}">
                <a16:creationId xmlns:a16="http://schemas.microsoft.com/office/drawing/2014/main" id="{056FCAAC-E6B4-4875-A4D9-6AA3E8FB34ED}"/>
              </a:ext>
            </a:extLst>
          </p:cNvPr>
          <p:cNvCxnSpPr>
            <a:cxnSpLocks/>
          </p:cNvCxnSpPr>
          <p:nvPr/>
        </p:nvCxnSpPr>
        <p:spPr>
          <a:xfrm flipV="1">
            <a:off x="6669371" y="2352374"/>
            <a:ext cx="0" cy="42919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矩形 118">
            <a:extLst>
              <a:ext uri="{FF2B5EF4-FFF2-40B4-BE49-F238E27FC236}">
                <a16:creationId xmlns:a16="http://schemas.microsoft.com/office/drawing/2014/main" id="{E8ADD9D7-46C2-4E99-8000-8F4EBFB8C221}"/>
              </a:ext>
            </a:extLst>
          </p:cNvPr>
          <p:cNvSpPr/>
          <p:nvPr/>
        </p:nvSpPr>
        <p:spPr>
          <a:xfrm>
            <a:off x="8689950" y="4744861"/>
            <a:ext cx="605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DE23EDC3-54BB-4238-8992-0A5D6A03510E}"/>
              </a:ext>
            </a:extLst>
          </p:cNvPr>
          <p:cNvSpPr/>
          <p:nvPr/>
        </p:nvSpPr>
        <p:spPr>
          <a:xfrm>
            <a:off x="6312438" y="2224611"/>
            <a:ext cx="605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</a:p>
          <a:p>
            <a:endParaRPr lang="zh-CN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132F0F57-A193-4336-9339-9ADF13A9ABFF}"/>
              </a:ext>
            </a:extLst>
          </p:cNvPr>
          <p:cNvSpPr/>
          <p:nvPr/>
        </p:nvSpPr>
        <p:spPr>
          <a:xfrm>
            <a:off x="6501051" y="4362553"/>
            <a:ext cx="494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·</a:t>
            </a:r>
            <a:endParaRPr lang="zh-CN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29F52DC0-7A2E-42BC-9939-F918063362B7}"/>
              </a:ext>
            </a:extLst>
          </p:cNvPr>
          <p:cNvSpPr/>
          <p:nvPr/>
        </p:nvSpPr>
        <p:spPr>
          <a:xfrm>
            <a:off x="7409526" y="4767808"/>
            <a:ext cx="893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(0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0)</a:t>
            </a:r>
            <a:endParaRPr lang="zh-CN" altLang="zh-CN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7C94BE75-553A-4068-AF74-454FD8B98DDA}"/>
              </a:ext>
            </a:extLst>
          </p:cNvPr>
          <p:cNvSpPr/>
          <p:nvPr/>
        </p:nvSpPr>
        <p:spPr>
          <a:xfrm>
            <a:off x="7098727" y="3887487"/>
            <a:ext cx="1383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(200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400)</a:t>
            </a:r>
            <a:endParaRPr lang="zh-CN" altLang="zh-CN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317B92A8-AD47-47C3-96D5-FD3C0A4A094C}"/>
              </a:ext>
            </a:extLst>
          </p:cNvPr>
          <p:cNvSpPr/>
          <p:nvPr/>
        </p:nvSpPr>
        <p:spPr>
          <a:xfrm>
            <a:off x="5528929" y="3841197"/>
            <a:ext cx="1378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(-200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600)</a:t>
            </a:r>
            <a:endParaRPr lang="zh-CN" altLang="zh-CN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D186AC7A-6809-471B-803E-236950E7C423}"/>
              </a:ext>
            </a:extLst>
          </p:cNvPr>
          <p:cNvSpPr/>
          <p:nvPr/>
        </p:nvSpPr>
        <p:spPr>
          <a:xfrm>
            <a:off x="6817115" y="2653086"/>
            <a:ext cx="1648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(-200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1200)</a:t>
            </a:r>
            <a:endParaRPr lang="zh-CN" altLang="zh-CN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D92DAC86-4403-4F9D-9908-870979299312}"/>
              </a:ext>
            </a:extLst>
          </p:cNvPr>
          <p:cNvSpPr/>
          <p:nvPr/>
        </p:nvSpPr>
        <p:spPr>
          <a:xfrm>
            <a:off x="7713004" y="5265847"/>
            <a:ext cx="1767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(600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-500)</a:t>
            </a:r>
            <a:endParaRPr lang="zh-CN" altLang="zh-CN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D01DFF9A-114F-45F0-9EAE-FDB66DB92988}"/>
              </a:ext>
            </a:extLst>
          </p:cNvPr>
          <p:cNvSpPr/>
          <p:nvPr/>
        </p:nvSpPr>
        <p:spPr>
          <a:xfrm>
            <a:off x="6615067" y="5842507"/>
            <a:ext cx="1479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(200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-600)</a:t>
            </a:r>
            <a:endParaRPr lang="zh-CN" altLang="zh-CN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B0714C24-5161-46A1-876E-B1BAB9E99A28}"/>
              </a:ext>
            </a:extLst>
          </p:cNvPr>
          <p:cNvSpPr/>
          <p:nvPr/>
        </p:nvSpPr>
        <p:spPr>
          <a:xfrm>
            <a:off x="4786698" y="5759407"/>
            <a:ext cx="1479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(-1400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-800)</a:t>
            </a:r>
            <a:endParaRPr lang="zh-CN" altLang="zh-CN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852380CA-A3B4-41AF-A2B2-23C54E150C08}"/>
              </a:ext>
            </a:extLst>
          </p:cNvPr>
          <p:cNvSpPr/>
          <p:nvPr/>
        </p:nvSpPr>
        <p:spPr>
          <a:xfrm>
            <a:off x="4209219" y="3586262"/>
            <a:ext cx="1479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(-1200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800)</a:t>
            </a:r>
            <a:endParaRPr lang="zh-CN" altLang="zh-CN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8E95CE6E-978E-4D9C-9A3D-C42EA1DFE2BC}"/>
              </a:ext>
            </a:extLst>
          </p:cNvPr>
          <p:cNvSpPr/>
          <p:nvPr/>
        </p:nvSpPr>
        <p:spPr>
          <a:xfrm>
            <a:off x="2781296" y="4210605"/>
            <a:ext cx="1479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(-2400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400)</a:t>
            </a:r>
            <a:endParaRPr lang="zh-CN" altLang="zh-CN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BB1F109-FBD6-0D02-F8CD-B5768A1C581C}"/>
              </a:ext>
            </a:extLst>
          </p:cNvPr>
          <p:cNvGrpSpPr/>
          <p:nvPr/>
        </p:nvGrpSpPr>
        <p:grpSpPr>
          <a:xfrm>
            <a:off x="355303" y="576401"/>
            <a:ext cx="4956530" cy="400110"/>
            <a:chOff x="171450" y="414252"/>
            <a:chExt cx="4956530" cy="400110"/>
          </a:xfrm>
        </p:grpSpPr>
        <p:sp>
          <p:nvSpPr>
            <p:cNvPr id="3" name="平行四边形 2">
              <a:extLst>
                <a:ext uri="{FF2B5EF4-FFF2-40B4-BE49-F238E27FC236}">
                  <a16:creationId xmlns:a16="http://schemas.microsoft.com/office/drawing/2014/main" id="{6D1721AF-6563-B4A4-D89B-1F28C45338CF}"/>
                </a:ext>
              </a:extLst>
            </p:cNvPr>
            <p:cNvSpPr/>
            <p:nvPr/>
          </p:nvSpPr>
          <p:spPr>
            <a:xfrm>
              <a:off x="373373" y="476250"/>
              <a:ext cx="495300" cy="247650"/>
            </a:xfrm>
            <a:prstGeom prst="parallelogram">
              <a:avLst/>
            </a:prstGeom>
            <a:solidFill>
              <a:srgbClr val="C75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平行四边形 3">
              <a:extLst>
                <a:ext uri="{FF2B5EF4-FFF2-40B4-BE49-F238E27FC236}">
                  <a16:creationId xmlns:a16="http://schemas.microsoft.com/office/drawing/2014/main" id="{2F0463C5-E08F-7E64-0DF6-F61A0A9FA0ED}"/>
                </a:ext>
              </a:extLst>
            </p:cNvPr>
            <p:cNvSpPr/>
            <p:nvPr/>
          </p:nvSpPr>
          <p:spPr>
            <a:xfrm>
              <a:off x="171450" y="451311"/>
              <a:ext cx="495300" cy="304800"/>
            </a:xfrm>
            <a:prstGeom prst="parallelogram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D6AB9CF-F346-7ADB-5246-BE890BBB914B}"/>
                </a:ext>
              </a:extLst>
            </p:cNvPr>
            <p:cNvSpPr txBox="1"/>
            <p:nvPr/>
          </p:nvSpPr>
          <p:spPr>
            <a:xfrm>
              <a:off x="1022460" y="414252"/>
              <a:ext cx="4105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强化情景设计与问题提出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70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9" grpId="0"/>
      <p:bldP spid="120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">
            <a:extLst>
              <a:ext uri="{FF2B5EF4-FFF2-40B4-BE49-F238E27FC236}">
                <a16:creationId xmlns:a16="http://schemas.microsoft.com/office/drawing/2014/main" id="{7DC69C84-702D-462D-A6DE-803EED4C4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328" y="1050779"/>
            <a:ext cx="11422483" cy="4766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提问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：云铜中学如何去到联家小学？</a:t>
            </a:r>
            <a:endParaRPr lang="ru-RU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D3A0F714-BD80-4211-AD62-2181450DB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746" y="1642020"/>
            <a:ext cx="11422483" cy="4766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出校门向北走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个单位长度，再向西走一个单位长度。</a:t>
            </a:r>
            <a:endParaRPr lang="ru-RU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9" name="表格 48">
            <a:extLst>
              <a:ext uri="{FF2B5EF4-FFF2-40B4-BE49-F238E27FC236}">
                <a16:creationId xmlns:a16="http://schemas.microsoft.com/office/drawing/2014/main" id="{41B28D79-3431-41F5-A9AE-17FA3FF6615A}"/>
              </a:ext>
            </a:extLst>
          </p:cNvPr>
          <p:cNvGraphicFramePr>
            <a:graphicFrameLocks noGrp="1"/>
          </p:cNvGraphicFramePr>
          <p:nvPr/>
        </p:nvGraphicFramePr>
        <p:xfrm>
          <a:off x="5808416" y="2730816"/>
          <a:ext cx="4032000" cy="34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0" name="表格 49">
            <a:extLst>
              <a:ext uri="{FF2B5EF4-FFF2-40B4-BE49-F238E27FC236}">
                <a16:creationId xmlns:a16="http://schemas.microsoft.com/office/drawing/2014/main" id="{842A1F0B-4ECF-4E94-AFAD-8DF3E4E3D470}"/>
              </a:ext>
            </a:extLst>
          </p:cNvPr>
          <p:cNvGraphicFramePr>
            <a:graphicFrameLocks noGrp="1"/>
          </p:cNvGraphicFramePr>
          <p:nvPr/>
        </p:nvGraphicFramePr>
        <p:xfrm>
          <a:off x="2085281" y="2730816"/>
          <a:ext cx="4032000" cy="34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51" name="组合 50">
            <a:extLst>
              <a:ext uri="{FF2B5EF4-FFF2-40B4-BE49-F238E27FC236}">
                <a16:creationId xmlns:a16="http://schemas.microsoft.com/office/drawing/2014/main" id="{06900153-046A-4CF3-84FC-484B38B4E106}"/>
              </a:ext>
            </a:extLst>
          </p:cNvPr>
          <p:cNvGrpSpPr/>
          <p:nvPr/>
        </p:nvGrpSpPr>
        <p:grpSpPr>
          <a:xfrm>
            <a:off x="2999657" y="2683865"/>
            <a:ext cx="5843243" cy="3312367"/>
            <a:chOff x="3457818" y="874180"/>
            <a:chExt cx="8643188" cy="4899576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15CDE8F0-CD17-41E5-8395-D5C769E50856}"/>
                </a:ext>
              </a:extLst>
            </p:cNvPr>
            <p:cNvGrpSpPr/>
            <p:nvPr/>
          </p:nvGrpSpPr>
          <p:grpSpPr>
            <a:xfrm>
              <a:off x="3756444" y="1233140"/>
              <a:ext cx="6494575" cy="4540616"/>
              <a:chOff x="3756444" y="1233140"/>
              <a:chExt cx="6494575" cy="4540616"/>
            </a:xfrm>
          </p:grpSpPr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C066D4D4-B4AB-4F2A-AE6A-08289C7E3923}"/>
                  </a:ext>
                </a:extLst>
              </p:cNvPr>
              <p:cNvSpPr/>
              <p:nvPr/>
            </p:nvSpPr>
            <p:spPr bwMode="auto">
              <a:xfrm>
                <a:off x="8759502" y="3789040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4DA947EB-E39F-47AB-A1AF-A3E8EDE5E7E1}"/>
                  </a:ext>
                </a:extLst>
              </p:cNvPr>
              <p:cNvSpPr/>
              <p:nvPr/>
            </p:nvSpPr>
            <p:spPr bwMode="auto">
              <a:xfrm>
                <a:off x="9206497" y="2894921"/>
                <a:ext cx="216023" cy="216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DEFBD594-5204-423C-AF0D-D4AFEDF759F9}"/>
                  </a:ext>
                </a:extLst>
              </p:cNvPr>
              <p:cNvSpPr/>
              <p:nvPr/>
            </p:nvSpPr>
            <p:spPr bwMode="auto">
              <a:xfrm>
                <a:off x="8357395" y="2578381"/>
                <a:ext cx="216023" cy="216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4380CA37-CAE5-4EEF-9472-FDF4EAB1BCBC}"/>
                  </a:ext>
                </a:extLst>
              </p:cNvPr>
              <p:cNvSpPr/>
              <p:nvPr/>
            </p:nvSpPr>
            <p:spPr bwMode="auto">
              <a:xfrm>
                <a:off x="8400758" y="1233140"/>
                <a:ext cx="216023" cy="216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CC276C81-067D-4CCC-9E45-4FC446CD84DA}"/>
                  </a:ext>
                </a:extLst>
              </p:cNvPr>
              <p:cNvSpPr/>
              <p:nvPr/>
            </p:nvSpPr>
            <p:spPr bwMode="auto">
              <a:xfrm>
                <a:off x="9206497" y="5131685"/>
                <a:ext cx="216023" cy="216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4CF8EFE4-EC13-485F-8283-8C7520C1AE90}"/>
                  </a:ext>
                </a:extLst>
              </p:cNvPr>
              <p:cNvSpPr/>
              <p:nvPr/>
            </p:nvSpPr>
            <p:spPr bwMode="auto">
              <a:xfrm>
                <a:off x="10034995" y="4889033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98E280C3-21B7-4D1D-9DEC-5118B93F8B2A}"/>
                  </a:ext>
                </a:extLst>
              </p:cNvPr>
              <p:cNvSpPr/>
              <p:nvPr/>
            </p:nvSpPr>
            <p:spPr bwMode="auto">
              <a:xfrm>
                <a:off x="3756444" y="3001433"/>
                <a:ext cx="216023" cy="216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7131C8EF-348F-4111-9895-C751D2897E31}"/>
                  </a:ext>
                </a:extLst>
              </p:cNvPr>
              <p:cNvSpPr/>
              <p:nvPr/>
            </p:nvSpPr>
            <p:spPr bwMode="auto">
              <a:xfrm>
                <a:off x="5856308" y="5557733"/>
                <a:ext cx="216023" cy="216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745F952F-08F7-4FA8-930A-EC6F72823DCC}"/>
                  </a:ext>
                </a:extLst>
              </p:cNvPr>
              <p:cNvSpPr/>
              <p:nvPr/>
            </p:nvSpPr>
            <p:spPr bwMode="auto">
              <a:xfrm>
                <a:off x="6220493" y="2132856"/>
                <a:ext cx="216023" cy="216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2E453396-49F0-46C5-8A0D-574F4A251073}"/>
                </a:ext>
              </a:extLst>
            </p:cNvPr>
            <p:cNvSpPr/>
            <p:nvPr/>
          </p:nvSpPr>
          <p:spPr>
            <a:xfrm>
              <a:off x="8147941" y="3994182"/>
              <a:ext cx="2375250" cy="455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五华区云铜中学</a:t>
              </a:r>
              <a:endParaRPr lang="zh-CN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691D3F8F-F7A5-4926-B176-C5C2E2C4D47A}"/>
                </a:ext>
              </a:extLst>
            </p:cNvPr>
            <p:cNvSpPr/>
            <p:nvPr/>
          </p:nvSpPr>
          <p:spPr>
            <a:xfrm>
              <a:off x="8955382" y="5261244"/>
              <a:ext cx="2375250" cy="455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华福苑</a:t>
              </a:r>
              <a:endParaRPr lang="zh-CN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F0D0890D-C33D-4508-81E7-271BBDBD5EB2}"/>
                </a:ext>
              </a:extLst>
            </p:cNvPr>
            <p:cNvSpPr/>
            <p:nvPr/>
          </p:nvSpPr>
          <p:spPr>
            <a:xfrm>
              <a:off x="9725756" y="4530073"/>
              <a:ext cx="2375250" cy="455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华景苑</a:t>
              </a:r>
              <a:endParaRPr lang="zh-CN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572317B6-66EB-493B-82C1-EF598B99AEC0}"/>
                </a:ext>
              </a:extLst>
            </p:cNvPr>
            <p:cNvSpPr/>
            <p:nvPr/>
          </p:nvSpPr>
          <p:spPr>
            <a:xfrm>
              <a:off x="8652927" y="3081738"/>
              <a:ext cx="2375250" cy="455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云铜小学</a:t>
              </a:r>
              <a:endParaRPr lang="zh-CN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F146D568-9581-4700-81BE-1EC4826C43C3}"/>
                </a:ext>
              </a:extLst>
            </p:cNvPr>
            <p:cNvSpPr/>
            <p:nvPr/>
          </p:nvSpPr>
          <p:spPr>
            <a:xfrm>
              <a:off x="7824833" y="2152332"/>
              <a:ext cx="2375250" cy="455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云铜幼儿园</a:t>
              </a:r>
              <a:endParaRPr lang="zh-CN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59CFA243-E566-4E3C-B0E1-0E6F3251E470}"/>
                </a:ext>
              </a:extLst>
            </p:cNvPr>
            <p:cNvSpPr/>
            <p:nvPr/>
          </p:nvSpPr>
          <p:spPr>
            <a:xfrm>
              <a:off x="7970445" y="874180"/>
              <a:ext cx="2375250" cy="455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联家小学</a:t>
              </a:r>
              <a:endParaRPr lang="zh-CN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3E073708-AFAD-4C5C-920F-725538B905AD}"/>
                </a:ext>
              </a:extLst>
            </p:cNvPr>
            <p:cNvSpPr/>
            <p:nvPr/>
          </p:nvSpPr>
          <p:spPr>
            <a:xfrm>
              <a:off x="5875633" y="1726281"/>
              <a:ext cx="2375250" cy="455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加油站</a:t>
              </a:r>
              <a:endParaRPr lang="zh-CN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1137A92D-8CB2-4A12-8B96-F4BAA6C3DE3D}"/>
                </a:ext>
              </a:extLst>
            </p:cNvPr>
            <p:cNvSpPr/>
            <p:nvPr/>
          </p:nvSpPr>
          <p:spPr>
            <a:xfrm>
              <a:off x="3457818" y="2696190"/>
              <a:ext cx="2375250" cy="455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尹家村</a:t>
              </a:r>
              <a:endParaRPr lang="zh-CN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47FD6204-AF4A-4A37-8326-C91528838ED3}"/>
                </a:ext>
              </a:extLst>
            </p:cNvPr>
            <p:cNvSpPr/>
            <p:nvPr/>
          </p:nvSpPr>
          <p:spPr>
            <a:xfrm>
              <a:off x="5556095" y="5126372"/>
              <a:ext cx="2375250" cy="455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外语实验学校</a:t>
              </a:r>
              <a:endParaRPr lang="zh-CN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2" name="矩形 91">
            <a:extLst>
              <a:ext uri="{FF2B5EF4-FFF2-40B4-BE49-F238E27FC236}">
                <a16:creationId xmlns:a16="http://schemas.microsoft.com/office/drawing/2014/main" id="{E597D8DF-FCF1-4F60-A78D-8327F5525935}"/>
              </a:ext>
            </a:extLst>
          </p:cNvPr>
          <p:cNvSpPr/>
          <p:nvPr/>
        </p:nvSpPr>
        <p:spPr>
          <a:xfrm>
            <a:off x="6302510" y="4670329"/>
            <a:ext cx="502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endParaRPr lang="zh-CN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AFC856AD-581F-488B-ADC2-763CF39E6BD0}"/>
              </a:ext>
            </a:extLst>
          </p:cNvPr>
          <p:cNvCxnSpPr>
            <a:cxnSpLocks/>
          </p:cNvCxnSpPr>
          <p:nvPr/>
        </p:nvCxnSpPr>
        <p:spPr>
          <a:xfrm>
            <a:off x="2207568" y="4736058"/>
            <a:ext cx="686672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0553631C-F63E-4DFF-8CE4-F3FC36A16FEA}"/>
              </a:ext>
            </a:extLst>
          </p:cNvPr>
          <p:cNvCxnSpPr>
            <a:cxnSpLocks/>
          </p:cNvCxnSpPr>
          <p:nvPr/>
        </p:nvCxnSpPr>
        <p:spPr>
          <a:xfrm flipV="1">
            <a:off x="6669371" y="2352374"/>
            <a:ext cx="0" cy="42919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矩形 94">
            <a:extLst>
              <a:ext uri="{FF2B5EF4-FFF2-40B4-BE49-F238E27FC236}">
                <a16:creationId xmlns:a16="http://schemas.microsoft.com/office/drawing/2014/main" id="{C85734E5-AE5B-4D07-89B7-CDAD20A1AD17}"/>
              </a:ext>
            </a:extLst>
          </p:cNvPr>
          <p:cNvSpPr/>
          <p:nvPr/>
        </p:nvSpPr>
        <p:spPr>
          <a:xfrm>
            <a:off x="8689950" y="4744861"/>
            <a:ext cx="605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ADB7EF4D-6F1A-4D7B-9F18-AF851AEC357A}"/>
              </a:ext>
            </a:extLst>
          </p:cNvPr>
          <p:cNvSpPr/>
          <p:nvPr/>
        </p:nvSpPr>
        <p:spPr>
          <a:xfrm>
            <a:off x="6312438" y="2224611"/>
            <a:ext cx="605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</a:p>
          <a:p>
            <a:endParaRPr lang="zh-CN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6AE710A5-88CC-4474-ADA7-F74568CF7B36}"/>
              </a:ext>
            </a:extLst>
          </p:cNvPr>
          <p:cNvSpPr/>
          <p:nvPr/>
        </p:nvSpPr>
        <p:spPr>
          <a:xfrm>
            <a:off x="6501051" y="4362553"/>
            <a:ext cx="494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·</a:t>
            </a:r>
            <a:endParaRPr lang="zh-CN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EB75B041-BAFD-4679-BAD1-8EA76A8A5E24}"/>
              </a:ext>
            </a:extLst>
          </p:cNvPr>
          <p:cNvSpPr/>
          <p:nvPr/>
        </p:nvSpPr>
        <p:spPr>
          <a:xfrm>
            <a:off x="7409526" y="4767808"/>
            <a:ext cx="893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(0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0)</a:t>
            </a:r>
            <a:endParaRPr lang="zh-CN" altLang="zh-CN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045E567F-C334-412C-B8AA-9C56EBB6F8FA}"/>
              </a:ext>
            </a:extLst>
          </p:cNvPr>
          <p:cNvSpPr/>
          <p:nvPr/>
        </p:nvSpPr>
        <p:spPr>
          <a:xfrm>
            <a:off x="7098727" y="3887487"/>
            <a:ext cx="1383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(200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400)</a:t>
            </a:r>
            <a:endParaRPr lang="zh-CN" altLang="zh-CN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19137876-0984-4650-B8BF-AEE4B9E0D0BB}"/>
              </a:ext>
            </a:extLst>
          </p:cNvPr>
          <p:cNvSpPr/>
          <p:nvPr/>
        </p:nvSpPr>
        <p:spPr>
          <a:xfrm>
            <a:off x="5528929" y="3841197"/>
            <a:ext cx="1378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(-200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600)</a:t>
            </a:r>
            <a:endParaRPr lang="zh-CN" altLang="zh-CN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B932A173-88C7-4034-8216-4A2E1DC0618A}"/>
              </a:ext>
            </a:extLst>
          </p:cNvPr>
          <p:cNvSpPr/>
          <p:nvPr/>
        </p:nvSpPr>
        <p:spPr>
          <a:xfrm>
            <a:off x="6817115" y="2653086"/>
            <a:ext cx="1648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(-200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1200)</a:t>
            </a:r>
            <a:endParaRPr lang="zh-CN" altLang="zh-CN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9C5E0EED-1DCE-4886-912F-7E819416FB57}"/>
              </a:ext>
            </a:extLst>
          </p:cNvPr>
          <p:cNvSpPr/>
          <p:nvPr/>
        </p:nvSpPr>
        <p:spPr>
          <a:xfrm>
            <a:off x="7713004" y="5265847"/>
            <a:ext cx="1767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(600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-500)</a:t>
            </a:r>
            <a:endParaRPr lang="zh-CN" altLang="zh-CN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2701EB35-DC56-497C-9B62-3AA6F1147C95}"/>
              </a:ext>
            </a:extLst>
          </p:cNvPr>
          <p:cNvSpPr/>
          <p:nvPr/>
        </p:nvSpPr>
        <p:spPr>
          <a:xfrm>
            <a:off x="6615067" y="5842507"/>
            <a:ext cx="1479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(200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-600)</a:t>
            </a:r>
            <a:endParaRPr lang="zh-CN" altLang="zh-CN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96F63775-B809-48AA-B267-6CD51941178C}"/>
              </a:ext>
            </a:extLst>
          </p:cNvPr>
          <p:cNvSpPr/>
          <p:nvPr/>
        </p:nvSpPr>
        <p:spPr>
          <a:xfrm>
            <a:off x="4786698" y="5759407"/>
            <a:ext cx="1479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(-1400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-800)</a:t>
            </a:r>
            <a:endParaRPr lang="zh-CN" altLang="zh-CN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4578BCEB-9F26-499A-8127-04E453386B38}"/>
              </a:ext>
            </a:extLst>
          </p:cNvPr>
          <p:cNvSpPr/>
          <p:nvPr/>
        </p:nvSpPr>
        <p:spPr>
          <a:xfrm>
            <a:off x="4209219" y="3586262"/>
            <a:ext cx="1479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(-1200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800)</a:t>
            </a:r>
            <a:endParaRPr lang="zh-CN" altLang="zh-CN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C71F4210-616D-46CD-AAFA-9CF5FD9ED5E7}"/>
              </a:ext>
            </a:extLst>
          </p:cNvPr>
          <p:cNvSpPr/>
          <p:nvPr/>
        </p:nvSpPr>
        <p:spPr>
          <a:xfrm>
            <a:off x="2781296" y="4210605"/>
            <a:ext cx="1479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(-2400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400)</a:t>
            </a:r>
            <a:endParaRPr lang="zh-CN" altLang="zh-CN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AB0A3B7-2D47-FE19-C3AD-8E074F4CFC39}"/>
              </a:ext>
            </a:extLst>
          </p:cNvPr>
          <p:cNvGrpSpPr/>
          <p:nvPr/>
        </p:nvGrpSpPr>
        <p:grpSpPr>
          <a:xfrm>
            <a:off x="355303" y="576401"/>
            <a:ext cx="4956530" cy="400110"/>
            <a:chOff x="171450" y="414252"/>
            <a:chExt cx="4956530" cy="400110"/>
          </a:xfrm>
        </p:grpSpPr>
        <p:sp>
          <p:nvSpPr>
            <p:cNvPr id="3" name="平行四边形 2">
              <a:extLst>
                <a:ext uri="{FF2B5EF4-FFF2-40B4-BE49-F238E27FC236}">
                  <a16:creationId xmlns:a16="http://schemas.microsoft.com/office/drawing/2014/main" id="{9B03D11C-6430-D1FF-70C5-1EDED23C7562}"/>
                </a:ext>
              </a:extLst>
            </p:cNvPr>
            <p:cNvSpPr/>
            <p:nvPr/>
          </p:nvSpPr>
          <p:spPr>
            <a:xfrm>
              <a:off x="373373" y="476250"/>
              <a:ext cx="495300" cy="247650"/>
            </a:xfrm>
            <a:prstGeom prst="parallelogram">
              <a:avLst/>
            </a:prstGeom>
            <a:solidFill>
              <a:srgbClr val="C75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平行四边形 3">
              <a:extLst>
                <a:ext uri="{FF2B5EF4-FFF2-40B4-BE49-F238E27FC236}">
                  <a16:creationId xmlns:a16="http://schemas.microsoft.com/office/drawing/2014/main" id="{14246DC4-FA1D-A61E-7F91-91FD52377483}"/>
                </a:ext>
              </a:extLst>
            </p:cNvPr>
            <p:cNvSpPr/>
            <p:nvPr/>
          </p:nvSpPr>
          <p:spPr>
            <a:xfrm>
              <a:off x="171450" y="451311"/>
              <a:ext cx="495300" cy="304800"/>
            </a:xfrm>
            <a:prstGeom prst="parallelogram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A937751-FD15-C465-F9D0-9E473EF09AD7}"/>
                </a:ext>
              </a:extLst>
            </p:cNvPr>
            <p:cNvSpPr txBox="1"/>
            <p:nvPr/>
          </p:nvSpPr>
          <p:spPr>
            <a:xfrm>
              <a:off x="1022460" y="414252"/>
              <a:ext cx="4105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强化情景设计与问题提出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20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829</Words>
  <Application>Microsoft Office PowerPoint</Application>
  <PresentationFormat>宽屏</PresentationFormat>
  <Paragraphs>111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等线</vt:lpstr>
      <vt:lpstr>黑体</vt:lpstr>
      <vt:lpstr>华康俪金黑W8(P)</vt:lpstr>
      <vt:lpstr>华文新魏</vt:lpstr>
      <vt:lpstr>微软雅黑</vt:lpstr>
      <vt:lpstr>Arial</vt:lpstr>
      <vt:lpstr>Calibri</vt:lpstr>
      <vt:lpstr>Calibri Light</vt:lpstr>
      <vt:lpstr>Georgia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袁 长林</cp:lastModifiedBy>
  <cp:revision>31</cp:revision>
  <dcterms:created xsi:type="dcterms:W3CDTF">2017-12-01T03:39:00Z</dcterms:created>
  <dcterms:modified xsi:type="dcterms:W3CDTF">2022-11-23T07:38:51Z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