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95" r:id="rId5"/>
    <p:sldId id="272" r:id="rId6"/>
    <p:sldId id="258" r:id="rId7"/>
    <p:sldId id="260" r:id="rId8"/>
    <p:sldId id="294" r:id="rId9"/>
    <p:sldId id="261" r:id="rId10"/>
    <p:sldId id="264" r:id="rId11"/>
    <p:sldId id="280" r:id="rId12"/>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4660"/>
  </p:normalViewPr>
  <p:slideViewPr>
    <p:cSldViewPr snapToGrid="0" showGuides="1">
      <p:cViewPr varScale="1">
        <p:scale>
          <a:sx n="83" d="100"/>
          <a:sy n="83" d="100"/>
        </p:scale>
        <p:origin x="542" y="67"/>
      </p:cViewPr>
      <p:guideLst>
        <p:guide orient="horz" pos="2140"/>
        <p:guide pos="3858"/>
        <p:guide orient="horz" pos="601"/>
        <p:guide orient="horz" pos="37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4.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717EC8C8-2C1A-4953-AB2E-DE8403A5EF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0D8ED0-8385-4CD2-B69A-059CCC3D8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7EC8C8-2C1A-4953-AB2E-DE8403A5EF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0D8ED0-8385-4CD2-B69A-059CCC3D8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7EC8C8-2C1A-4953-AB2E-DE8403A5EF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0D8ED0-8385-4CD2-B69A-059CCC3D8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7EC8C8-2C1A-4953-AB2E-DE8403A5EF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0D8ED0-8385-4CD2-B69A-059CCC3D8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717EC8C8-2C1A-4953-AB2E-DE8403A5EF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0D8ED0-8385-4CD2-B69A-059CCC3D8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17EC8C8-2C1A-4953-AB2E-DE8403A5EF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0D8ED0-8385-4CD2-B69A-059CCC3D8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17EC8C8-2C1A-4953-AB2E-DE8403A5EF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0D8ED0-8385-4CD2-B69A-059CCC3D8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17EC8C8-2C1A-4953-AB2E-DE8403A5EF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0D8ED0-8385-4CD2-B69A-059CCC3D8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7EC8C8-2C1A-4953-AB2E-DE8403A5EF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0D8ED0-8385-4CD2-B69A-059CCC3D8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17EC8C8-2C1A-4953-AB2E-DE8403A5EF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0D8ED0-8385-4CD2-B69A-059CCC3D8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17EC8C8-2C1A-4953-AB2E-DE8403A5EF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0D8ED0-8385-4CD2-B69A-059CCC3D867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EC8C8-2C1A-4953-AB2E-DE8403A5EFC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D8ED0-8385-4CD2-B69A-059CCC3D867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image" Target="../media/image10.emf"/></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image" Target="../media/image10.emf"/></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jpeg"/><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image14.wdp"/><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53781" t="14814" b="69024"/>
          <a:stretch>
            <a:fillRect/>
          </a:stretch>
        </p:blipFill>
        <p:spPr>
          <a:xfrm>
            <a:off x="5021450" y="1847634"/>
            <a:ext cx="8219110" cy="3842327"/>
          </a:xfrm>
          <a:prstGeom prst="rect">
            <a:avLst/>
          </a:prstGeom>
        </p:spPr>
      </p:pic>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73538" t="38524" r="3721" b="56291"/>
          <a:stretch>
            <a:fillRect/>
          </a:stretch>
        </p:blipFill>
        <p:spPr>
          <a:xfrm>
            <a:off x="8349426" y="2174559"/>
            <a:ext cx="1563157" cy="476496"/>
          </a:xfrm>
          <a:prstGeom prst="rect">
            <a:avLst/>
          </a:prstGeom>
        </p:spPr>
      </p:pic>
      <p:pic>
        <p:nvPicPr>
          <p:cNvPr id="3" name="图片 2" descr="AF298B034FD245415C420D6CA986A8FF"/>
          <p:cNvPicPr>
            <a:picLocks noChangeAspect="1"/>
          </p:cNvPicPr>
          <p:nvPr/>
        </p:nvPicPr>
        <p:blipFill>
          <a:blip r:embed="rId2"/>
          <a:stretch>
            <a:fillRect/>
          </a:stretch>
        </p:blipFill>
        <p:spPr>
          <a:xfrm>
            <a:off x="11365230" y="0"/>
            <a:ext cx="826770" cy="954405"/>
          </a:xfrm>
          <a:prstGeom prst="rect">
            <a:avLst/>
          </a:prstGeom>
        </p:spPr>
      </p:pic>
      <p:sp>
        <p:nvSpPr>
          <p:cNvPr id="2" name="文本框 1"/>
          <p:cNvSpPr txBox="1"/>
          <p:nvPr>
            <p:custDataLst>
              <p:tags r:id="rId3"/>
            </p:custDataLst>
          </p:nvPr>
        </p:nvSpPr>
        <p:spPr>
          <a:xfrm>
            <a:off x="1906270" y="1347470"/>
            <a:ext cx="9355455" cy="922020"/>
          </a:xfrm>
          <a:prstGeom prst="rect">
            <a:avLst/>
          </a:prstGeom>
          <a:noFill/>
        </p:spPr>
        <p:txBody>
          <a:bodyPr wrap="square" rtlCol="0">
            <a:spAutoFit/>
          </a:bodyPr>
          <a:p>
            <a:r>
              <a:rPr lang="zh-CN" altLang="en-US" sz="5400">
                <a:latin typeface="方正小标宋简体" panose="03000509000000000000" charset="-122"/>
                <a:ea typeface="方正小标宋简体" panose="03000509000000000000" charset="-122"/>
              </a:rPr>
              <a:t>《魔鬼数学》读后心得分享</a:t>
            </a:r>
            <a:endParaRPr lang="zh-CN" altLang="en-US" sz="5400">
              <a:latin typeface="方正小标宋简体" panose="03000509000000000000" charset="-122"/>
              <a:ea typeface="方正小标宋简体" panose="03000509000000000000" charset="-122"/>
            </a:endParaRPr>
          </a:p>
        </p:txBody>
      </p:sp>
      <p:sp>
        <p:nvSpPr>
          <p:cNvPr id="5" name="文本框 4"/>
          <p:cNvSpPr txBox="1"/>
          <p:nvPr>
            <p:custDataLst>
              <p:tags r:id="rId4"/>
            </p:custDataLst>
          </p:nvPr>
        </p:nvSpPr>
        <p:spPr>
          <a:xfrm>
            <a:off x="4278630" y="3079750"/>
            <a:ext cx="4892675" cy="521970"/>
          </a:xfrm>
          <a:prstGeom prst="rect">
            <a:avLst/>
          </a:prstGeom>
          <a:noFill/>
        </p:spPr>
        <p:txBody>
          <a:bodyPr wrap="square" rtlCol="0">
            <a:spAutoFit/>
          </a:bodyPr>
          <a:p>
            <a:r>
              <a:rPr lang="zh-CN" altLang="en-US" sz="2800">
                <a:latin typeface="方正小标宋简体" panose="03000509000000000000" charset="-122"/>
                <a:ea typeface="方正小标宋简体" panose="03000509000000000000" charset="-122"/>
              </a:rPr>
              <a:t>五华区沙朗民族实验学校</a:t>
            </a:r>
            <a:endParaRPr lang="zh-CN" altLang="en-US" sz="2800">
              <a:latin typeface="方正小标宋简体" panose="03000509000000000000" charset="-122"/>
              <a:ea typeface="方正小标宋简体" panose="03000509000000000000" charset="-122"/>
            </a:endParaRPr>
          </a:p>
        </p:txBody>
      </p:sp>
      <p:sp>
        <p:nvSpPr>
          <p:cNvPr id="6" name="文本框 5"/>
          <p:cNvSpPr txBox="1"/>
          <p:nvPr>
            <p:custDataLst>
              <p:tags r:id="rId5"/>
            </p:custDataLst>
          </p:nvPr>
        </p:nvSpPr>
        <p:spPr>
          <a:xfrm>
            <a:off x="5523230" y="4131310"/>
            <a:ext cx="1399540" cy="521970"/>
          </a:xfrm>
          <a:prstGeom prst="rect">
            <a:avLst/>
          </a:prstGeom>
          <a:noFill/>
        </p:spPr>
        <p:txBody>
          <a:bodyPr wrap="square" rtlCol="0">
            <a:spAutoFit/>
          </a:bodyPr>
          <a:p>
            <a:r>
              <a:rPr lang="zh-CN" altLang="en-US" sz="2800">
                <a:latin typeface="方正小标宋简体" panose="03000509000000000000" charset="-122"/>
                <a:ea typeface="方正小标宋简体" panose="03000509000000000000" charset="-122"/>
              </a:rPr>
              <a:t>杨月国</a:t>
            </a:r>
            <a:endParaRPr lang="zh-CN" altLang="en-US" sz="28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53781" t="14814" b="69024"/>
          <a:stretch>
            <a:fillRect/>
          </a:stretch>
        </p:blipFill>
        <p:spPr>
          <a:xfrm>
            <a:off x="5021450" y="1838744"/>
            <a:ext cx="8219110" cy="3842327"/>
          </a:xfrm>
          <a:prstGeom prst="rect">
            <a:avLst/>
          </a:prstGeom>
        </p:spPr>
      </p:pic>
      <p:sp>
        <p:nvSpPr>
          <p:cNvPr id="6" name="文本框 5"/>
          <p:cNvSpPr txBox="1"/>
          <p:nvPr/>
        </p:nvSpPr>
        <p:spPr>
          <a:xfrm>
            <a:off x="2580317" y="1291803"/>
            <a:ext cx="1256566" cy="1569660"/>
          </a:xfrm>
          <a:prstGeom prst="rect">
            <a:avLst/>
          </a:prstGeom>
          <a:noFill/>
        </p:spPr>
        <p:txBody>
          <a:bodyPr wrap="square" rtlCol="0">
            <a:spAutoFit/>
          </a:bodyPr>
          <a:lstStyle/>
          <a:p>
            <a:r>
              <a:rPr lang="zh-CN" altLang="en-US" sz="9600">
                <a:solidFill>
                  <a:srgbClr val="454545"/>
                </a:solidFill>
                <a:latin typeface="禹卫书法行书简体" panose="02000603000000000000" pitchFamily="2" charset="-122"/>
                <a:ea typeface="禹卫书法行书简体" panose="02000603000000000000" pitchFamily="2" charset="-122"/>
              </a:rPr>
              <a:t>感</a:t>
            </a:r>
            <a:endParaRPr lang="zh-CN" altLang="en-US" sz="9600" dirty="0">
              <a:solidFill>
                <a:srgbClr val="454545"/>
              </a:solidFill>
              <a:latin typeface="禹卫书法行书简体" panose="02000603000000000000" pitchFamily="2" charset="-122"/>
              <a:ea typeface="禹卫书法行书简体" panose="02000603000000000000" pitchFamily="2" charset="-122"/>
            </a:endParaRPr>
          </a:p>
        </p:txBody>
      </p:sp>
      <p:sp>
        <p:nvSpPr>
          <p:cNvPr id="8" name="文本框 7"/>
          <p:cNvSpPr txBox="1"/>
          <p:nvPr/>
        </p:nvSpPr>
        <p:spPr>
          <a:xfrm>
            <a:off x="3115538" y="2596725"/>
            <a:ext cx="957945" cy="1107996"/>
          </a:xfrm>
          <a:prstGeom prst="rect">
            <a:avLst/>
          </a:prstGeom>
          <a:noFill/>
        </p:spPr>
        <p:txBody>
          <a:bodyPr wrap="square" rtlCol="0">
            <a:spAutoFit/>
          </a:bodyPr>
          <a:lstStyle/>
          <a:p>
            <a:r>
              <a:rPr lang="zh-CN" altLang="en-US" sz="6600">
                <a:solidFill>
                  <a:srgbClr val="454545"/>
                </a:solidFill>
                <a:latin typeface="方正清刻本悦宋简体" panose="02000000000000000000" pitchFamily="2" charset="-122"/>
                <a:ea typeface="方正清刻本悦宋简体" panose="02000000000000000000" pitchFamily="2" charset="-122"/>
              </a:rPr>
              <a:t>谢</a:t>
            </a:r>
            <a:endParaRPr lang="zh-CN" altLang="en-US" sz="6600" dirty="0">
              <a:solidFill>
                <a:srgbClr val="454545"/>
              </a:solidFill>
              <a:latin typeface="方正清刻本悦宋简体" panose="02000000000000000000" pitchFamily="2" charset="-122"/>
              <a:ea typeface="方正清刻本悦宋简体" panose="02000000000000000000" pitchFamily="2" charset="-122"/>
            </a:endParaRPr>
          </a:p>
        </p:txBody>
      </p:sp>
      <p:sp>
        <p:nvSpPr>
          <p:cNvPr id="9" name="文本框 8"/>
          <p:cNvSpPr txBox="1"/>
          <p:nvPr/>
        </p:nvSpPr>
        <p:spPr>
          <a:xfrm>
            <a:off x="2210068" y="3055742"/>
            <a:ext cx="1256566" cy="1200329"/>
          </a:xfrm>
          <a:prstGeom prst="rect">
            <a:avLst/>
          </a:prstGeom>
          <a:noFill/>
        </p:spPr>
        <p:txBody>
          <a:bodyPr wrap="square" rtlCol="0">
            <a:spAutoFit/>
          </a:bodyPr>
          <a:lstStyle/>
          <a:p>
            <a:r>
              <a:rPr lang="zh-CN" altLang="en-US" sz="7200" smtClean="0">
                <a:solidFill>
                  <a:srgbClr val="454545"/>
                </a:solidFill>
                <a:latin typeface="禹卫书法行书简体" panose="02000603000000000000" pitchFamily="2" charset="-122"/>
                <a:ea typeface="禹卫书法行书简体" panose="02000603000000000000" pitchFamily="2" charset="-122"/>
              </a:rPr>
              <a:t>倾</a:t>
            </a:r>
            <a:endParaRPr lang="zh-CN" altLang="en-US" sz="7200" dirty="0">
              <a:solidFill>
                <a:srgbClr val="454545"/>
              </a:solidFill>
              <a:latin typeface="禹卫书法行书简体" panose="02000603000000000000" pitchFamily="2" charset="-122"/>
              <a:ea typeface="禹卫书法行书简体" panose="02000603000000000000" pitchFamily="2" charset="-122"/>
            </a:endParaRPr>
          </a:p>
        </p:txBody>
      </p:sp>
      <p:sp>
        <p:nvSpPr>
          <p:cNvPr id="10" name="文本框 9"/>
          <p:cNvSpPr txBox="1"/>
          <p:nvPr/>
        </p:nvSpPr>
        <p:spPr>
          <a:xfrm>
            <a:off x="2413067" y="4107148"/>
            <a:ext cx="1256566" cy="1323439"/>
          </a:xfrm>
          <a:prstGeom prst="rect">
            <a:avLst/>
          </a:prstGeom>
          <a:noFill/>
        </p:spPr>
        <p:txBody>
          <a:bodyPr wrap="square" rtlCol="0">
            <a:spAutoFit/>
          </a:bodyPr>
          <a:lstStyle/>
          <a:p>
            <a:r>
              <a:rPr lang="zh-CN" altLang="en-US" sz="8000" smtClean="0">
                <a:solidFill>
                  <a:srgbClr val="454545"/>
                </a:solidFill>
                <a:latin typeface="方正清刻本悦宋简体" panose="02000000000000000000" pitchFamily="2" charset="-122"/>
                <a:ea typeface="方正清刻本悦宋简体" panose="02000000000000000000" pitchFamily="2" charset="-122"/>
              </a:rPr>
              <a:t>听</a:t>
            </a:r>
            <a:endParaRPr lang="zh-CN" altLang="en-US" sz="8000" dirty="0">
              <a:solidFill>
                <a:srgbClr val="454545"/>
              </a:solidFill>
              <a:latin typeface="方正清刻本悦宋简体" panose="02000000000000000000" pitchFamily="2" charset="-122"/>
              <a:ea typeface="方正清刻本悦宋简体" panose="02000000000000000000" pitchFamily="2" charset="-122"/>
            </a:endParaRPr>
          </a:p>
        </p:txBody>
      </p:sp>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73538" t="38524" r="3721" b="56291"/>
          <a:stretch>
            <a:fillRect/>
          </a:stretch>
        </p:blipFill>
        <p:spPr>
          <a:xfrm>
            <a:off x="8349426" y="2174559"/>
            <a:ext cx="1563157" cy="476496"/>
          </a:xfrm>
          <a:prstGeom prst="rect">
            <a:avLst/>
          </a:prstGeom>
        </p:spPr>
      </p:pic>
      <p:pic>
        <p:nvPicPr>
          <p:cNvPr id="5" name="图片 4" descr="AF298B034FD245415C420D6CA986A8FF"/>
          <p:cNvPicPr>
            <a:picLocks noChangeAspect="1"/>
          </p:cNvPicPr>
          <p:nvPr/>
        </p:nvPicPr>
        <p:blipFill>
          <a:blip r:embed="rId2"/>
          <a:stretch>
            <a:fillRect/>
          </a:stretch>
        </p:blipFill>
        <p:spPr>
          <a:xfrm>
            <a:off x="11365230" y="0"/>
            <a:ext cx="826770" cy="954405"/>
          </a:xfrm>
          <a:prstGeom prst="rect">
            <a:avLst/>
          </a:prstGeom>
        </p:spPr>
      </p:pic>
      <p:pic>
        <p:nvPicPr>
          <p:cNvPr id="2" name="图片 1"/>
          <p:cNvPicPr>
            <a:picLocks noChangeAspect="1"/>
          </p:cNvPicPr>
          <p:nvPr/>
        </p:nvPicPr>
        <p:blipFill>
          <a:blip r:embed="rId3"/>
          <a:stretch>
            <a:fillRect/>
          </a:stretch>
        </p:blipFill>
        <p:spPr>
          <a:xfrm>
            <a:off x="4935855" y="954405"/>
            <a:ext cx="5080000" cy="5080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738235" y="875030"/>
            <a:ext cx="1482090" cy="3620135"/>
          </a:xfrm>
          <a:prstGeom prst="rect">
            <a:avLst/>
          </a:prstGeom>
          <a:noFill/>
        </p:spPr>
        <p:txBody>
          <a:bodyPr vert="eaVert" wrap="square" rtlCol="0">
            <a:noAutofit/>
          </a:bodyPr>
          <a:lstStyle/>
          <a:p>
            <a:r>
              <a:rPr lang="zh-CN" altLang="en-US" sz="5400" spc="600" dirty="0" smtClean="0">
                <a:solidFill>
                  <a:srgbClr val="3C413B"/>
                </a:solidFill>
                <a:latin typeface="禹卫书法行书简体" panose="02000603000000000000" pitchFamily="2" charset="-122"/>
                <a:ea typeface="禹卫书法行书简体" panose="02000603000000000000" pitchFamily="2" charset="-122"/>
              </a:rPr>
              <a:t>魔鬼数学</a:t>
            </a:r>
            <a:endParaRPr lang="zh-CN" altLang="en-US" sz="5400" spc="600" dirty="0" smtClean="0">
              <a:solidFill>
                <a:srgbClr val="3C413B"/>
              </a:solidFill>
              <a:latin typeface="禹卫书法行书简体" panose="02000603000000000000" pitchFamily="2" charset="-122"/>
              <a:ea typeface="禹卫书法行书简体" panose="02000603000000000000" pitchFamily="2" charset="-122"/>
            </a:endParaRPr>
          </a:p>
        </p:txBody>
      </p:sp>
      <p:pic>
        <p:nvPicPr>
          <p:cNvPr id="3" name="图片 2" descr="AF298B034FD245415C420D6CA986A8FF"/>
          <p:cNvPicPr>
            <a:picLocks noChangeAspect="1"/>
          </p:cNvPicPr>
          <p:nvPr/>
        </p:nvPicPr>
        <p:blipFill>
          <a:blip r:embed="rId1"/>
          <a:stretch>
            <a:fillRect/>
          </a:stretch>
        </p:blipFill>
        <p:spPr>
          <a:xfrm>
            <a:off x="11365230" y="0"/>
            <a:ext cx="826770" cy="954405"/>
          </a:xfrm>
          <a:prstGeom prst="rect">
            <a:avLst/>
          </a:prstGeom>
        </p:spPr>
      </p:pic>
      <p:pic>
        <p:nvPicPr>
          <p:cNvPr id="2" name="图片 1"/>
          <p:cNvPicPr>
            <a:picLocks noChangeAspect="1"/>
          </p:cNvPicPr>
          <p:nvPr/>
        </p:nvPicPr>
        <p:blipFill>
          <a:blip r:embed="rId2"/>
          <a:stretch>
            <a:fillRect/>
          </a:stretch>
        </p:blipFill>
        <p:spPr>
          <a:xfrm>
            <a:off x="1424940" y="506095"/>
            <a:ext cx="5838825" cy="5846445"/>
          </a:xfrm>
          <a:prstGeom prst="rect">
            <a:avLst/>
          </a:prstGeom>
        </p:spPr>
      </p:pic>
      <p:sp>
        <p:nvSpPr>
          <p:cNvPr id="4" name="文本框 3"/>
          <p:cNvSpPr txBox="1"/>
          <p:nvPr/>
        </p:nvSpPr>
        <p:spPr>
          <a:xfrm>
            <a:off x="6777990" y="4566285"/>
            <a:ext cx="5222875" cy="1997075"/>
          </a:xfrm>
          <a:prstGeom prst="rect">
            <a:avLst/>
          </a:prstGeom>
          <a:noFill/>
        </p:spPr>
        <p:txBody>
          <a:bodyPr wrap="square" rtlCol="0" anchor="t">
            <a:noAutofit/>
          </a:bodyPr>
          <a:p>
            <a:r>
              <a:rPr lang="zh-CN" altLang="en-US" sz="3200"/>
              <a:t>《魔鬼数学：大数据时代，数学思维的力量》是2015年中信出版集团出版的中译图书。作者乔丹·艾伦伯格。</a:t>
            </a:r>
            <a:endParaRPr lang="zh-CN" altLang="en-US" sz="32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AF298B034FD245415C420D6CA986A8FF"/>
          <p:cNvPicPr>
            <a:picLocks noChangeAspect="1"/>
          </p:cNvPicPr>
          <p:nvPr/>
        </p:nvPicPr>
        <p:blipFill>
          <a:blip r:embed="rId1"/>
          <a:stretch>
            <a:fillRect/>
          </a:stretch>
        </p:blipFill>
        <p:spPr>
          <a:xfrm>
            <a:off x="11365230" y="0"/>
            <a:ext cx="826770" cy="954405"/>
          </a:xfrm>
          <a:prstGeom prst="rect">
            <a:avLst/>
          </a:prstGeom>
        </p:spPr>
      </p:pic>
      <p:pic>
        <p:nvPicPr>
          <p:cNvPr id="2" name="图片 1"/>
          <p:cNvPicPr>
            <a:picLocks noChangeAspect="1"/>
          </p:cNvPicPr>
          <p:nvPr/>
        </p:nvPicPr>
        <p:blipFill>
          <a:blip r:embed="rId2"/>
          <a:stretch>
            <a:fillRect/>
          </a:stretch>
        </p:blipFill>
        <p:spPr>
          <a:xfrm>
            <a:off x="1424940" y="506095"/>
            <a:ext cx="5838825" cy="5846445"/>
          </a:xfrm>
          <a:prstGeom prst="rect">
            <a:avLst/>
          </a:prstGeom>
        </p:spPr>
      </p:pic>
      <p:sp>
        <p:nvSpPr>
          <p:cNvPr id="4" name="文本框 3"/>
          <p:cNvSpPr txBox="1"/>
          <p:nvPr/>
        </p:nvSpPr>
        <p:spPr>
          <a:xfrm>
            <a:off x="6522085" y="934085"/>
            <a:ext cx="5243830" cy="5058410"/>
          </a:xfrm>
          <a:prstGeom prst="rect">
            <a:avLst/>
          </a:prstGeom>
          <a:noFill/>
        </p:spPr>
        <p:txBody>
          <a:bodyPr wrap="square" rtlCol="0" anchor="t">
            <a:noAutofit/>
          </a:bodyPr>
          <a:p>
            <a:r>
              <a:rPr lang="zh-CN" altLang="en-US" sz="2000">
                <a:latin typeface="宋体" panose="02010600030101010101" pitchFamily="2" charset="-122"/>
                <a:ea typeface="宋体" panose="02010600030101010101" pitchFamily="2" charset="-122"/>
                <a:cs typeface="宋体" panose="02010600030101010101" pitchFamily="2" charset="-122"/>
              </a:rPr>
              <a:t>如果你是一个有“数学焦虑症”的人，你可能不会相信有一天你会爱上数学。</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原因在于，我们在学校所学的数学知识看上去不过是一堆沉闷的规则、定律和公理，都是前人传下来的，而且是不容置疑的。在《魔鬼数学》中，世界知名数学家乔丹·艾伦伯格告诉我们这样的认识是错误的。数学与我们所做的每一件事都息息相关，可以帮助我们洞见在混沌和嘈杂的表象之下日常生活的隐性结构和秩序。数学是一门告诉我们“如何做才不会犯错”的科学，是经年累月的努力、争论所锤炼出来的。作者用数学这条主线穿起了时空，从每时每刻到宇宙空间，中间还穿插了很多人和事物，比如棒球、里根经济学、伏尔泰、意大利文艺复兴时期的绘画、人造语言等。</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57435" y="1504638"/>
            <a:ext cx="2386818" cy="145833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752" y="1276469"/>
            <a:ext cx="1243877" cy="989316"/>
          </a:xfrm>
          <a:prstGeom prst="rect">
            <a:avLst/>
          </a:prstGeom>
        </p:spPr>
      </p:pic>
      <p:pic>
        <p:nvPicPr>
          <p:cNvPr id="9" name="图片 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9386" t="29785" b="31475"/>
          <a:stretch>
            <a:fillRect/>
          </a:stretch>
        </p:blipFill>
        <p:spPr>
          <a:xfrm flipH="1">
            <a:off x="1537964" y="5220183"/>
            <a:ext cx="9131177" cy="860057"/>
          </a:xfrm>
          <a:custGeom>
            <a:avLst/>
            <a:gdLst>
              <a:gd name="connsiteX0" fmla="*/ 5510348 w 5510348"/>
              <a:gd name="connsiteY0" fmla="*/ 0 h 940697"/>
              <a:gd name="connsiteX1" fmla="*/ 1054156 w 5510348"/>
              <a:gd name="connsiteY1" fmla="*/ 0 h 940697"/>
              <a:gd name="connsiteX2" fmla="*/ 1091028 w 5510348"/>
              <a:gd name="connsiteY2" fmla="*/ 234091 h 940697"/>
              <a:gd name="connsiteX3" fmla="*/ 748534 w 5510348"/>
              <a:gd name="connsiteY3" fmla="*/ 355853 h 940697"/>
              <a:gd name="connsiteX4" fmla="*/ 8849 w 5510348"/>
              <a:gd name="connsiteY4" fmla="*/ 377709 h 940697"/>
              <a:gd name="connsiteX5" fmla="*/ 0 w 5510348"/>
              <a:gd name="connsiteY5" fmla="*/ 365617 h 940697"/>
              <a:gd name="connsiteX6" fmla="*/ 0 w 5510348"/>
              <a:gd name="connsiteY6" fmla="*/ 940697 h 940697"/>
              <a:gd name="connsiteX7" fmla="*/ 5510348 w 5510348"/>
              <a:gd name="connsiteY7" fmla="*/ 940697 h 940697"/>
              <a:gd name="connsiteX8" fmla="*/ 5510348 w 5510348"/>
              <a:gd name="connsiteY8" fmla="*/ 0 h 94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0348" h="940697">
                <a:moveTo>
                  <a:pt x="5510348" y="0"/>
                </a:moveTo>
                <a:lnTo>
                  <a:pt x="1054156" y="0"/>
                </a:lnTo>
                <a:lnTo>
                  <a:pt x="1091028" y="234091"/>
                </a:lnTo>
                <a:lnTo>
                  <a:pt x="748534" y="355853"/>
                </a:lnTo>
                <a:lnTo>
                  <a:pt x="8849" y="377709"/>
                </a:lnTo>
                <a:lnTo>
                  <a:pt x="0" y="365617"/>
                </a:lnTo>
                <a:lnTo>
                  <a:pt x="0" y="940697"/>
                </a:lnTo>
                <a:lnTo>
                  <a:pt x="5510348" y="940697"/>
                </a:lnTo>
                <a:lnTo>
                  <a:pt x="5510348" y="0"/>
                </a:lnTo>
                <a:close/>
              </a:path>
            </a:pathLst>
          </a:custGeom>
        </p:spPr>
      </p:pic>
      <p:pic>
        <p:nvPicPr>
          <p:cNvPr id="5" name="图片 4" descr="AF298B034FD245415C420D6CA986A8FF"/>
          <p:cNvPicPr>
            <a:picLocks noChangeAspect="1"/>
          </p:cNvPicPr>
          <p:nvPr/>
        </p:nvPicPr>
        <p:blipFill>
          <a:blip r:embed="rId4"/>
          <a:stretch>
            <a:fillRect/>
          </a:stretch>
        </p:blipFill>
        <p:spPr>
          <a:xfrm>
            <a:off x="11365230" y="0"/>
            <a:ext cx="826770" cy="954405"/>
          </a:xfrm>
          <a:prstGeom prst="rect">
            <a:avLst/>
          </a:prstGeom>
        </p:spPr>
      </p:pic>
      <p:sp>
        <p:nvSpPr>
          <p:cNvPr id="2" name="文本框 1"/>
          <p:cNvSpPr txBox="1"/>
          <p:nvPr/>
        </p:nvSpPr>
        <p:spPr>
          <a:xfrm>
            <a:off x="2220595" y="2616835"/>
            <a:ext cx="9949180" cy="4297680"/>
          </a:xfrm>
          <a:prstGeom prst="rect">
            <a:avLst/>
          </a:prstGeom>
          <a:noFill/>
        </p:spPr>
        <p:txBody>
          <a:bodyPr wrap="square" rtlCol="0">
            <a:noAutofit/>
          </a:bodyPr>
          <a:p>
            <a:r>
              <a:rPr lang="zh-CN" altLang="en-US" sz="3600">
                <a:latin typeface="宋体" panose="02010600030101010101" pitchFamily="2" charset="-122"/>
                <a:ea typeface="宋体" panose="02010600030101010101" pitchFamily="2" charset="-122"/>
                <a:cs typeface="宋体" panose="02010600030101010101" pitchFamily="2" charset="-122"/>
              </a:rPr>
              <a:t>数学是很多人学生时代的噩梦</a:t>
            </a:r>
            <a:r>
              <a:rPr lang="en-US" altLang="zh-CN" sz="3600">
                <a:latin typeface="宋体" panose="02010600030101010101" pitchFamily="2" charset="-122"/>
                <a:ea typeface="宋体" panose="02010600030101010101" pitchFamily="2" charset="-122"/>
                <a:cs typeface="宋体" panose="02010600030101010101" pitchFamily="2" charset="-122"/>
              </a:rPr>
              <a:t>——</a:t>
            </a:r>
            <a:r>
              <a:rPr lang="zh-CN" altLang="en-US" sz="3600">
                <a:latin typeface="宋体" panose="02010600030101010101" pitchFamily="2" charset="-122"/>
                <a:ea typeface="宋体" panose="02010600030101010101" pitchFamily="2" charset="-122"/>
                <a:cs typeface="宋体" panose="02010600030101010101" pitchFamily="2" charset="-122"/>
              </a:rPr>
              <a:t>记不住的公式、做不完的习题，和触目惊心的红叉叉.数学真的是不可逾越的吗？寒假里我拜读了世界知名数学家乔丹？艾伦伯格的《魔鬼数学》，在艾伦伯格教授笔下，数学有着另一副面孔，它像一个忠实的仆人，无微不至，让人拥有火眼金睛，一路KO各种妖魔鬼怪，不断看破真相，升级进步。</a:t>
            </a:r>
            <a:endParaRPr lang="zh-CN" altLang="en-US" sz="360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5"/>
          <a:stretch>
            <a:fillRect/>
          </a:stretch>
        </p:blipFill>
        <p:spPr>
          <a:xfrm>
            <a:off x="615950" y="213360"/>
            <a:ext cx="2399665" cy="24034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8851265" y="3507740"/>
            <a:ext cx="3206750" cy="3206750"/>
          </a:xfrm>
          <a:prstGeom prst="rect">
            <a:avLst/>
          </a:prstGeom>
        </p:spPr>
      </p:pic>
      <p:sp>
        <p:nvSpPr>
          <p:cNvPr id="27" name="任意多边形 3"/>
          <p:cNvSpPr/>
          <p:nvPr/>
        </p:nvSpPr>
        <p:spPr>
          <a:xfrm>
            <a:off x="-295208" y="2652861"/>
            <a:ext cx="2563586" cy="1340167"/>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42564D"/>
              </a:gs>
              <a:gs pos="64000">
                <a:srgbClr val="FFFFFF">
                  <a:alpha val="0"/>
                </a:srgbClr>
              </a:gs>
              <a:gs pos="100000">
                <a:srgbClr val="FFFFFF">
                  <a:alpha val="1000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WenYue GuDianMingChaoTi (Non-Commercial Use)" pitchFamily="50" charset="-122"/>
              <a:ea typeface="WenYue GuDianMingChaoTi (Non-Commercial Use)" pitchFamily="50" charset="-122"/>
              <a:cs typeface="+mn-cs"/>
              <a:sym typeface="WenYue GuDianMingChaoTi (Non-Commercial Use)" pitchFamily="50" charset="-122"/>
            </a:endParaRPr>
          </a:p>
        </p:txBody>
      </p:sp>
      <p:sp>
        <p:nvSpPr>
          <p:cNvPr id="28" name="任意多边形 4"/>
          <p:cNvSpPr/>
          <p:nvPr/>
        </p:nvSpPr>
        <p:spPr>
          <a:xfrm flipH="1">
            <a:off x="1543570" y="5106494"/>
            <a:ext cx="1657348" cy="949943"/>
          </a:xfrm>
          <a:custGeom>
            <a:avLst/>
            <a:gdLst>
              <a:gd name="connsiteX0" fmla="*/ 263311 w 3278889"/>
              <a:gd name="connsiteY0" fmla="*/ 933095 h 1879959"/>
              <a:gd name="connsiteX1" fmla="*/ 1051102 w 3278889"/>
              <a:gd name="connsiteY1" fmla="*/ 4627 h 1879959"/>
              <a:gd name="connsiteX2" fmla="*/ 1656013 w 3278889"/>
              <a:gd name="connsiteY2" fmla="*/ 567335 h 1879959"/>
              <a:gd name="connsiteX3" fmla="*/ 2232788 w 3278889"/>
              <a:gd name="connsiteY3" fmla="*/ 384455 h 1879959"/>
              <a:gd name="connsiteX4" fmla="*/ 3104985 w 3278889"/>
              <a:gd name="connsiteY4" fmla="*/ 806485 h 1879959"/>
              <a:gd name="connsiteX5" fmla="*/ 2992444 w 3278889"/>
              <a:gd name="connsiteY5" fmla="*/ 1805291 h 1879959"/>
              <a:gd name="connsiteX6" fmla="*/ 221108 w 3278889"/>
              <a:gd name="connsiteY6" fmla="*/ 1706818 h 1879959"/>
              <a:gd name="connsiteX7" fmla="*/ 263311 w 3278889"/>
              <a:gd name="connsiteY7" fmla="*/ 933095 h 1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889" h="1879959">
                <a:moveTo>
                  <a:pt x="263311" y="933095"/>
                </a:moveTo>
                <a:cubicBezTo>
                  <a:pt x="401643" y="649397"/>
                  <a:pt x="818985" y="65587"/>
                  <a:pt x="1051102" y="4627"/>
                </a:cubicBezTo>
                <a:cubicBezTo>
                  <a:pt x="1283219" y="-56333"/>
                  <a:pt x="1459065" y="504030"/>
                  <a:pt x="1656013" y="567335"/>
                </a:cubicBezTo>
                <a:cubicBezTo>
                  <a:pt x="1852961" y="630640"/>
                  <a:pt x="1991293" y="344597"/>
                  <a:pt x="2232788" y="384455"/>
                </a:cubicBezTo>
                <a:cubicBezTo>
                  <a:pt x="2474283" y="424313"/>
                  <a:pt x="2978376" y="569679"/>
                  <a:pt x="3104985" y="806485"/>
                </a:cubicBezTo>
                <a:cubicBezTo>
                  <a:pt x="3231594" y="1043291"/>
                  <a:pt x="3473090" y="1655236"/>
                  <a:pt x="2992444" y="1805291"/>
                </a:cubicBezTo>
                <a:cubicBezTo>
                  <a:pt x="2511798" y="1955347"/>
                  <a:pt x="671274" y="1856873"/>
                  <a:pt x="221108" y="1706818"/>
                </a:cubicBezTo>
                <a:cubicBezTo>
                  <a:pt x="-229058" y="1556763"/>
                  <a:pt x="124979" y="1216793"/>
                  <a:pt x="263311" y="933095"/>
                </a:cubicBezTo>
                <a:close/>
              </a:path>
            </a:pathLst>
          </a:custGeom>
          <a:gradFill>
            <a:gsLst>
              <a:gs pos="0">
                <a:srgbClr val="42564D"/>
              </a:gs>
              <a:gs pos="64000">
                <a:srgbClr val="FFFFFF">
                  <a:alpha val="0"/>
                </a:srgbClr>
              </a:gs>
              <a:gs pos="100000">
                <a:srgbClr val="FFFFFF">
                  <a:alpha val="1000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WenYue GuDianMingChaoTi (Non-Commercial Use)" pitchFamily="50" charset="-122"/>
              <a:ea typeface="WenYue GuDianMingChaoTi (Non-Commercial Use)" pitchFamily="50" charset="-122"/>
              <a:cs typeface="+mn-cs"/>
              <a:sym typeface="WenYue GuDianMingChaoTi (Non-Commercial Use)" pitchFamily="50"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410" y="3857625"/>
            <a:ext cx="1781810" cy="1781810"/>
          </a:xfrm>
          <a:prstGeom prst="rect">
            <a:avLst/>
          </a:prstGeom>
        </p:spPr>
      </p:pic>
      <p:sp>
        <p:nvSpPr>
          <p:cNvPr id="4" name="文本框 3"/>
          <p:cNvSpPr txBox="1"/>
          <p:nvPr/>
        </p:nvSpPr>
        <p:spPr>
          <a:xfrm>
            <a:off x="655955" y="347345"/>
            <a:ext cx="10349230" cy="1383665"/>
          </a:xfrm>
          <a:prstGeom prst="rect">
            <a:avLst/>
          </a:prstGeom>
          <a:noFill/>
        </p:spPr>
        <p:txBody>
          <a:bodyPr wrap="square" rtlCol="0">
            <a:spAutoFit/>
          </a:bodyPr>
          <a:lstStyle/>
          <a:p>
            <a:pPr algn="ctr"/>
            <a:r>
              <a:rPr lang="zh-CN" altLang="en-US" sz="2800" smtClean="0">
                <a:latin typeface="楷体" panose="02010609060101010101" pitchFamily="49" charset="-122"/>
                <a:ea typeface="楷体" panose="02010609060101010101" pitchFamily="49" charset="-122"/>
              </a:rPr>
              <a:t>《魔鬼数学》就像一本简易的“黑魔法防御术”教程，全书从线性、推理、期望值、回归和存在</a:t>
            </a:r>
            <a:r>
              <a:rPr lang="en-US" altLang="zh-CN" sz="2800" smtClean="0">
                <a:latin typeface="楷体" panose="02010609060101010101" pitchFamily="49" charset="-122"/>
                <a:ea typeface="楷体" panose="02010609060101010101" pitchFamily="49" charset="-122"/>
              </a:rPr>
              <a:t>.五个方面环环相扣，逐步深入，妙趣横生的指引我们收服数学这头折磨我们的“魔鬼”。</a:t>
            </a:r>
            <a:endParaRPr lang="en-US" altLang="zh-CN" sz="2800" smtClean="0">
              <a:latin typeface="楷体" panose="02010609060101010101" pitchFamily="49" charset="-122"/>
              <a:ea typeface="楷体" panose="02010609060101010101" pitchFamily="49" charset="-122"/>
            </a:endParaRPr>
          </a:p>
        </p:txBody>
      </p:sp>
      <p:pic>
        <p:nvPicPr>
          <p:cNvPr id="7" name="图片 6" descr="AF298B034FD245415C420D6CA986A8FF"/>
          <p:cNvPicPr>
            <a:picLocks noChangeAspect="1"/>
          </p:cNvPicPr>
          <p:nvPr/>
        </p:nvPicPr>
        <p:blipFill>
          <a:blip r:embed="rId3"/>
          <a:stretch>
            <a:fillRect/>
          </a:stretch>
        </p:blipFill>
        <p:spPr>
          <a:xfrm>
            <a:off x="11365230" y="0"/>
            <a:ext cx="826770" cy="954405"/>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485" y="2463770"/>
            <a:ext cx="1006925" cy="1080377"/>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1525" y="2427125"/>
            <a:ext cx="1006925" cy="1080377"/>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0085" y="2380320"/>
            <a:ext cx="1006925" cy="1080377"/>
          </a:xfrm>
          <a:prstGeom prst="rect">
            <a:avLst/>
          </a:prstGeom>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605" y="2333515"/>
            <a:ext cx="1006925" cy="1080377"/>
          </a:xfrm>
          <a:prstGeom prst="rect">
            <a:avLst/>
          </a:prstGeom>
        </p:spPr>
      </p:pic>
      <p:sp>
        <p:nvSpPr>
          <p:cNvPr id="35" name="文本框 34"/>
          <p:cNvSpPr txBox="1"/>
          <p:nvPr/>
        </p:nvSpPr>
        <p:spPr>
          <a:xfrm>
            <a:off x="977890" y="2757401"/>
            <a:ext cx="985520" cy="646331"/>
          </a:xfrm>
          <a:prstGeom prst="rect">
            <a:avLst/>
          </a:prstGeom>
          <a:noFill/>
        </p:spPr>
        <p:txBody>
          <a:bodyPr wrap="square" rtlCol="0">
            <a:spAutoFit/>
          </a:bodyPr>
          <a:p>
            <a:pPr algn="ctr"/>
            <a:r>
              <a:rPr lang="en-US" altLang="zh-CN" sz="3600" smtClean="0">
                <a:latin typeface="禹卫书法行书简体" panose="02000603000000000000" pitchFamily="2" charset="-122"/>
                <a:ea typeface="禹卫书法行书简体" panose="02000603000000000000" pitchFamily="2" charset="-122"/>
              </a:rPr>
              <a:t>01</a:t>
            </a:r>
            <a:endParaRPr lang="zh-CN" altLang="en-US" sz="3600">
              <a:latin typeface="禹卫书法行书简体" panose="02000603000000000000" pitchFamily="2" charset="-122"/>
              <a:ea typeface="禹卫书法行书简体" panose="02000603000000000000" pitchFamily="2" charset="-122"/>
            </a:endParaRPr>
          </a:p>
        </p:txBody>
      </p:sp>
      <p:sp>
        <p:nvSpPr>
          <p:cNvPr id="36" name="文本框 35"/>
          <p:cNvSpPr txBox="1"/>
          <p:nvPr/>
        </p:nvSpPr>
        <p:spPr>
          <a:xfrm>
            <a:off x="3219469" y="2690952"/>
            <a:ext cx="985520" cy="646331"/>
          </a:xfrm>
          <a:prstGeom prst="rect">
            <a:avLst/>
          </a:prstGeom>
          <a:noFill/>
        </p:spPr>
        <p:txBody>
          <a:bodyPr wrap="square" rtlCol="0">
            <a:spAutoFit/>
          </a:bodyPr>
          <a:p>
            <a:pPr algn="ctr"/>
            <a:r>
              <a:rPr lang="en-US" altLang="zh-CN" sz="3600" smtClean="0">
                <a:latin typeface="禹卫书法行书简体" panose="02000603000000000000" pitchFamily="2" charset="-122"/>
                <a:ea typeface="禹卫书法行书简体" panose="02000603000000000000" pitchFamily="2" charset="-122"/>
              </a:rPr>
              <a:t>02</a:t>
            </a:r>
            <a:endParaRPr lang="zh-CN" altLang="en-US" sz="3600">
              <a:latin typeface="禹卫书法行书简体" panose="02000603000000000000" pitchFamily="2" charset="-122"/>
              <a:ea typeface="禹卫书法行书简体" panose="02000603000000000000" pitchFamily="2" charset="-122"/>
            </a:endParaRPr>
          </a:p>
        </p:txBody>
      </p:sp>
      <p:sp>
        <p:nvSpPr>
          <p:cNvPr id="37" name="文本框 36"/>
          <p:cNvSpPr txBox="1"/>
          <p:nvPr/>
        </p:nvSpPr>
        <p:spPr>
          <a:xfrm>
            <a:off x="5651490" y="2690951"/>
            <a:ext cx="985520" cy="646331"/>
          </a:xfrm>
          <a:prstGeom prst="rect">
            <a:avLst/>
          </a:prstGeom>
          <a:noFill/>
        </p:spPr>
        <p:txBody>
          <a:bodyPr wrap="square" rtlCol="0">
            <a:spAutoFit/>
          </a:bodyPr>
          <a:p>
            <a:pPr algn="ctr"/>
            <a:r>
              <a:rPr lang="en-US" altLang="zh-CN" sz="3600" smtClean="0">
                <a:latin typeface="禹卫书法行书简体" panose="02000603000000000000" pitchFamily="2" charset="-122"/>
                <a:ea typeface="禹卫书法行书简体" panose="02000603000000000000" pitchFamily="2" charset="-122"/>
              </a:rPr>
              <a:t>03</a:t>
            </a:r>
            <a:endParaRPr lang="zh-CN" altLang="en-US" sz="3600">
              <a:latin typeface="禹卫书法行书简体" panose="02000603000000000000" pitchFamily="2" charset="-122"/>
              <a:ea typeface="禹卫书法行书简体" panose="02000603000000000000" pitchFamily="2" charset="-122"/>
            </a:endParaRPr>
          </a:p>
        </p:txBody>
      </p:sp>
      <p:sp>
        <p:nvSpPr>
          <p:cNvPr id="38" name="文本框 37"/>
          <p:cNvSpPr txBox="1"/>
          <p:nvPr/>
        </p:nvSpPr>
        <p:spPr>
          <a:xfrm>
            <a:off x="8150307" y="2690951"/>
            <a:ext cx="985520" cy="646331"/>
          </a:xfrm>
          <a:prstGeom prst="rect">
            <a:avLst/>
          </a:prstGeom>
          <a:noFill/>
        </p:spPr>
        <p:txBody>
          <a:bodyPr wrap="square" rtlCol="0">
            <a:spAutoFit/>
          </a:bodyPr>
          <a:p>
            <a:pPr algn="ctr"/>
            <a:r>
              <a:rPr lang="en-US" altLang="zh-CN" sz="3600" smtClean="0">
                <a:latin typeface="禹卫书法行书简体" panose="02000603000000000000" pitchFamily="2" charset="-122"/>
                <a:ea typeface="禹卫书法行书简体" panose="02000603000000000000" pitchFamily="2" charset="-122"/>
              </a:rPr>
              <a:t>04</a:t>
            </a:r>
            <a:endParaRPr lang="zh-CN" altLang="en-US" sz="3600">
              <a:latin typeface="禹卫书法行书简体" panose="02000603000000000000" pitchFamily="2" charset="-122"/>
              <a:ea typeface="禹卫书法行书简体" panose="02000603000000000000" pitchFamily="2"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0855" y="2333515"/>
            <a:ext cx="1006925" cy="1080377"/>
          </a:xfrm>
          <a:prstGeom prst="rect">
            <a:avLst/>
          </a:prstGeom>
        </p:spPr>
      </p:pic>
      <p:sp>
        <p:nvSpPr>
          <p:cNvPr id="5" name="文本框 4"/>
          <p:cNvSpPr txBox="1"/>
          <p:nvPr/>
        </p:nvSpPr>
        <p:spPr>
          <a:xfrm>
            <a:off x="10531557" y="2690951"/>
            <a:ext cx="985520" cy="645160"/>
          </a:xfrm>
          <a:prstGeom prst="rect">
            <a:avLst/>
          </a:prstGeom>
          <a:noFill/>
        </p:spPr>
        <p:txBody>
          <a:bodyPr wrap="square" rtlCol="0">
            <a:spAutoFit/>
          </a:bodyPr>
          <a:p>
            <a:pPr algn="ctr"/>
            <a:r>
              <a:rPr lang="en-US" altLang="zh-CN" sz="3600" smtClean="0">
                <a:latin typeface="禹卫书法行书简体" panose="02000603000000000000" pitchFamily="2" charset="-122"/>
                <a:ea typeface="禹卫书法行书简体" panose="02000603000000000000" pitchFamily="2" charset="-122"/>
              </a:rPr>
              <a:t>05</a:t>
            </a:r>
            <a:endParaRPr lang="zh-CN" altLang="en-US" sz="3600">
              <a:latin typeface="禹卫书法行书简体" panose="02000603000000000000" pitchFamily="2" charset="-122"/>
              <a:ea typeface="禹卫书法行书简体" panose="020006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duotone>
              <a:schemeClr val="accent3">
                <a:shade val="45000"/>
                <a:satMod val="135000"/>
              </a:schemeClr>
              <a:prstClr val="white"/>
            </a:duotone>
          </a:blip>
          <a:stretch>
            <a:fillRect/>
          </a:stretch>
        </p:blipFill>
        <p:spPr>
          <a:xfrm rot="16200000">
            <a:off x="1207292" y="2562558"/>
            <a:ext cx="757972" cy="439548"/>
          </a:xfrm>
          <a:prstGeom prst="rect">
            <a:avLst/>
          </a:prstGeom>
        </p:spPr>
      </p:pic>
      <p:pic>
        <p:nvPicPr>
          <p:cNvPr id="24" name="图片 23"/>
          <p:cNvPicPr>
            <a:picLocks noChangeAspect="1"/>
          </p:cNvPicPr>
          <p:nvPr/>
        </p:nvPicPr>
        <p:blipFill>
          <a:blip r:embed="rId1">
            <a:duotone>
              <a:schemeClr val="accent3">
                <a:shade val="45000"/>
                <a:satMod val="135000"/>
              </a:schemeClr>
              <a:prstClr val="white"/>
            </a:duotone>
          </a:blip>
          <a:stretch>
            <a:fillRect/>
          </a:stretch>
        </p:blipFill>
        <p:spPr>
          <a:xfrm rot="5400000" flipH="1">
            <a:off x="9129951" y="2562379"/>
            <a:ext cx="757972" cy="439548"/>
          </a:xfrm>
          <a:prstGeom prst="rect">
            <a:avLst/>
          </a:prstGeom>
        </p:spPr>
      </p:pic>
      <p:pic>
        <p:nvPicPr>
          <p:cNvPr id="25" name="图片 24"/>
          <p:cNvPicPr>
            <a:picLocks noChangeAspect="1"/>
          </p:cNvPicPr>
          <p:nvPr/>
        </p:nvPicPr>
        <p:blipFill>
          <a:blip r:embed="rId1">
            <a:duotone>
              <a:schemeClr val="accent3">
                <a:shade val="45000"/>
                <a:satMod val="135000"/>
              </a:schemeClr>
              <a:prstClr val="white"/>
            </a:duotone>
          </a:blip>
          <a:stretch>
            <a:fillRect/>
          </a:stretch>
        </p:blipFill>
        <p:spPr>
          <a:xfrm rot="16200000">
            <a:off x="1207292" y="4026522"/>
            <a:ext cx="757972" cy="439548"/>
          </a:xfrm>
          <a:prstGeom prst="rect">
            <a:avLst/>
          </a:prstGeom>
        </p:spPr>
      </p:pic>
      <p:pic>
        <p:nvPicPr>
          <p:cNvPr id="27" name="图片 26"/>
          <p:cNvPicPr>
            <a:picLocks noChangeAspect="1"/>
          </p:cNvPicPr>
          <p:nvPr/>
        </p:nvPicPr>
        <p:blipFill>
          <a:blip r:embed="rId1">
            <a:duotone>
              <a:schemeClr val="accent3">
                <a:shade val="45000"/>
                <a:satMod val="135000"/>
              </a:schemeClr>
              <a:prstClr val="white"/>
            </a:duotone>
          </a:blip>
          <a:stretch>
            <a:fillRect/>
          </a:stretch>
        </p:blipFill>
        <p:spPr>
          <a:xfrm rot="5400000" flipH="1">
            <a:off x="9129951" y="4026343"/>
            <a:ext cx="757972" cy="439548"/>
          </a:xfrm>
          <a:prstGeom prst="rect">
            <a:avLst/>
          </a:prstGeom>
        </p:spPr>
      </p:pic>
      <p:pic>
        <p:nvPicPr>
          <p:cNvPr id="28" name="图片 27"/>
          <p:cNvPicPr>
            <a:picLocks noChangeAspect="1"/>
          </p:cNvPicPr>
          <p:nvPr/>
        </p:nvPicPr>
        <p:blipFill>
          <a:blip r:embed="rId1">
            <a:duotone>
              <a:schemeClr val="accent3">
                <a:shade val="45000"/>
                <a:satMod val="135000"/>
              </a:schemeClr>
              <a:prstClr val="white"/>
            </a:duotone>
          </a:blip>
          <a:stretch>
            <a:fillRect/>
          </a:stretch>
        </p:blipFill>
        <p:spPr>
          <a:xfrm rot="16200000">
            <a:off x="1207292" y="5469287"/>
            <a:ext cx="757972" cy="439548"/>
          </a:xfrm>
          <a:prstGeom prst="rect">
            <a:avLst/>
          </a:prstGeom>
        </p:spPr>
      </p:pic>
      <p:pic>
        <p:nvPicPr>
          <p:cNvPr id="40" name="图片 39"/>
          <p:cNvPicPr>
            <a:picLocks noChangeAspect="1"/>
          </p:cNvPicPr>
          <p:nvPr/>
        </p:nvPicPr>
        <p:blipFill>
          <a:blip r:embed="rId1">
            <a:duotone>
              <a:schemeClr val="accent3">
                <a:shade val="45000"/>
                <a:satMod val="135000"/>
              </a:schemeClr>
              <a:prstClr val="white"/>
            </a:duotone>
          </a:blip>
          <a:stretch>
            <a:fillRect/>
          </a:stretch>
        </p:blipFill>
        <p:spPr>
          <a:xfrm rot="5400000" flipH="1">
            <a:off x="9129951" y="5490698"/>
            <a:ext cx="757972" cy="439548"/>
          </a:xfrm>
          <a:prstGeom prst="rect">
            <a:avLst/>
          </a:prstGeom>
        </p:spPr>
      </p:pic>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57505" t="55527" r="902" b="11730"/>
          <a:stretch>
            <a:fillRect/>
          </a:stretch>
        </p:blipFill>
        <p:spPr>
          <a:xfrm>
            <a:off x="8978900" y="3340100"/>
            <a:ext cx="3676015" cy="3869055"/>
          </a:xfrm>
          <a:prstGeom prst="rect">
            <a:avLst/>
          </a:prstGeom>
        </p:spPr>
      </p:pic>
      <p:pic>
        <p:nvPicPr>
          <p:cNvPr id="5" name="图片 4" descr="AF298B034FD245415C420D6CA986A8FF"/>
          <p:cNvPicPr>
            <a:picLocks noChangeAspect="1"/>
          </p:cNvPicPr>
          <p:nvPr/>
        </p:nvPicPr>
        <p:blipFill>
          <a:blip r:embed="rId3"/>
          <a:stretch>
            <a:fillRect/>
          </a:stretch>
        </p:blipFill>
        <p:spPr>
          <a:xfrm>
            <a:off x="11365230" y="0"/>
            <a:ext cx="826770" cy="954405"/>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05" y="648305"/>
            <a:ext cx="1006925" cy="1080377"/>
          </a:xfrm>
          <a:prstGeom prst="rect">
            <a:avLst/>
          </a:prstGeom>
        </p:spPr>
      </p:pic>
      <p:sp>
        <p:nvSpPr>
          <p:cNvPr id="35" name="文本框 34"/>
          <p:cNvSpPr txBox="1"/>
          <p:nvPr/>
        </p:nvSpPr>
        <p:spPr>
          <a:xfrm>
            <a:off x="820410" y="941936"/>
            <a:ext cx="985520" cy="646331"/>
          </a:xfrm>
          <a:prstGeom prst="rect">
            <a:avLst/>
          </a:prstGeom>
          <a:noFill/>
        </p:spPr>
        <p:txBody>
          <a:bodyPr wrap="square" rtlCol="0">
            <a:spAutoFit/>
          </a:bodyPr>
          <a:p>
            <a:pPr algn="ctr"/>
            <a:r>
              <a:rPr lang="en-US" altLang="zh-CN" sz="3600" smtClean="0">
                <a:latin typeface="禹卫书法行书简体" panose="02000603000000000000" pitchFamily="2" charset="-122"/>
                <a:ea typeface="禹卫书法行书简体" panose="02000603000000000000" pitchFamily="2" charset="-122"/>
              </a:rPr>
              <a:t>01</a:t>
            </a:r>
            <a:endParaRPr lang="zh-CN" altLang="en-US" sz="3600">
              <a:latin typeface="禹卫书法行书简体" panose="02000603000000000000" pitchFamily="2" charset="-122"/>
              <a:ea typeface="禹卫书法行书简体" panose="02000603000000000000" pitchFamily="2" charset="-122"/>
            </a:endParaRPr>
          </a:p>
        </p:txBody>
      </p:sp>
      <p:sp>
        <p:nvSpPr>
          <p:cNvPr id="100" name="文本框 99"/>
          <p:cNvSpPr txBox="1"/>
          <p:nvPr/>
        </p:nvSpPr>
        <p:spPr>
          <a:xfrm>
            <a:off x="1895475" y="2317750"/>
            <a:ext cx="7553325" cy="3924300"/>
          </a:xfrm>
          <a:prstGeom prst="rect">
            <a:avLst/>
          </a:prstGeom>
          <a:noFill/>
          <a:ln w="9525">
            <a:noFill/>
          </a:ln>
        </p:spPr>
        <p:txBody>
          <a:bodyPr>
            <a:noAutofit/>
          </a:bodyPr>
          <a:p>
            <a:pPr indent="0"/>
            <a:r>
              <a:rPr lang="en-US" altLang="zh-CN" sz="2400" b="0">
                <a:latin typeface="宋体" panose="02010600030101010101" pitchFamily="2" charset="-122"/>
                <a:ea typeface="宋体" panose="02010600030101010101" pitchFamily="2" charset="-122"/>
                <a:cs typeface="宋体" panose="02010600030101010101" pitchFamily="2" charset="-122"/>
              </a:rPr>
              <a:t>   </a:t>
            </a:r>
            <a:r>
              <a:rPr lang="zh-CN" sz="2400" b="0">
                <a:latin typeface="宋体" panose="02010600030101010101" pitchFamily="2" charset="-122"/>
                <a:ea typeface="宋体" panose="02010600030101010101" pitchFamily="2" charset="-122"/>
                <a:cs typeface="宋体" panose="02010600030101010101" pitchFamily="2" charset="-122"/>
              </a:rPr>
              <a:t>这头“魔鬼”并不会打你、咬你，要好好看清它的长相，了解它的功用，这样一来，你便清楚只要学会它的语言，就可以命令它给你服务。</a:t>
            </a:r>
            <a:endParaRPr lang="zh-CN" sz="24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2400" b="0">
                <a:latin typeface="宋体" panose="02010600030101010101" pitchFamily="2" charset="-122"/>
                <a:ea typeface="宋体" panose="02010600030101010101" pitchFamily="2" charset="-122"/>
                <a:cs typeface="宋体" panose="02010600030101010101" pitchFamily="2" charset="-122"/>
              </a:rPr>
              <a:t>   </a:t>
            </a:r>
            <a:r>
              <a:rPr lang="zh-CN" sz="2400" b="0">
                <a:latin typeface="宋体" panose="02010600030101010101" pitchFamily="2" charset="-122"/>
                <a:ea typeface="宋体" panose="02010600030101010101" pitchFamily="2" charset="-122"/>
                <a:cs typeface="宋体" panose="02010600030101010101" pitchFamily="2" charset="-122"/>
              </a:rPr>
              <a:t>那么</a:t>
            </a:r>
            <a:r>
              <a:rPr lang="en-US" altLang="zh-CN" sz="2400" b="0">
                <a:latin typeface="宋体" panose="02010600030101010101" pitchFamily="2" charset="-122"/>
                <a:ea typeface="宋体" panose="02010600030101010101" pitchFamily="2" charset="-122"/>
                <a:cs typeface="宋体" panose="02010600030101010101" pitchFamily="2" charset="-122"/>
              </a:rPr>
              <a:t>,</a:t>
            </a:r>
            <a:r>
              <a:rPr lang="zh-CN" sz="2400" b="0">
                <a:latin typeface="宋体" panose="02010600030101010101" pitchFamily="2" charset="-122"/>
                <a:ea typeface="宋体" panose="02010600030101010101" pitchFamily="2" charset="-122"/>
                <a:cs typeface="宋体" panose="02010600030101010101" pitchFamily="2" charset="-122"/>
              </a:rPr>
              <a:t>究竟什么是数学呢？艾伦伯格教授的答案是“数学就是常识的衍生物”。常识就是：你有两个本子，再加上三支笔，和你有三支笔，再加上两个本子是一样的，没有区别。在数学领域这被称为“加法具有交换性”，用公式表示就是：对于任意a和b，a+b=b+a。虽然很多人觉得数学的符号体系和抽象性让人难以理解，但这一堆高度抽象化的符号，与我们平时的思维并没有什么不同。 </a:t>
            </a:r>
            <a:endParaRPr lang="zh-CN" altLang="en-US" sz="2400" b="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1875790" y="892175"/>
            <a:ext cx="5126355" cy="583565"/>
          </a:xfrm>
          <a:prstGeom prst="rect">
            <a:avLst/>
          </a:prstGeom>
          <a:noFill/>
        </p:spPr>
        <p:txBody>
          <a:bodyPr wrap="square" rtlCol="0" anchor="t">
            <a:spAutoFit/>
          </a:bodyPr>
          <a:p>
            <a:r>
              <a:rPr lang="zh-CN" sz="3200" b="1">
                <a:latin typeface="宋体" panose="02010600030101010101" pitchFamily="2" charset="-122"/>
                <a:ea typeface="宋体" panose="02010600030101010101" pitchFamily="2" charset="-122"/>
                <a:cs typeface="宋体" panose="02010600030101010101" pitchFamily="2" charset="-122"/>
                <a:sym typeface="+mn-ea"/>
              </a:rPr>
              <a:t>第一步，克服畏难心理。</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duotone>
              <a:schemeClr val="accent3">
                <a:shade val="45000"/>
                <a:satMod val="135000"/>
              </a:schemeClr>
              <a:prstClr val="white"/>
            </a:duotone>
          </a:blip>
          <a:stretch>
            <a:fillRect/>
          </a:stretch>
        </p:blipFill>
        <p:spPr>
          <a:xfrm rot="16200000">
            <a:off x="1207292" y="2562558"/>
            <a:ext cx="757972" cy="439548"/>
          </a:xfrm>
          <a:prstGeom prst="rect">
            <a:avLst/>
          </a:prstGeom>
        </p:spPr>
      </p:pic>
      <p:pic>
        <p:nvPicPr>
          <p:cNvPr id="24" name="图片 23"/>
          <p:cNvPicPr>
            <a:picLocks noChangeAspect="1"/>
          </p:cNvPicPr>
          <p:nvPr/>
        </p:nvPicPr>
        <p:blipFill>
          <a:blip r:embed="rId1">
            <a:duotone>
              <a:schemeClr val="accent3">
                <a:shade val="45000"/>
                <a:satMod val="135000"/>
              </a:schemeClr>
              <a:prstClr val="white"/>
            </a:duotone>
          </a:blip>
          <a:stretch>
            <a:fillRect/>
          </a:stretch>
        </p:blipFill>
        <p:spPr>
          <a:xfrm rot="5400000" flipH="1">
            <a:off x="9129951" y="2562379"/>
            <a:ext cx="757972" cy="439548"/>
          </a:xfrm>
          <a:prstGeom prst="rect">
            <a:avLst/>
          </a:prstGeom>
        </p:spPr>
      </p:pic>
      <p:pic>
        <p:nvPicPr>
          <p:cNvPr id="25" name="图片 24"/>
          <p:cNvPicPr>
            <a:picLocks noChangeAspect="1"/>
          </p:cNvPicPr>
          <p:nvPr/>
        </p:nvPicPr>
        <p:blipFill>
          <a:blip r:embed="rId1">
            <a:duotone>
              <a:schemeClr val="accent3">
                <a:shade val="45000"/>
                <a:satMod val="135000"/>
              </a:schemeClr>
              <a:prstClr val="white"/>
            </a:duotone>
          </a:blip>
          <a:stretch>
            <a:fillRect/>
          </a:stretch>
        </p:blipFill>
        <p:spPr>
          <a:xfrm rot="16200000">
            <a:off x="1207292" y="4026522"/>
            <a:ext cx="757972" cy="439548"/>
          </a:xfrm>
          <a:prstGeom prst="rect">
            <a:avLst/>
          </a:prstGeom>
        </p:spPr>
      </p:pic>
      <p:pic>
        <p:nvPicPr>
          <p:cNvPr id="27" name="图片 26"/>
          <p:cNvPicPr>
            <a:picLocks noChangeAspect="1"/>
          </p:cNvPicPr>
          <p:nvPr/>
        </p:nvPicPr>
        <p:blipFill>
          <a:blip r:embed="rId1">
            <a:duotone>
              <a:schemeClr val="accent3">
                <a:shade val="45000"/>
                <a:satMod val="135000"/>
              </a:schemeClr>
              <a:prstClr val="white"/>
            </a:duotone>
          </a:blip>
          <a:stretch>
            <a:fillRect/>
          </a:stretch>
        </p:blipFill>
        <p:spPr>
          <a:xfrm rot="5400000" flipH="1">
            <a:off x="9129951" y="4026343"/>
            <a:ext cx="757972" cy="439548"/>
          </a:xfrm>
          <a:prstGeom prst="rect">
            <a:avLst/>
          </a:prstGeom>
        </p:spPr>
      </p:pic>
      <p:pic>
        <p:nvPicPr>
          <p:cNvPr id="28" name="图片 27"/>
          <p:cNvPicPr>
            <a:picLocks noChangeAspect="1"/>
          </p:cNvPicPr>
          <p:nvPr/>
        </p:nvPicPr>
        <p:blipFill>
          <a:blip r:embed="rId1">
            <a:duotone>
              <a:schemeClr val="accent3">
                <a:shade val="45000"/>
                <a:satMod val="135000"/>
              </a:schemeClr>
              <a:prstClr val="white"/>
            </a:duotone>
          </a:blip>
          <a:stretch>
            <a:fillRect/>
          </a:stretch>
        </p:blipFill>
        <p:spPr>
          <a:xfrm rot="16200000">
            <a:off x="1207292" y="5469287"/>
            <a:ext cx="757972" cy="439548"/>
          </a:xfrm>
          <a:prstGeom prst="rect">
            <a:avLst/>
          </a:prstGeom>
        </p:spPr>
      </p:pic>
      <p:pic>
        <p:nvPicPr>
          <p:cNvPr id="40" name="图片 39"/>
          <p:cNvPicPr>
            <a:picLocks noChangeAspect="1"/>
          </p:cNvPicPr>
          <p:nvPr/>
        </p:nvPicPr>
        <p:blipFill>
          <a:blip r:embed="rId1">
            <a:duotone>
              <a:schemeClr val="accent3">
                <a:shade val="45000"/>
                <a:satMod val="135000"/>
              </a:schemeClr>
              <a:prstClr val="white"/>
            </a:duotone>
          </a:blip>
          <a:stretch>
            <a:fillRect/>
          </a:stretch>
        </p:blipFill>
        <p:spPr>
          <a:xfrm rot="5400000" flipH="1">
            <a:off x="9129951" y="5490698"/>
            <a:ext cx="757972" cy="439548"/>
          </a:xfrm>
          <a:prstGeom prst="rect">
            <a:avLst/>
          </a:prstGeom>
        </p:spPr>
      </p:pic>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57505" t="55527" r="902" b="11730"/>
          <a:stretch>
            <a:fillRect/>
          </a:stretch>
        </p:blipFill>
        <p:spPr>
          <a:xfrm>
            <a:off x="8978900" y="3340100"/>
            <a:ext cx="3676015" cy="3869055"/>
          </a:xfrm>
          <a:prstGeom prst="rect">
            <a:avLst/>
          </a:prstGeom>
        </p:spPr>
      </p:pic>
      <p:pic>
        <p:nvPicPr>
          <p:cNvPr id="5" name="图片 4" descr="AF298B034FD245415C420D6CA986A8FF"/>
          <p:cNvPicPr>
            <a:picLocks noChangeAspect="1"/>
          </p:cNvPicPr>
          <p:nvPr/>
        </p:nvPicPr>
        <p:blipFill>
          <a:blip r:embed="rId3"/>
          <a:stretch>
            <a:fillRect/>
          </a:stretch>
        </p:blipFill>
        <p:spPr>
          <a:xfrm>
            <a:off x="11365230" y="0"/>
            <a:ext cx="826770" cy="954405"/>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05" y="648305"/>
            <a:ext cx="1006925" cy="1080377"/>
          </a:xfrm>
          <a:prstGeom prst="rect">
            <a:avLst/>
          </a:prstGeom>
        </p:spPr>
      </p:pic>
      <p:sp>
        <p:nvSpPr>
          <p:cNvPr id="35" name="文本框 34"/>
          <p:cNvSpPr txBox="1"/>
          <p:nvPr/>
        </p:nvSpPr>
        <p:spPr>
          <a:xfrm>
            <a:off x="820410" y="941936"/>
            <a:ext cx="985520" cy="646331"/>
          </a:xfrm>
          <a:prstGeom prst="rect">
            <a:avLst/>
          </a:prstGeom>
          <a:noFill/>
        </p:spPr>
        <p:txBody>
          <a:bodyPr wrap="square" rtlCol="0">
            <a:spAutoFit/>
          </a:bodyPr>
          <a:p>
            <a:pPr algn="ctr"/>
            <a:r>
              <a:rPr lang="en-US" altLang="zh-CN" sz="3600" smtClean="0">
                <a:latin typeface="禹卫书法行书简体" panose="02000603000000000000" pitchFamily="2" charset="-122"/>
                <a:ea typeface="禹卫书法行书简体" panose="02000603000000000000" pitchFamily="2" charset="-122"/>
              </a:rPr>
              <a:t>01</a:t>
            </a:r>
            <a:endParaRPr lang="zh-CN" altLang="en-US" sz="3600">
              <a:latin typeface="禹卫书法行书简体" panose="02000603000000000000" pitchFamily="2" charset="-122"/>
              <a:ea typeface="禹卫书法行书简体" panose="02000603000000000000" pitchFamily="2" charset="-122"/>
            </a:endParaRPr>
          </a:p>
        </p:txBody>
      </p:sp>
      <p:sp>
        <p:nvSpPr>
          <p:cNvPr id="100" name="文本框 99"/>
          <p:cNvSpPr txBox="1"/>
          <p:nvPr/>
        </p:nvSpPr>
        <p:spPr>
          <a:xfrm>
            <a:off x="1895475" y="2317750"/>
            <a:ext cx="7553325" cy="3924300"/>
          </a:xfrm>
          <a:prstGeom prst="rect">
            <a:avLst/>
          </a:prstGeom>
          <a:noFill/>
          <a:ln w="9525">
            <a:noFill/>
          </a:ln>
        </p:spPr>
        <p:txBody>
          <a:bodyPr>
            <a:noAutofit/>
          </a:bodyPr>
          <a:p>
            <a:pPr indent="0"/>
            <a:r>
              <a:rPr lang="en-US" altLang="zh-CN" sz="2400" b="0">
                <a:latin typeface="宋体" panose="02010600030101010101" pitchFamily="2" charset="-122"/>
                <a:ea typeface="宋体" panose="02010600030101010101" pitchFamily="2" charset="-122"/>
                <a:cs typeface="宋体" panose="02010600030101010101" pitchFamily="2" charset="-122"/>
              </a:rPr>
              <a:t>   </a:t>
            </a:r>
            <a:r>
              <a:rPr lang="zh-CN" sz="2400" b="0">
                <a:latin typeface="宋体" panose="02010600030101010101" pitchFamily="2" charset="-122"/>
                <a:ea typeface="宋体" panose="02010600030101010101" pitchFamily="2" charset="-122"/>
                <a:cs typeface="宋体" panose="02010600030101010101" pitchFamily="2" charset="-122"/>
              </a:rPr>
              <a:t>要解决这个问题，就不能只满足于在课堂内的学习，还要增进阅读量，了解科技的前沿发展，并积极思考，力图用已掌握的数学知识来解释现实中遇到的问题，假如，我们在玩押大小、赢筹码的游戏</a:t>
            </a:r>
            <a:r>
              <a:rPr lang="en-US" altLang="zh-CN" sz="2400" b="0">
                <a:latin typeface="宋体" panose="02010600030101010101" pitchFamily="2" charset="-122"/>
                <a:ea typeface="宋体" panose="02010600030101010101" pitchFamily="2" charset="-122"/>
                <a:cs typeface="宋体" panose="02010600030101010101" pitchFamily="2" charset="-122"/>
              </a:rPr>
              <a:t>.</a:t>
            </a:r>
            <a:r>
              <a:rPr lang="zh-CN" sz="2400" b="0">
                <a:latin typeface="宋体" panose="02010600030101010101" pitchFamily="2" charset="-122"/>
                <a:ea typeface="宋体" panose="02010600030101010101" pitchFamily="2" charset="-122"/>
                <a:cs typeface="宋体" panose="02010600030101010101" pitchFamily="2" charset="-122"/>
              </a:rPr>
              <a:t>已经连续7次都是大局，那么第8次出现大的几率是否会更大呢？直觉向我们传递的信息是，连续多次大，那么下一次出现大的几率就高。然而数学告诉我们，每次开局，出现大小的几率都是相同的。前一句如何并不会影响后续的结局。如果不能清醒的认识随机性原理，不信邪的赌徒，或许会因为连续的非理性决策而损失惨重</a:t>
            </a:r>
            <a:r>
              <a:rPr lang="en-US" altLang="zh-CN" sz="2400" b="0">
                <a:latin typeface="宋体" panose="02010600030101010101" pitchFamily="2" charset="-122"/>
                <a:ea typeface="宋体" panose="02010600030101010101" pitchFamily="2" charset="-122"/>
                <a:cs typeface="宋体" panose="02010600030101010101" pitchFamily="2" charset="-122"/>
              </a:rPr>
              <a:t>.</a:t>
            </a:r>
            <a:endParaRPr lang="en-US" altLang="zh-CN" sz="2400" b="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1875790" y="892175"/>
            <a:ext cx="9352280" cy="583565"/>
          </a:xfrm>
          <a:prstGeom prst="rect">
            <a:avLst/>
          </a:prstGeom>
          <a:noFill/>
        </p:spPr>
        <p:txBody>
          <a:bodyPr wrap="square" rtlCol="0" anchor="t">
            <a:spAutoFit/>
          </a:bodyPr>
          <a:p>
            <a:r>
              <a:rPr lang="zh-CN" sz="3200" b="1">
                <a:latin typeface="宋体" panose="02010600030101010101" pitchFamily="2" charset="-122"/>
                <a:ea typeface="宋体" panose="02010600030101010101" pitchFamily="2" charset="-122"/>
                <a:cs typeface="宋体" panose="02010600030101010101" pitchFamily="2" charset="-122"/>
                <a:sym typeface="+mn-ea"/>
              </a:rPr>
              <a:t>第二步，就需要建立数学和现实生活经验的联系</a:t>
            </a:r>
            <a:r>
              <a:rPr lang="en-US" altLang="zh-CN" sz="3200" b="1">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32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img.hb.aicdn.com/ba01eefc4cefb142191bf48be2a061cf125a1e8171d8-BUzSx3_fw658"/>
          <p:cNvPicPr>
            <a:picLocks noChangeAspect="1" noChangeArrowheads="1"/>
          </p:cNvPicPr>
          <p:nvPr/>
        </p:nvPicPr>
        <p:blipFill>
          <a:blip r:embed="rId1">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5318363" y="2924969"/>
            <a:ext cx="4943872" cy="49537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江南 • 印记"/>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501"/>
          <a:stretch>
            <a:fillRect/>
          </a:stretch>
        </p:blipFill>
        <p:spPr bwMode="auto">
          <a:xfrm>
            <a:off x="161997" y="3257007"/>
            <a:ext cx="8908685" cy="27388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活动##元素##素材##电商节日素材#..."/>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0890" b="32345"/>
          <a:stretch>
            <a:fillRect/>
          </a:stretch>
        </p:blipFill>
        <p:spPr bwMode="auto">
          <a:xfrm>
            <a:off x="10757862" y="3532445"/>
            <a:ext cx="1477704" cy="5432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ock vector of 'Kor..."/>
          <p:cNvPicPr>
            <a:picLocks noChangeAspect="1" noChangeArrowheads="1"/>
          </p:cNvPicPr>
          <p:nvPr/>
        </p:nvPicPr>
        <p:blipFill rotWithShape="1">
          <a:blip r:embed="rId5">
            <a:clrChange>
              <a:clrFrom>
                <a:srgbClr val="EBEFEE"/>
              </a:clrFrom>
              <a:clrTo>
                <a:srgbClr val="EBEFEE">
                  <a:alpha val="0"/>
                </a:srgbClr>
              </a:clrTo>
            </a:clrChange>
            <a:grayscl/>
            <a:extLst>
              <a:ext uri="{28A0092B-C50C-407E-A947-70E740481C1C}">
                <a14:useLocalDpi xmlns:a14="http://schemas.microsoft.com/office/drawing/2010/main" val="0"/>
              </a:ext>
            </a:extLst>
          </a:blip>
          <a:srcRect l="36233" t="35935" r="35619" b="35916"/>
          <a:stretch>
            <a:fillRect/>
          </a:stretch>
        </p:blipFill>
        <p:spPr bwMode="auto">
          <a:xfrm>
            <a:off x="1619826" y="4842686"/>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http://pic94.nipic.com/file/20160407/20661287_144338344001_2.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08" t="47117" r="23961"/>
          <a:stretch>
            <a:fillRect/>
          </a:stretch>
        </p:blipFill>
        <p:spPr bwMode="auto">
          <a:xfrm>
            <a:off x="11495788" y="4075866"/>
            <a:ext cx="464118" cy="50610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37842"/>
          <p:cNvGrpSpPr>
            <a:grpSpLocks noChangeAspect="1"/>
          </p:cNvGrpSpPr>
          <p:nvPr/>
        </p:nvGrpSpPr>
        <p:grpSpPr bwMode="auto">
          <a:xfrm>
            <a:off x="816373" y="1563628"/>
            <a:ext cx="2036763" cy="1189037"/>
            <a:chOff x="2556" y="2961"/>
            <a:chExt cx="1283" cy="749"/>
          </a:xfrm>
        </p:grpSpPr>
        <p:sp>
          <p:nvSpPr>
            <p:cNvPr id="20" name="Freeform 37843"/>
            <p:cNvSpPr/>
            <p:nvPr/>
          </p:nvSpPr>
          <p:spPr bwMode="auto">
            <a:xfrm>
              <a:off x="3280" y="3538"/>
              <a:ext cx="193" cy="172"/>
            </a:xfrm>
            <a:custGeom>
              <a:avLst/>
              <a:gdLst>
                <a:gd name="T0" fmla="*/ 81 w 81"/>
                <a:gd name="T1" fmla="*/ 31 h 72"/>
                <a:gd name="T2" fmla="*/ 50 w 81"/>
                <a:gd name="T3" fmla="*/ 41 h 72"/>
                <a:gd name="T4" fmla="*/ 43 w 81"/>
                <a:gd name="T5" fmla="*/ 39 h 72"/>
                <a:gd name="T6" fmla="*/ 55 w 81"/>
                <a:gd name="T7" fmla="*/ 15 h 72"/>
                <a:gd name="T8" fmla="*/ 47 w 81"/>
                <a:gd name="T9" fmla="*/ 0 h 72"/>
                <a:gd name="T10" fmla="*/ 31 w 81"/>
                <a:gd name="T11" fmla="*/ 37 h 72"/>
                <a:gd name="T12" fmla="*/ 23 w 81"/>
                <a:gd name="T13" fmla="*/ 51 h 72"/>
                <a:gd name="T14" fmla="*/ 0 w 81"/>
                <a:gd name="T15" fmla="*/ 51 h 72"/>
                <a:gd name="T16" fmla="*/ 14 w 81"/>
                <a:gd name="T17" fmla="*/ 72 h 72"/>
                <a:gd name="T18" fmla="*/ 36 w 81"/>
                <a:gd name="T19" fmla="*/ 59 h 72"/>
                <a:gd name="T20" fmla="*/ 66 w 81"/>
                <a:gd name="T21" fmla="*/ 45 h 72"/>
                <a:gd name="T22" fmla="*/ 81 w 81"/>
                <a:gd name="T23"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72">
                  <a:moveTo>
                    <a:pt x="81" y="31"/>
                  </a:moveTo>
                  <a:cubicBezTo>
                    <a:pt x="81" y="31"/>
                    <a:pt x="61" y="28"/>
                    <a:pt x="50" y="41"/>
                  </a:cubicBezTo>
                  <a:cubicBezTo>
                    <a:pt x="50" y="41"/>
                    <a:pt x="40" y="40"/>
                    <a:pt x="43" y="39"/>
                  </a:cubicBezTo>
                  <a:cubicBezTo>
                    <a:pt x="45" y="39"/>
                    <a:pt x="55" y="20"/>
                    <a:pt x="55" y="15"/>
                  </a:cubicBezTo>
                  <a:cubicBezTo>
                    <a:pt x="55" y="10"/>
                    <a:pt x="47" y="0"/>
                    <a:pt x="47" y="0"/>
                  </a:cubicBezTo>
                  <a:cubicBezTo>
                    <a:pt x="47" y="0"/>
                    <a:pt x="24" y="14"/>
                    <a:pt x="31" y="37"/>
                  </a:cubicBezTo>
                  <a:cubicBezTo>
                    <a:pt x="31" y="37"/>
                    <a:pt x="34" y="49"/>
                    <a:pt x="23" y="51"/>
                  </a:cubicBezTo>
                  <a:cubicBezTo>
                    <a:pt x="11" y="53"/>
                    <a:pt x="0" y="51"/>
                    <a:pt x="0" y="51"/>
                  </a:cubicBezTo>
                  <a:cubicBezTo>
                    <a:pt x="14" y="72"/>
                    <a:pt x="14" y="72"/>
                    <a:pt x="14" y="72"/>
                  </a:cubicBezTo>
                  <a:cubicBezTo>
                    <a:pt x="14" y="72"/>
                    <a:pt x="27" y="59"/>
                    <a:pt x="36" y="59"/>
                  </a:cubicBezTo>
                  <a:cubicBezTo>
                    <a:pt x="45" y="59"/>
                    <a:pt x="61" y="51"/>
                    <a:pt x="66" y="45"/>
                  </a:cubicBezTo>
                  <a:cubicBezTo>
                    <a:pt x="72" y="38"/>
                    <a:pt x="75" y="32"/>
                    <a:pt x="81"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7844"/>
            <p:cNvSpPr/>
            <p:nvPr/>
          </p:nvSpPr>
          <p:spPr bwMode="auto">
            <a:xfrm>
              <a:off x="2556" y="2961"/>
              <a:ext cx="394" cy="308"/>
            </a:xfrm>
            <a:custGeom>
              <a:avLst/>
              <a:gdLst>
                <a:gd name="T0" fmla="*/ 166 w 166"/>
                <a:gd name="T1" fmla="*/ 74 h 129"/>
                <a:gd name="T2" fmla="*/ 103 w 166"/>
                <a:gd name="T3" fmla="*/ 83 h 129"/>
                <a:gd name="T4" fmla="*/ 88 w 166"/>
                <a:gd name="T5" fmla="*/ 76 h 129"/>
                <a:gd name="T6" fmla="*/ 121 w 166"/>
                <a:gd name="T7" fmla="*/ 33 h 129"/>
                <a:gd name="T8" fmla="*/ 111 w 166"/>
                <a:gd name="T9" fmla="*/ 0 h 129"/>
                <a:gd name="T10" fmla="*/ 66 w 166"/>
                <a:gd name="T11" fmla="*/ 68 h 129"/>
                <a:gd name="T12" fmla="*/ 45 w 166"/>
                <a:gd name="T13" fmla="*/ 92 h 129"/>
                <a:gd name="T14" fmla="*/ 0 w 166"/>
                <a:gd name="T15" fmla="*/ 84 h 129"/>
                <a:gd name="T16" fmla="*/ 20 w 166"/>
                <a:gd name="T17" fmla="*/ 129 h 129"/>
                <a:gd name="T18" fmla="*/ 67 w 166"/>
                <a:gd name="T19" fmla="*/ 113 h 129"/>
                <a:gd name="T20" fmla="*/ 133 w 166"/>
                <a:gd name="T21" fmla="*/ 96 h 129"/>
                <a:gd name="T22" fmla="*/ 166 w 166"/>
                <a:gd name="T23" fmla="*/ 7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29">
                  <a:moveTo>
                    <a:pt x="166" y="74"/>
                  </a:moveTo>
                  <a:cubicBezTo>
                    <a:pt x="166" y="74"/>
                    <a:pt x="128" y="62"/>
                    <a:pt x="103" y="83"/>
                  </a:cubicBezTo>
                  <a:cubicBezTo>
                    <a:pt x="103" y="83"/>
                    <a:pt x="83" y="77"/>
                    <a:pt x="88" y="76"/>
                  </a:cubicBezTo>
                  <a:cubicBezTo>
                    <a:pt x="93" y="76"/>
                    <a:pt x="119" y="42"/>
                    <a:pt x="121" y="33"/>
                  </a:cubicBezTo>
                  <a:cubicBezTo>
                    <a:pt x="123" y="24"/>
                    <a:pt x="111" y="0"/>
                    <a:pt x="111" y="0"/>
                  </a:cubicBezTo>
                  <a:cubicBezTo>
                    <a:pt x="111" y="0"/>
                    <a:pt x="61" y="20"/>
                    <a:pt x="66" y="68"/>
                  </a:cubicBezTo>
                  <a:cubicBezTo>
                    <a:pt x="66" y="68"/>
                    <a:pt x="68" y="93"/>
                    <a:pt x="45" y="92"/>
                  </a:cubicBezTo>
                  <a:cubicBezTo>
                    <a:pt x="22" y="92"/>
                    <a:pt x="0" y="84"/>
                    <a:pt x="0" y="84"/>
                  </a:cubicBezTo>
                  <a:cubicBezTo>
                    <a:pt x="20" y="129"/>
                    <a:pt x="20" y="129"/>
                    <a:pt x="20" y="129"/>
                  </a:cubicBezTo>
                  <a:cubicBezTo>
                    <a:pt x="20" y="129"/>
                    <a:pt x="49" y="110"/>
                    <a:pt x="67" y="113"/>
                  </a:cubicBezTo>
                  <a:cubicBezTo>
                    <a:pt x="85" y="116"/>
                    <a:pt x="120" y="107"/>
                    <a:pt x="133" y="96"/>
                  </a:cubicBezTo>
                  <a:cubicBezTo>
                    <a:pt x="145" y="85"/>
                    <a:pt x="153" y="74"/>
                    <a:pt x="166" y="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845"/>
            <p:cNvSpPr/>
            <p:nvPr/>
          </p:nvSpPr>
          <p:spPr bwMode="auto">
            <a:xfrm>
              <a:off x="3622" y="3040"/>
              <a:ext cx="217" cy="143"/>
            </a:xfrm>
            <a:custGeom>
              <a:avLst/>
              <a:gdLst>
                <a:gd name="T0" fmla="*/ 91 w 91"/>
                <a:gd name="T1" fmla="*/ 48 h 60"/>
                <a:gd name="T2" fmla="*/ 56 w 91"/>
                <a:gd name="T3" fmla="*/ 45 h 60"/>
                <a:gd name="T4" fmla="*/ 49 w 91"/>
                <a:gd name="T5" fmla="*/ 39 h 60"/>
                <a:gd name="T6" fmla="*/ 73 w 91"/>
                <a:gd name="T7" fmla="*/ 20 h 60"/>
                <a:gd name="T8" fmla="*/ 72 w 91"/>
                <a:gd name="T9" fmla="*/ 0 h 60"/>
                <a:gd name="T10" fmla="*/ 38 w 91"/>
                <a:gd name="T11" fmla="*/ 31 h 60"/>
                <a:gd name="T12" fmla="*/ 23 w 91"/>
                <a:gd name="T13" fmla="*/ 41 h 60"/>
                <a:gd name="T14" fmla="*/ 0 w 91"/>
                <a:gd name="T15" fmla="*/ 31 h 60"/>
                <a:gd name="T16" fmla="*/ 4 w 91"/>
                <a:gd name="T17" fmla="*/ 58 h 60"/>
                <a:gd name="T18" fmla="*/ 32 w 91"/>
                <a:gd name="T19" fmla="*/ 56 h 60"/>
                <a:gd name="T20" fmla="*/ 70 w 91"/>
                <a:gd name="T21" fmla="*/ 56 h 60"/>
                <a:gd name="T22" fmla="*/ 91 w 91"/>
                <a:gd name="T2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60">
                  <a:moveTo>
                    <a:pt x="91" y="48"/>
                  </a:moveTo>
                  <a:cubicBezTo>
                    <a:pt x="91" y="48"/>
                    <a:pt x="73" y="36"/>
                    <a:pt x="56" y="45"/>
                  </a:cubicBezTo>
                  <a:cubicBezTo>
                    <a:pt x="56" y="45"/>
                    <a:pt x="46" y="38"/>
                    <a:pt x="49" y="39"/>
                  </a:cubicBezTo>
                  <a:cubicBezTo>
                    <a:pt x="52" y="39"/>
                    <a:pt x="70" y="25"/>
                    <a:pt x="73" y="20"/>
                  </a:cubicBezTo>
                  <a:cubicBezTo>
                    <a:pt x="75" y="15"/>
                    <a:pt x="72" y="0"/>
                    <a:pt x="72" y="0"/>
                  </a:cubicBezTo>
                  <a:cubicBezTo>
                    <a:pt x="72" y="0"/>
                    <a:pt x="42" y="4"/>
                    <a:pt x="38" y="31"/>
                  </a:cubicBezTo>
                  <a:cubicBezTo>
                    <a:pt x="38" y="31"/>
                    <a:pt x="36" y="45"/>
                    <a:pt x="23" y="41"/>
                  </a:cubicBezTo>
                  <a:cubicBezTo>
                    <a:pt x="11" y="38"/>
                    <a:pt x="0" y="31"/>
                    <a:pt x="0" y="31"/>
                  </a:cubicBezTo>
                  <a:cubicBezTo>
                    <a:pt x="4" y="58"/>
                    <a:pt x="4" y="58"/>
                    <a:pt x="4" y="58"/>
                  </a:cubicBezTo>
                  <a:cubicBezTo>
                    <a:pt x="4" y="58"/>
                    <a:pt x="23" y="51"/>
                    <a:pt x="32" y="56"/>
                  </a:cubicBezTo>
                  <a:cubicBezTo>
                    <a:pt x="42" y="60"/>
                    <a:pt x="62" y="60"/>
                    <a:pt x="70" y="56"/>
                  </a:cubicBezTo>
                  <a:cubicBezTo>
                    <a:pt x="79" y="52"/>
                    <a:pt x="85" y="46"/>
                    <a:pt x="91" y="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 name="图片 4" descr="AF298B034FD245415C420D6CA986A8FF"/>
          <p:cNvPicPr>
            <a:picLocks noChangeAspect="1"/>
          </p:cNvPicPr>
          <p:nvPr/>
        </p:nvPicPr>
        <p:blipFill>
          <a:blip r:embed="rId7"/>
          <a:stretch>
            <a:fillRect/>
          </a:stretch>
        </p:blipFill>
        <p:spPr>
          <a:xfrm>
            <a:off x="11365230" y="0"/>
            <a:ext cx="826770" cy="954405"/>
          </a:xfrm>
          <a:prstGeom prst="rect">
            <a:avLst/>
          </a:prstGeom>
        </p:spPr>
      </p:pic>
      <p:sp>
        <p:nvSpPr>
          <p:cNvPr id="100" name="文本框 99"/>
          <p:cNvSpPr txBox="1"/>
          <p:nvPr/>
        </p:nvSpPr>
        <p:spPr>
          <a:xfrm>
            <a:off x="2853055" y="399415"/>
            <a:ext cx="8502015" cy="3924300"/>
          </a:xfrm>
          <a:prstGeom prst="rect">
            <a:avLst/>
          </a:prstGeom>
          <a:noFill/>
          <a:ln w="9525">
            <a:noFill/>
          </a:ln>
        </p:spPr>
        <p:txBody>
          <a:bodyPr>
            <a:noAutofit/>
          </a:bodyPr>
          <a:p>
            <a:pPr indent="0"/>
            <a:r>
              <a:rPr lang="en-US" altLang="zh-CN" sz="2400" b="0">
                <a:latin typeface="宋体" panose="02010600030101010101" pitchFamily="2" charset="-122"/>
                <a:ea typeface="宋体" panose="02010600030101010101" pitchFamily="2" charset="-122"/>
                <a:cs typeface="宋体" panose="02010600030101010101" pitchFamily="2" charset="-122"/>
              </a:rPr>
              <a:t>   </a:t>
            </a:r>
            <a:r>
              <a:rPr sz="2400" b="0">
                <a:latin typeface="宋体" panose="02010600030101010101" pitchFamily="2" charset="-122"/>
                <a:ea typeface="宋体" panose="02010600030101010101" pitchFamily="2" charset="-122"/>
                <a:cs typeface="宋体" panose="02010600030101010101" pitchFamily="2" charset="-122"/>
              </a:rPr>
              <a:t>像这种导致人们作出非理性判断的直觉还有很多，就像很多人会觉得越有钱就会越快乐，然而，当收入超过生活成本一定程度的时候，人们所获得的满足感（快乐）是递减的，在经济学中叫边际效用递减，在数学领域中，最简单的解释为“非线性思维”</a:t>
            </a:r>
            <a:r>
              <a:rPr lang="en-US" sz="2400" b="0">
                <a:latin typeface="宋体" panose="02010600030101010101" pitchFamily="2" charset="-122"/>
                <a:ea typeface="宋体" panose="02010600030101010101" pitchFamily="2" charset="-122"/>
                <a:cs typeface="宋体" panose="02010600030101010101" pitchFamily="2" charset="-122"/>
              </a:rPr>
              <a:t>.</a:t>
            </a:r>
            <a:r>
              <a:rPr sz="2400" b="0">
                <a:latin typeface="宋体" panose="02010600030101010101" pitchFamily="2" charset="-122"/>
                <a:ea typeface="宋体" panose="02010600030101010101" pitchFamily="2" charset="-122"/>
                <a:cs typeface="宋体" panose="02010600030101010101" pitchFamily="2" charset="-122"/>
              </a:rPr>
              <a:t>“非线性思维表明，正确的前进方向取决于你所在的位置”</a:t>
            </a:r>
            <a:r>
              <a:rPr lang="en-US" sz="2400" b="0">
                <a:latin typeface="宋体" panose="02010600030101010101" pitchFamily="2" charset="-122"/>
                <a:ea typeface="宋体" panose="02010600030101010101" pitchFamily="2" charset="-122"/>
                <a:cs typeface="宋体" panose="02010600030101010101" pitchFamily="2" charset="-122"/>
              </a:rPr>
              <a:t>.</a:t>
            </a:r>
            <a:r>
              <a:rPr sz="2400" b="0">
                <a:latin typeface="宋体" panose="02010600030101010101" pitchFamily="2" charset="-122"/>
                <a:ea typeface="宋体" panose="02010600030101010101" pitchFamily="2" charset="-122"/>
                <a:cs typeface="宋体" panose="02010600030101010101" pitchFamily="2" charset="-122"/>
              </a:rPr>
              <a:t>相比较而言，越有钱越快乐就是典型的线性思维，即是指两个变量之间的变化是恒定的，这绝对是种一劳永逸的懒人思维</a:t>
            </a:r>
            <a:r>
              <a:rPr lang="en-US" sz="2400" b="0">
                <a:latin typeface="宋体" panose="02010600030101010101" pitchFamily="2" charset="-122"/>
                <a:ea typeface="宋体" panose="02010600030101010101" pitchFamily="2" charset="-122"/>
                <a:cs typeface="宋体" panose="02010600030101010101" pitchFamily="2" charset="-122"/>
              </a:rPr>
              <a:t>.</a:t>
            </a:r>
            <a:r>
              <a:rPr sz="2400" b="0">
                <a:latin typeface="宋体" panose="02010600030101010101" pitchFamily="2" charset="-122"/>
                <a:ea typeface="宋体" panose="02010600030101010101" pitchFamily="2" charset="-122"/>
                <a:cs typeface="宋体" panose="02010600030101010101" pitchFamily="2" charset="-122"/>
              </a:rPr>
              <a:t>所以收获“数学魔鬼”的第三步就是调整思维方式，改掉坏的思维习惯</a:t>
            </a:r>
            <a:r>
              <a:rPr lang="en-US" sz="2400" b="0">
                <a:latin typeface="宋体" panose="02010600030101010101" pitchFamily="2" charset="-122"/>
                <a:ea typeface="宋体" panose="02010600030101010101" pitchFamily="2" charset="-122"/>
                <a:cs typeface="宋体" panose="02010600030101010101" pitchFamily="2" charset="-122"/>
              </a:rPr>
              <a:t>.</a:t>
            </a:r>
            <a:endParaRPr lang="en-US" sz="24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96313" y="2103524"/>
            <a:ext cx="4310459" cy="4754436"/>
          </a:xfrm>
          <a:prstGeom prst="rect">
            <a:avLst/>
          </a:prstGeom>
        </p:spPr>
      </p:pic>
      <p:pic>
        <p:nvPicPr>
          <p:cNvPr id="5" name="图片 4" descr="AF298B034FD245415C420D6CA986A8FF"/>
          <p:cNvPicPr>
            <a:picLocks noChangeAspect="1"/>
          </p:cNvPicPr>
          <p:nvPr/>
        </p:nvPicPr>
        <p:blipFill>
          <a:blip r:embed="rId2"/>
          <a:stretch>
            <a:fillRect/>
          </a:stretch>
        </p:blipFill>
        <p:spPr>
          <a:xfrm>
            <a:off x="11365230" y="0"/>
            <a:ext cx="826770" cy="954405"/>
          </a:xfrm>
          <a:prstGeom prst="rect">
            <a:avLst/>
          </a:prstGeom>
        </p:spPr>
      </p:pic>
      <p:sp>
        <p:nvSpPr>
          <p:cNvPr id="100" name="文本框 99"/>
          <p:cNvSpPr txBox="1"/>
          <p:nvPr/>
        </p:nvSpPr>
        <p:spPr>
          <a:xfrm>
            <a:off x="880110" y="706120"/>
            <a:ext cx="8021320" cy="6033135"/>
          </a:xfrm>
          <a:prstGeom prst="rect">
            <a:avLst/>
          </a:prstGeom>
          <a:noFill/>
          <a:ln w="9525">
            <a:noFill/>
          </a:ln>
        </p:spPr>
        <p:txBody>
          <a:bodyPr>
            <a:noAutofit/>
          </a:bodyPr>
          <a:p>
            <a:pPr indent="0"/>
            <a:r>
              <a:rPr lang="en-US" altLang="zh-CN" sz="2400" b="0">
                <a:latin typeface="宋体" panose="02010600030101010101" pitchFamily="2" charset="-122"/>
                <a:ea typeface="宋体" panose="02010600030101010101" pitchFamily="2" charset="-122"/>
                <a:cs typeface="宋体" panose="02010600030101010101" pitchFamily="2" charset="-122"/>
              </a:rPr>
              <a:t>    </a:t>
            </a:r>
            <a:r>
              <a:rPr lang="zh-CN" sz="2400" b="0">
                <a:latin typeface="宋体" panose="02010600030101010101" pitchFamily="2" charset="-122"/>
                <a:ea typeface="宋体" panose="02010600030101010101" pitchFamily="2" charset="-122"/>
                <a:cs typeface="宋体" panose="02010600030101010101" pitchFamily="2" charset="-122"/>
              </a:rPr>
              <a:t>总之，读了这本《魔鬼数学》，我恍然大悟，原来我们学生时代所做的所有习题，并不是白白耗费青春，这些数学原理，充斥着我们日常的学习和生活的方方面面，只不过我们蒙着双眼不敢看它，只能被动地使用</a:t>
            </a:r>
            <a:r>
              <a:rPr lang="en-US" altLang="zh-CN" sz="2400" b="0">
                <a:latin typeface="宋体" panose="02010600030101010101" pitchFamily="2" charset="-122"/>
                <a:ea typeface="宋体" panose="02010600030101010101" pitchFamily="2" charset="-122"/>
                <a:cs typeface="宋体" panose="02010600030101010101" pitchFamily="2" charset="-122"/>
              </a:rPr>
              <a:t>.</a:t>
            </a:r>
            <a:r>
              <a:rPr lang="zh-CN" sz="2400" b="0">
                <a:latin typeface="宋体" panose="02010600030101010101" pitchFamily="2" charset="-122"/>
                <a:ea typeface="宋体" panose="02010600030101010101" pitchFamily="2" charset="-122"/>
                <a:cs typeface="宋体" panose="02010600030101010101" pitchFamily="2" charset="-122"/>
              </a:rPr>
              <a:t>数学是一种人类的认知方式和工具，它可以让我们更好地思考，它可以磨炼我们的直觉，让我们的判断更敏锐；它还可以驯训服不确定性，让我们更深入的了解世界的结构和逻辑</a:t>
            </a:r>
            <a:r>
              <a:rPr lang="en-US" altLang="zh-CN" sz="2400" b="0">
                <a:latin typeface="宋体" panose="02010600030101010101" pitchFamily="2" charset="-122"/>
                <a:ea typeface="宋体" panose="02010600030101010101" pitchFamily="2" charset="-122"/>
                <a:cs typeface="宋体" panose="02010600030101010101" pitchFamily="2" charset="-122"/>
              </a:rPr>
              <a:t>.</a:t>
            </a:r>
            <a:r>
              <a:rPr lang="zh-CN" sz="2400" b="0">
                <a:latin typeface="宋体" panose="02010600030101010101" pitchFamily="2" charset="-122"/>
                <a:ea typeface="宋体" panose="02010600030101010101" pitchFamily="2" charset="-122"/>
                <a:cs typeface="宋体" panose="02010600030101010101" pitchFamily="2" charset="-122"/>
              </a:rPr>
              <a:t>拥有了数学工具，我们就可以把那些我们想当然的事情看得更透彻，从而做出正确的决策！同学们，还等什么呢？让我们快来收服它吧！</a:t>
            </a:r>
            <a:endParaRPr lang="zh-CN" sz="2400" b="0">
              <a:latin typeface="宋体" panose="02010600030101010101" pitchFamily="2" charset="-122"/>
              <a:ea typeface="宋体" panose="02010600030101010101" pitchFamily="2" charset="-122"/>
              <a:cs typeface="宋体" panose="02010600030101010101" pitchFamily="2" charset="-122"/>
            </a:endParaRPr>
          </a:p>
          <a:p>
            <a:pPr indent="0"/>
            <a:r>
              <a:rPr lang="en-US" sz="2400" b="0">
                <a:latin typeface="宋体" panose="02010600030101010101" pitchFamily="2" charset="-122"/>
                <a:ea typeface="宋体" panose="02010600030101010101" pitchFamily="2" charset="-122"/>
                <a:cs typeface="宋体" panose="02010600030101010101" pitchFamily="2" charset="-122"/>
              </a:rPr>
              <a:t>   《魔鬼数学》带领我们踏上了一段精彩绝伦的数学思维之旅，旅行过后，相信你可以成为一个更棒的思考者。作者从历史及最近的理论发展中汲取精华，向我们展示了数学知识的魅力和力量。数学可以让我们更好地思考：它可以磨练我们的直觉，让我们的判断更敏锐，它还可以驯服不确定性，让我们更深入地了解世界的结构和逻辑。 </a:t>
            </a:r>
            <a:endParaRPr lang="en-US" altLang="en-US" sz="24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452,&quot;width&quot;:14733}"/>
</p:tagLst>
</file>

<file path=ppt/tags/tag2.xml><?xml version="1.0" encoding="utf-8"?>
<p:tagLst xmlns:p="http://schemas.openxmlformats.org/presentationml/2006/main">
  <p:tag name="KSO_WM_UNIT_PLACING_PICTURE_USER_VIEWPORT" val="{&quot;height&quot;:1452,&quot;width&quot;:14733}"/>
</p:tagLst>
</file>

<file path=ppt/tags/tag3.xml><?xml version="1.0" encoding="utf-8"?>
<p:tagLst xmlns:p="http://schemas.openxmlformats.org/presentationml/2006/main">
  <p:tag name="KSO_WM_UNIT_PLACING_PICTURE_USER_VIEWPORT" val="{&quot;height&quot;:1452,&quot;width&quot;:14733}"/>
</p:tagLst>
</file>

<file path=ppt/tags/tag4.xml><?xml version="1.0" encoding="utf-8"?>
<p:tagLst xmlns:p="http://schemas.openxmlformats.org/presentationml/2006/main">
  <p:tag name="KSO_WPP_MARK_KEY" val="1f512674-a8d5-4d4a-b3f3-149a8ec4d90d"/>
  <p:tag name="COMMONDATA" val="eyJjb3VudCI6MywiaGRpZCI6IjcxMGRiMDM0OTc4MTkyZjhlNjBiYzQ3NmJiYTA2ODFjIiwidXNlckNvdW50Ijoz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1745</Words>
  <Application>WPS 演示</Application>
  <PresentationFormat>宽屏</PresentationFormat>
  <Paragraphs>53</Paragraphs>
  <Slides>10</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10</vt:i4>
      </vt:variant>
    </vt:vector>
  </HeadingPairs>
  <TitlesOfParts>
    <vt:vector size="30" baseType="lpstr">
      <vt:lpstr>Arial</vt:lpstr>
      <vt:lpstr>宋体</vt:lpstr>
      <vt:lpstr>Wingdings</vt:lpstr>
      <vt:lpstr>禹卫书法行书简体</vt:lpstr>
      <vt:lpstr>叶根友行书繁</vt:lpstr>
      <vt:lpstr>楷体</vt:lpstr>
      <vt:lpstr>WenYue GuDianMingChaoTi (Non-Commercial Use)</vt:lpstr>
      <vt:lpstr>微软雅黑</vt:lpstr>
      <vt:lpstr>Arial Unicode MS</vt:lpstr>
      <vt:lpstr>等线 Light</vt:lpstr>
      <vt:lpstr>等线</vt:lpstr>
      <vt:lpstr>Calibri</vt:lpstr>
      <vt:lpstr>华文细黑</vt:lpstr>
      <vt:lpstr>方正清刻本悦宋简体</vt:lpstr>
      <vt:lpstr>方正小标宋简体</vt:lpstr>
      <vt:lpstr>华文琥珀</vt:lpstr>
      <vt:lpstr>华文行楷</vt:lpstr>
      <vt:lpstr>Times New Roman</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～_*〖小月〗</cp:lastModifiedBy>
  <cp:revision>10</cp:revision>
  <dcterms:created xsi:type="dcterms:W3CDTF">2019-02-15T07:10:00Z</dcterms:created>
  <dcterms:modified xsi:type="dcterms:W3CDTF">2022-11-24T09:24:39Z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KSOTemplateUUID">
    <vt:lpwstr>v1.0_mb_FhOyiB6h4wcI3a+CC2KwHQ==</vt:lpwstr>
  </property>
  <property fmtid="{D5CDD505-2E9C-101B-9397-08002B2CF9AE}" pid="4" name="ICV">
    <vt:lpwstr>3267F1C2ECD1410AADA46E8EEC339225</vt:lpwstr>
  </property>
</Properties>
</file>