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3"/>
  </p:sldMasterIdLst>
  <p:notesMasterIdLst>
    <p:notesMasterId r:id="rId5"/>
  </p:notesMasterIdLst>
  <p:sldIdLst>
    <p:sldId id="560" r:id="rId4"/>
    <p:sldId id="561" r:id="rId6"/>
    <p:sldId id="582" r:id="rId7"/>
    <p:sldId id="585" r:id="rId8"/>
    <p:sldId id="588" r:id="rId9"/>
    <p:sldId id="590" r:id="rId10"/>
    <p:sldId id="301" r:id="rId11"/>
    <p:sldId id="602" r:id="rId12"/>
    <p:sldId id="592" r:id="rId13"/>
    <p:sldId id="597" r:id="rId14"/>
    <p:sldId id="591" r:id="rId15"/>
    <p:sldId id="600" r:id="rId16"/>
    <p:sldId id="598" r:id="rId17"/>
  </p:sldIdLst>
  <p:sldSz cx="12192000" cy="6858000" type="screen4x3"/>
  <p:notesSz cx="6858000" cy="9144000"/>
  <p:embeddedFontLst>
    <p:embeddedFont>
      <p:font typeface="汉仪尚巍手书W" panose="00020600040101010101" pitchFamily="18" charset="-122"/>
      <p:regular r:id="rId22"/>
    </p:embeddedFont>
    <p:embeddedFont>
      <p:font typeface="字魂36号-正文宋楷" panose="02010600030101010101" pitchFamily="2" charset="-122"/>
      <p:regular r:id="rId23"/>
    </p:embeddedFont>
    <p:embeddedFont>
      <p:font typeface="Aa语文老师的字" panose="02010600010101010101" charset="-122"/>
      <p:regular r:id="rId24"/>
    </p:embeddedFont>
    <p:embeddedFont>
      <p:font typeface="华康行楷体 W5" panose="03000509000000000000" charset="-122"/>
      <p:regular r:id="rId25"/>
    </p:embeddedFont>
    <p:embeddedFont>
      <p:font typeface="楷体" panose="02010609060101010101" charset="-122"/>
      <p:regular r:id="rId26"/>
    </p:embeddedFont>
    <p:embeddedFont>
      <p:font typeface="华文中宋" panose="02010600040101010101" charset="-122"/>
      <p:regular r:id="rId27"/>
    </p:embeddedFont>
    <p:embeddedFont>
      <p:font typeface="方正小标宋_GBK" panose="02000000000000000000" charset="-122"/>
      <p:regular r:id="rId28"/>
    </p:embeddedFont>
    <p:embeddedFont>
      <p:font typeface="等线" panose="02010600030101010101" charset="-122"/>
      <p:regular r:id="rId29"/>
    </p:embeddedFont>
    <p:embeddedFont>
      <p:font typeface="字魂95号-手刻宋" panose="02010600030101010101" charset="-122"/>
      <p:regular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熊猫 哒哒" initials="熊猫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0A0E"/>
    <a:srgbClr val="F5F3EB"/>
    <a:srgbClr val="930AFF"/>
    <a:srgbClr val="456764"/>
    <a:srgbClr val="FFFFFF"/>
    <a:srgbClr val="450164"/>
    <a:srgbClr val="B0302A"/>
    <a:srgbClr val="8D2C2C"/>
    <a:srgbClr val="F9E7C6"/>
    <a:srgbClr val="8B1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38" y="384"/>
      </p:cViewPr>
      <p:guideLst>
        <p:guide orient="horz" pos="2095"/>
        <p:guide pos="37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0" Type="http://schemas.openxmlformats.org/officeDocument/2006/relationships/font" Target="fonts/font9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8.fntdata"/><Relationship Id="rId28" Type="http://schemas.openxmlformats.org/officeDocument/2006/relationships/font" Target="fonts/font7.fntdata"/><Relationship Id="rId27" Type="http://schemas.openxmlformats.org/officeDocument/2006/relationships/font" Target="fonts/font6.fntdata"/><Relationship Id="rId26" Type="http://schemas.openxmlformats.org/officeDocument/2006/relationships/font" Target="fonts/font5.fntdata"/><Relationship Id="rId25" Type="http://schemas.openxmlformats.org/officeDocument/2006/relationships/font" Target="fonts/font4.fntdata"/><Relationship Id="rId24" Type="http://schemas.openxmlformats.org/officeDocument/2006/relationships/font" Target="fonts/font3.fntdata"/><Relationship Id="rId23" Type="http://schemas.openxmlformats.org/officeDocument/2006/relationships/font" Target="fonts/font2.fntdata"/><Relationship Id="rId22" Type="http://schemas.openxmlformats.org/officeDocument/2006/relationships/font" Target="fonts/font1.fntdata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/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/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ACC6B-CA80-40C9-B450-0E9A0B6948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/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85878-442F-4C3E-867E-6423E58B444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5"/>
          </p:nvPr>
        </p:nvSpPr>
        <p:spPr/>
        <p:txBody>
          <a:bodyPr/>
          <a:lstStyle/>
          <a:p>
            <a:fld id="{2B0BF78C-EFD5-4055-8156-5231DAFA67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0"/>
          </p:nvPr>
        </p:nvSpPr>
        <p:spPr/>
        <p:txBody>
          <a:bodyPr/>
          <a:lstStyle/>
          <a:p>
            <a:fld id="{50485878-442F-4C3E-867E-6423E58B44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0"/>
          </p:nvPr>
        </p:nvSpPr>
        <p:spPr/>
        <p:txBody>
          <a:bodyPr/>
          <a:lstStyle/>
          <a:p>
            <a:fld id="{50485878-442F-4C3E-867E-6423E58B44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0"/>
          </p:nvPr>
        </p:nvSpPr>
        <p:spPr/>
        <p:txBody>
          <a:bodyPr/>
          <a:lstStyle/>
          <a:p>
            <a:fld id="{50485878-442F-4C3E-867E-6423E58B44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0"/>
          </p:nvPr>
        </p:nvSpPr>
        <p:spPr/>
        <p:txBody>
          <a:bodyPr/>
          <a:lstStyle/>
          <a:p>
            <a:fld id="{50485878-442F-4C3E-867E-6423E58B44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5"/>
          </p:nvPr>
        </p:nvSpPr>
        <p:spPr/>
        <p:txBody>
          <a:bodyPr/>
          <a:lstStyle/>
          <a:p>
            <a:fld id="{2B0BF78C-EFD5-4055-8156-5231DAFA67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5"/>
          </p:nvPr>
        </p:nvSpPr>
        <p:spPr/>
        <p:txBody>
          <a:bodyPr/>
          <a:lstStyle/>
          <a:p>
            <a:fld id="{2B0BF78C-EFD5-4055-8156-5231DAFA67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0"/>
          </p:nvPr>
        </p:nvSpPr>
        <p:spPr/>
        <p:txBody>
          <a:bodyPr/>
          <a:lstStyle/>
          <a:p>
            <a:fld id="{50485878-442F-4C3E-867E-6423E58B44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0"/>
          </p:nvPr>
        </p:nvSpPr>
        <p:spPr/>
        <p:txBody>
          <a:bodyPr/>
          <a:lstStyle/>
          <a:p>
            <a:fld id="{50485878-442F-4C3E-867E-6423E58B44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0"/>
          </p:nvPr>
        </p:nvSpPr>
        <p:spPr/>
        <p:txBody>
          <a:bodyPr/>
          <a:lstStyle/>
          <a:p>
            <a:fld id="{50485878-442F-4C3E-867E-6423E58B44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0"/>
          </p:nvPr>
        </p:nvSpPr>
        <p:spPr/>
        <p:txBody>
          <a:bodyPr/>
          <a:lstStyle/>
          <a:p>
            <a:fld id="{50485878-442F-4C3E-867E-6423E58B44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0"/>
          </p:nvPr>
        </p:nvSpPr>
        <p:spPr/>
        <p:txBody>
          <a:bodyPr/>
          <a:lstStyle/>
          <a:p>
            <a:fld id="{50485878-442F-4C3E-867E-6423E58B44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0"/>
          </p:nvPr>
        </p:nvSpPr>
        <p:spPr/>
        <p:txBody>
          <a:bodyPr/>
          <a:lstStyle/>
          <a:p>
            <a:fld id="{50485878-442F-4C3E-867E-6423E58B44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/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8091A57E-4075-4BA0-9BB0-4EFB2C7A85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97FB5F95-61CE-49F8-8AF8-20A38AA261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/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/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8091A57E-4075-4BA0-9BB0-4EFB2C7A85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97FB5F95-61CE-49F8-8AF8-20A38AA261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ctrTitle"/>
          </p:nvPr>
        </p:nvSpPr>
        <p:spPr>
          <a:xfrm>
            <a:off x="1524141" y="1122618"/>
            <a:ext cx="9144848" cy="238814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/>
          <p:nvPr>
            <p:ph type="subTitle" idx="1"/>
          </p:nvPr>
        </p:nvSpPr>
        <p:spPr>
          <a:xfrm>
            <a:off x="1524141" y="3602854"/>
            <a:ext cx="9144848" cy="16561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950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304388" y="273447"/>
            <a:ext cx="11612434" cy="6311107"/>
            <a:chOff x="289783" y="273447"/>
            <a:chExt cx="11612434" cy="6311107"/>
          </a:xfrm>
        </p:grpSpPr>
        <p:grpSp>
          <p:nvGrpSpPr>
            <p:cNvPr id="3" name="组合 2"/>
            <p:cNvGrpSpPr/>
            <p:nvPr/>
          </p:nvGrpSpPr>
          <p:grpSpPr>
            <a:xfrm flipV="1">
              <a:off x="289783" y="273447"/>
              <a:ext cx="316950" cy="381980"/>
              <a:chOff x="6407150" y="2581274"/>
              <a:chExt cx="863600" cy="1016000"/>
            </a:xfrm>
          </p:grpSpPr>
          <p:cxnSp>
            <p:nvCxnSpPr>
              <p:cNvPr id="35" name="直接连接符 34"/>
              <p:cNvCxnSpPr/>
              <p:nvPr/>
            </p:nvCxnSpPr>
            <p:spPr>
              <a:xfrm>
                <a:off x="6413500" y="3008312"/>
                <a:ext cx="857250" cy="0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6413500" y="3287712"/>
                <a:ext cx="857250" cy="0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7258050" y="2990849"/>
                <a:ext cx="0" cy="304800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6426200" y="3276600"/>
                <a:ext cx="0" cy="304800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rot="5400000">
                <a:off x="6559550" y="3422650"/>
                <a:ext cx="0" cy="304800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 rot="5400000">
                <a:off x="62039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 rot="5400000">
                <a:off x="6845300" y="2441574"/>
                <a:ext cx="0" cy="304800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rot="5400000">
                <a:off x="64833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6"/>
            <p:cNvGrpSpPr/>
            <p:nvPr/>
          </p:nvGrpSpPr>
          <p:grpSpPr>
            <a:xfrm>
              <a:off x="289783" y="6202574"/>
              <a:ext cx="316950" cy="381980"/>
              <a:chOff x="6407150" y="2581274"/>
              <a:chExt cx="863600" cy="1016000"/>
            </a:xfrm>
          </p:grpSpPr>
          <p:cxnSp>
            <p:nvCxnSpPr>
              <p:cNvPr id="27" name="直接连接符 26"/>
              <p:cNvCxnSpPr/>
              <p:nvPr/>
            </p:nvCxnSpPr>
            <p:spPr>
              <a:xfrm>
                <a:off x="6413500" y="3008312"/>
                <a:ext cx="857250" cy="0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6413500" y="3287712"/>
                <a:ext cx="857250" cy="0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7258050" y="2990849"/>
                <a:ext cx="0" cy="304800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426200" y="3276600"/>
                <a:ext cx="0" cy="304800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rot="5400000">
                <a:off x="6559550" y="3422650"/>
                <a:ext cx="0" cy="304800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rot="5400000">
                <a:off x="62039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 rot="5400000">
                <a:off x="6845300" y="2441574"/>
                <a:ext cx="0" cy="304800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rot="5400000">
                <a:off x="64833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直接连接符 7"/>
            <p:cNvCxnSpPr/>
            <p:nvPr/>
          </p:nvCxnSpPr>
          <p:spPr>
            <a:xfrm>
              <a:off x="511181" y="6584554"/>
              <a:ext cx="11168033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组合 8"/>
            <p:cNvGrpSpPr/>
            <p:nvPr/>
          </p:nvGrpSpPr>
          <p:grpSpPr>
            <a:xfrm flipH="1">
              <a:off x="11585267" y="6202574"/>
              <a:ext cx="316950" cy="381980"/>
              <a:chOff x="6407150" y="2581274"/>
              <a:chExt cx="863600" cy="1016000"/>
            </a:xfrm>
          </p:grpSpPr>
          <p:cxnSp>
            <p:nvCxnSpPr>
              <p:cNvPr id="19" name="直接连接符 18"/>
              <p:cNvCxnSpPr/>
              <p:nvPr/>
            </p:nvCxnSpPr>
            <p:spPr>
              <a:xfrm>
                <a:off x="6413500" y="3008312"/>
                <a:ext cx="857250" cy="0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6413500" y="3287712"/>
                <a:ext cx="857250" cy="0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7258050" y="2990849"/>
                <a:ext cx="0" cy="304800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6426200" y="3276600"/>
                <a:ext cx="0" cy="304800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rot="5400000">
                <a:off x="6559550" y="3422650"/>
                <a:ext cx="0" cy="304800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 rot="5400000">
                <a:off x="62039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rot="5400000">
                <a:off x="6845300" y="2441574"/>
                <a:ext cx="0" cy="304800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 rot="5400000">
                <a:off x="64833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直接连接符 9"/>
            <p:cNvCxnSpPr/>
            <p:nvPr/>
          </p:nvCxnSpPr>
          <p:spPr>
            <a:xfrm>
              <a:off x="289783" y="493086"/>
              <a:ext cx="0" cy="5862576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1902217" y="493086"/>
              <a:ext cx="0" cy="5870039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513511" y="273447"/>
              <a:ext cx="11174299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组合 12"/>
            <p:cNvGrpSpPr/>
            <p:nvPr/>
          </p:nvGrpSpPr>
          <p:grpSpPr>
            <a:xfrm flipH="1" flipV="1">
              <a:off x="11585267" y="273447"/>
              <a:ext cx="316950" cy="381980"/>
              <a:chOff x="6407150" y="2581274"/>
              <a:chExt cx="863600" cy="1016000"/>
            </a:xfrm>
          </p:grpSpPr>
          <p:cxnSp>
            <p:nvCxnSpPr>
              <p:cNvPr id="14" name="直接连接符 13"/>
              <p:cNvCxnSpPr/>
              <p:nvPr/>
            </p:nvCxnSpPr>
            <p:spPr>
              <a:xfrm>
                <a:off x="6413500" y="3008312"/>
                <a:ext cx="857250" cy="0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6413500" y="3287712"/>
                <a:ext cx="857250" cy="0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>
                <a:off x="7258050" y="2990849"/>
                <a:ext cx="0" cy="304800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6426200" y="3276600"/>
                <a:ext cx="0" cy="304800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rot="5400000">
                <a:off x="6559550" y="3422650"/>
                <a:ext cx="0" cy="304800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rot="5400000">
                <a:off x="62039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rot="5400000">
                <a:off x="6845300" y="2441574"/>
                <a:ext cx="0" cy="304800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 rot="5400000">
                <a:off x="64833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548457" y="685204"/>
            <a:ext cx="7229556" cy="4301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版权声明</a:t>
            </a:r>
            <a:endParaRPr lang="zh-CN" altLang="en-US" sz="4000" b="1" dirty="0">
              <a:solidFill>
                <a:schemeClr val="bg1"/>
              </a:solidFill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  <a:p>
            <a:pPr algn="just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感谢您下载觅知网平台上提供的</a:t>
            </a:r>
            <a:r>
              <a:rPr lang="en-US" altLang="zh-CN" sz="1400" dirty="0">
                <a:solidFill>
                  <a:schemeClr val="bg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作品，为了您和觅知网以及原创作者的利益，请勿复制、传播、销售，否则将承担法律责任！觅知网将对作品进行维权，按照传播下载次数进行十倍的索取赔偿！</a:t>
            </a:r>
            <a:endParaRPr lang="en-US" altLang="zh-CN" sz="1400" dirty="0">
              <a:solidFill>
                <a:schemeClr val="bg1"/>
              </a:solidFill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1400" dirty="0">
              <a:solidFill>
                <a:schemeClr val="bg1"/>
              </a:solidFill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1.</a:t>
            </a:r>
            <a:r>
              <a:rPr lang="zh-CN" altLang="en-US" sz="1400" dirty="0">
                <a:solidFill>
                  <a:schemeClr val="bg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在觅知网出售的</a:t>
            </a:r>
            <a:r>
              <a:rPr lang="en-US" altLang="zh-CN" sz="1400" dirty="0">
                <a:solidFill>
                  <a:schemeClr val="bg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模板是免版税类（</a:t>
            </a:r>
            <a:r>
              <a:rPr lang="en-US" altLang="zh-CN" sz="1400" dirty="0">
                <a:solidFill>
                  <a:schemeClr val="bg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RF</a:t>
            </a:r>
            <a:r>
              <a:rPr lang="zh-CN" altLang="en-US" sz="1400" dirty="0">
                <a:solidFill>
                  <a:schemeClr val="bg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：</a:t>
            </a:r>
            <a:r>
              <a:rPr lang="en-US" altLang="zh-CN" sz="1400" dirty="0">
                <a:solidFill>
                  <a:schemeClr val="bg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Royalty-Free</a:t>
            </a:r>
            <a:r>
              <a:rPr lang="zh-CN" altLang="en-US" sz="1400" dirty="0">
                <a:solidFill>
                  <a:schemeClr val="bg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）正版受</a:t>
            </a:r>
            <a:r>
              <a:rPr lang="en-US" altLang="zh-CN" sz="1400" dirty="0">
                <a:solidFill>
                  <a:schemeClr val="bg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《</a:t>
            </a:r>
            <a:r>
              <a:rPr lang="zh-CN" altLang="en-US" sz="1400" dirty="0">
                <a:solidFill>
                  <a:schemeClr val="bg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中国人民共和国著作法</a:t>
            </a:r>
            <a:r>
              <a:rPr lang="en-US" altLang="zh-CN" sz="1400" dirty="0">
                <a:solidFill>
                  <a:schemeClr val="bg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》</a:t>
            </a:r>
            <a:r>
              <a:rPr lang="zh-CN" altLang="en-US" sz="1400" dirty="0">
                <a:solidFill>
                  <a:schemeClr val="bg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和</a:t>
            </a:r>
            <a:r>
              <a:rPr lang="en-US" altLang="zh-CN" sz="1400" dirty="0">
                <a:solidFill>
                  <a:schemeClr val="bg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《</a:t>
            </a:r>
            <a:r>
              <a:rPr lang="zh-CN" altLang="en-US" sz="1400" dirty="0">
                <a:solidFill>
                  <a:schemeClr val="bg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世界版权公约</a:t>
            </a:r>
            <a:r>
              <a:rPr lang="en-US" altLang="zh-CN" sz="1400" dirty="0">
                <a:solidFill>
                  <a:schemeClr val="bg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》</a:t>
            </a:r>
            <a:r>
              <a:rPr lang="zh-CN" altLang="en-US" sz="1400" dirty="0">
                <a:solidFill>
                  <a:schemeClr val="bg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的保护，作品的所有权、版权和著作权归觅知网所有，您下载的是</a:t>
            </a:r>
            <a:r>
              <a:rPr lang="en-US" altLang="zh-CN" sz="1400" dirty="0">
                <a:solidFill>
                  <a:schemeClr val="bg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模板素材的使用权。</a:t>
            </a:r>
            <a:endParaRPr lang="zh-CN" altLang="en-US" sz="1400" dirty="0">
              <a:solidFill>
                <a:schemeClr val="bg1"/>
              </a:solidFill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2.</a:t>
            </a:r>
            <a:r>
              <a:rPr lang="zh-CN" altLang="en-US" sz="1400" dirty="0">
                <a:solidFill>
                  <a:schemeClr val="bg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不得将觅知网的</a:t>
            </a:r>
            <a:r>
              <a:rPr lang="en-US" altLang="zh-CN" sz="1400" dirty="0">
                <a:solidFill>
                  <a:schemeClr val="bg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模板、</a:t>
            </a:r>
            <a:r>
              <a:rPr lang="en-US" altLang="zh-CN" sz="1400" dirty="0">
                <a:solidFill>
                  <a:schemeClr val="bg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endParaRPr lang="zh-CN" altLang="en-US" sz="1400" dirty="0">
              <a:solidFill>
                <a:schemeClr val="bg1"/>
              </a:solidFill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2189228" y="5202275"/>
            <a:ext cx="7739592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更多模板烦请登陆：</a:t>
            </a:r>
            <a:r>
              <a:rPr lang="en-US" altLang="zh-CN" b="1" dirty="0">
                <a:solidFill>
                  <a:schemeClr val="bg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http://www.51miz.com/ppt/</a:t>
            </a:r>
            <a:endParaRPr lang="zh-CN" altLang="en-US" b="1" dirty="0">
              <a:solidFill>
                <a:schemeClr val="bg1"/>
              </a:solidFill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/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/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lstStyle/>
          <a:p>
            <a:fld id="{8091A57E-4075-4BA0-9BB0-4EFB2C7A85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lstStyle/>
          <a:p>
            <a:fld id="{97FB5F95-61CE-49F8-8AF8-20A38AA261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/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/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/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/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/>
          <p:nvPr>
            <p:ph type="dt" sz="half" idx="10"/>
          </p:nvPr>
        </p:nvSpPr>
        <p:spPr/>
        <p:txBody>
          <a:bodyPr/>
          <a:lstStyle/>
          <a:p>
            <a:fld id="{8091A57E-4075-4BA0-9BB0-4EFB2C7A85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/>
          <p:nvPr>
            <p:ph type="sldNum" sz="quarter" idx="12"/>
          </p:nvPr>
        </p:nvSpPr>
        <p:spPr/>
        <p:txBody>
          <a:bodyPr/>
          <a:lstStyle/>
          <a:p>
            <a:fld id="{97FB5F95-61CE-49F8-8AF8-20A38AA261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/>
          <p:nvPr>
            <p:ph type="dt" sz="half" idx="10"/>
          </p:nvPr>
        </p:nvSpPr>
        <p:spPr/>
        <p:txBody>
          <a:bodyPr/>
          <a:lstStyle/>
          <a:p>
            <a:fld id="{8091A57E-4075-4BA0-9BB0-4EFB2C7A85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</p:nvPr>
        </p:nvSpPr>
        <p:spPr/>
        <p:txBody>
          <a:bodyPr/>
          <a:lstStyle/>
          <a:p>
            <a:fld id="{97FB5F95-61CE-49F8-8AF8-20A38AA261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lstStyle/>
          <a:p>
            <a:fld id="{8091A57E-4075-4BA0-9BB0-4EFB2C7A85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lstStyle/>
          <a:p>
            <a:fld id="{97FB5F95-61CE-49F8-8AF8-20A38AA261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/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/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lstStyle/>
          <a:p>
            <a:fld id="{8091A57E-4075-4BA0-9BB0-4EFB2C7A85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lstStyle/>
          <a:p>
            <a:fld id="{97FB5F95-61CE-49F8-8AF8-20A38AA261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/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/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lstStyle/>
          <a:p>
            <a:fld id="{8091A57E-4075-4BA0-9BB0-4EFB2C7A85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lstStyle/>
          <a:p>
            <a:fld id="{97FB5F95-61CE-49F8-8AF8-20A38AA261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0A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1A57E-4075-4BA0-9BB0-4EFB2C7A85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B5F95-61CE-49F8-8AF8-20A38AA261FF}" type="slidenum">
              <a:rPr lang="zh-CN" altLang="en-US" smtClean="0"/>
            </a:fld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460611" y="335442"/>
            <a:ext cx="11294908" cy="6188386"/>
          </a:xfrm>
          <a:prstGeom prst="rect">
            <a:avLst/>
          </a:prstGeom>
          <a:solidFill>
            <a:srgbClr val="F5F3EB"/>
          </a:solidFill>
          <a:ln>
            <a:noFill/>
          </a:ln>
          <a:effectLst>
            <a:outerShdw blurRad="4953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78" r="32780"/>
          <a:stretch>
            <a:fillRect/>
          </a:stretch>
        </p:blipFill>
        <p:spPr>
          <a:xfrm>
            <a:off x="460375" y="335280"/>
            <a:ext cx="1593850" cy="22701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48CDE-9573-4399-BF30-C0D97D2358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14255-948F-42DF-8C9C-5CEBC132356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tags" Target="../tags/tag1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30A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867410" y="847725"/>
            <a:ext cx="10458450" cy="5162550"/>
          </a:xfrm>
          <a:prstGeom prst="rect">
            <a:avLst/>
          </a:prstGeom>
          <a:solidFill>
            <a:srgbClr val="F5F3EB"/>
          </a:solidFill>
          <a:ln>
            <a:noFill/>
          </a:ln>
          <a:effectLst>
            <a:outerShdw blurRad="4953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10600030101010101" pitchFamily="2" charset="-122"/>
              <a:ea typeface="字魂36号-正文宋楷" panose="02010600030101010101" pitchFamily="2" charset="-122"/>
              <a:sym typeface="字魂36号-正文宋楷" panose="02010600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0"/>
          <a:stretch>
            <a:fillRect/>
          </a:stretch>
        </p:blipFill>
        <p:spPr>
          <a:xfrm flipV="1">
            <a:off x="1141935" y="2487111"/>
            <a:ext cx="1544806" cy="352316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78" r="32780"/>
          <a:stretch>
            <a:fillRect/>
          </a:stretch>
        </p:blipFill>
        <p:spPr>
          <a:xfrm>
            <a:off x="8648323" y="847725"/>
            <a:ext cx="2677537" cy="381305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409065" y="2858770"/>
            <a:ext cx="88068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spc="5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a语文老师的字" panose="02010600010101010101" charset="-122"/>
                <a:ea typeface="Aa语文老师的字" panose="02010600010101010101" charset="-122"/>
                <a:cs typeface="Aa语文老师的字" panose="02010600010101010101" charset="-122"/>
                <a:sym typeface="字魂36号-正文宋楷" panose="02010600030101010101" pitchFamily="2" charset="-122"/>
              </a:rPr>
              <a:t>一封家书</a:t>
            </a:r>
            <a:r>
              <a:rPr lang="en-US" altLang="zh-CN" sz="4800" spc="5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a语文老师的字" panose="02010600010101010101" charset="-122"/>
                <a:ea typeface="Aa语文老师的字" panose="02010600010101010101" charset="-122"/>
                <a:cs typeface="Aa语文老师的字" panose="02010600010101010101" charset="-122"/>
                <a:sym typeface="字魂36号-正文宋楷" panose="02010600030101010101" pitchFamily="2" charset="-122"/>
              </a:rPr>
              <a:t> </a:t>
            </a:r>
            <a:r>
              <a:rPr lang="zh-CN" altLang="en-US" sz="4800" spc="5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a语文老师的字" panose="02010600010101010101" charset="-122"/>
                <a:ea typeface="Aa语文老师的字" panose="02010600010101010101" charset="-122"/>
                <a:cs typeface="Aa语文老师的字" panose="02010600010101010101" charset="-122"/>
                <a:sym typeface="字魂36号-正文宋楷" panose="02010600030101010101" pitchFamily="2" charset="-122"/>
              </a:rPr>
              <a:t>纸短情长</a:t>
            </a:r>
            <a:endParaRPr lang="zh-CN" altLang="en-US" sz="4800" spc="500" dirty="0">
              <a:solidFill>
                <a:schemeClr val="tx1">
                  <a:lumMod val="85000"/>
                  <a:lumOff val="15000"/>
                </a:schemeClr>
              </a:solidFill>
              <a:effectLst/>
              <a:uFillTx/>
              <a:latin typeface="Aa语文老师的字" panose="02010600010101010101" charset="-122"/>
              <a:ea typeface="Aa语文老师的字" panose="02010600010101010101" charset="-122"/>
              <a:cs typeface="Aa语文老师的字" panose="02010600010101010101" charset="-122"/>
              <a:sym typeface="字魂36号-正文宋楷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88410" y="3968115"/>
            <a:ext cx="7205980" cy="82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32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华康行楷体 W5" panose="03000509000000000000" charset="-122"/>
                <a:ea typeface="华康行楷体 W5" panose="03000509000000000000" charset="-122"/>
                <a:cs typeface="华康行楷体 W5" panose="03000509000000000000" charset="-122"/>
                <a:sym typeface="字魂36号-正文宋楷" panose="02010600030101010101" pitchFamily="2" charset="-122"/>
              </a:rPr>
              <a:t>——</a:t>
            </a:r>
            <a:r>
              <a:rPr lang="zh-CN" altLang="en-US" sz="32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华康行楷体 W5" panose="03000509000000000000" charset="-122"/>
                <a:ea typeface="华康行楷体 W5" panose="03000509000000000000" charset="-122"/>
                <a:cs typeface="华康行楷体 W5" panose="03000509000000000000" charset="-122"/>
                <a:sym typeface="字魂36号-正文宋楷" panose="02010600030101010101" pitchFamily="2" charset="-122"/>
              </a:rPr>
              <a:t>《傅雷家书》名著阅读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华康行楷体 W5" panose="03000509000000000000" charset="-122"/>
              <a:ea typeface="华康行楷体 W5" panose="03000509000000000000" charset="-122"/>
              <a:cs typeface="华康行楷体 W5" panose="03000509000000000000" charset="-122"/>
              <a:sym typeface="字魂36号-正文宋楷" panose="02010600030101010101" pitchFamily="2" charset="-122"/>
            </a:endParaRPr>
          </a:p>
        </p:txBody>
      </p:sp>
      <p:sp>
        <p:nvSpPr>
          <p:cNvPr id="10" name="AutoShape 25"/>
          <p:cNvSpPr/>
          <p:nvPr/>
        </p:nvSpPr>
        <p:spPr bwMode="auto">
          <a:xfrm>
            <a:off x="3890645" y="6141085"/>
            <a:ext cx="7898765" cy="4165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zh-CN" altLang="en-US" sz="2000" b="1" spc="1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字魂36号-正文宋楷" panose="02010600030101010101" pitchFamily="2" charset="-122"/>
              </a:rPr>
              <a:t>学校：云南师范大学实验中学</a:t>
            </a:r>
            <a:r>
              <a:rPr lang="en-US" altLang="zh-CN" sz="2000" b="1" spc="1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字魂36号-正文宋楷" panose="02010600030101010101" pitchFamily="2" charset="-122"/>
              </a:rPr>
              <a:t> </a:t>
            </a:r>
            <a:r>
              <a:rPr lang="zh-CN" altLang="en-US" sz="2000" b="1" spc="1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字魂36号-正文宋楷" panose="02010600030101010101" pitchFamily="2" charset="-122"/>
              </a:rPr>
              <a:t>年级：初二年级</a:t>
            </a:r>
            <a:r>
              <a:rPr lang="en-US" altLang="zh-CN" sz="2000" b="1" spc="1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字魂36号-正文宋楷" panose="02010600030101010101" pitchFamily="2" charset="-122"/>
              </a:rPr>
              <a:t> </a:t>
            </a:r>
            <a:r>
              <a:rPr lang="zh-CN" altLang="en-US" sz="2000" b="1" spc="1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字魂36号-正文宋楷" panose="02010600030101010101" pitchFamily="2" charset="-122"/>
              </a:rPr>
              <a:t>执教教师：祝冬雪</a:t>
            </a:r>
            <a:endParaRPr lang="zh-CN" altLang="en-US" sz="2000" b="1" spc="100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字魂36号-正文宋楷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  <p:bldLst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1617345" y="1056005"/>
            <a:ext cx="752475" cy="762635"/>
          </a:xfrm>
          <a:prstGeom prst="rect">
            <a:avLst/>
          </a:prstGeom>
          <a:solidFill>
            <a:srgbClr val="930A0E"/>
          </a:solidFill>
          <a:ln>
            <a:solidFill>
              <a:srgbClr val="930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10600030101010101" pitchFamily="2" charset="-122"/>
              <a:ea typeface="字魂36号-正文宋楷" panose="02010600030101010101" pitchFamily="2" charset="-122"/>
              <a:cs typeface="+mn-ea"/>
              <a:sym typeface="字魂36号-正文宋楷" panose="02010600030101010101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 flipH="1">
            <a:off x="1617222" y="491377"/>
            <a:ext cx="1194488" cy="97052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458720" y="1256665"/>
            <a:ext cx="4237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家书分享·悟家国情怀</a:t>
            </a:r>
            <a:endParaRPr lang="zh-CN" altLang="en-US" sz="2800">
              <a:latin typeface="方正小标宋_GBK" panose="02000000000000000000" charset="-122"/>
              <a:ea typeface="方正小标宋_GBK" panose="02000000000000000000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 flipH="1">
            <a:off x="1617345" y="1056005"/>
            <a:ext cx="7531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spc="-300" dirty="0">
                <a:solidFill>
                  <a:schemeClr val="bg1"/>
                </a:solidFill>
                <a:latin typeface="Aa语文老师的字" panose="02010600010101010101" charset="-122"/>
                <a:ea typeface="Aa语文老师的字" panose="02010600010101010101" charset="-122"/>
                <a:cs typeface="+mn-ea"/>
                <a:sym typeface="字魂36号-正文宋楷" panose="02010600030101010101" pitchFamily="2" charset="-122"/>
              </a:rPr>
              <a:t>贰</a:t>
            </a:r>
            <a:endParaRPr lang="zh-CN" altLang="en-US" sz="4800" spc="-300" dirty="0">
              <a:solidFill>
                <a:schemeClr val="bg1"/>
              </a:solidFill>
              <a:latin typeface="Aa语文老师的字" panose="02010600010101010101" charset="-122"/>
              <a:ea typeface="Aa语文老师的字" panose="02010600010101010101" charset="-122"/>
              <a:cs typeface="+mn-ea"/>
              <a:sym typeface="字魂36号-正文宋楷" panose="0201060003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715551" y="2834004"/>
            <a:ext cx="798195" cy="29622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4000" spc="300" dirty="0">
                <a:solidFill>
                  <a:schemeClr val="bg1">
                    <a:lumMod val="95000"/>
                  </a:schemeClr>
                </a:solidFill>
                <a:latin typeface="Aa语文老师的字" panose="02010600010101010101" charset="-122"/>
                <a:ea typeface="Aa语文老师的字" panose="02010600010101010101" charset="-122"/>
                <a:cs typeface="+mn-ea"/>
                <a:sym typeface="字魂36号-正文宋楷" panose="02010600030101010101" pitchFamily="2" charset="-122"/>
              </a:rPr>
              <a:t>与妻书</a:t>
            </a:r>
            <a:endParaRPr lang="zh-CN" altLang="en-US" sz="4000" dirty="0">
              <a:solidFill>
                <a:schemeClr val="bg1">
                  <a:lumMod val="95000"/>
                </a:schemeClr>
              </a:solidFill>
              <a:latin typeface="Aa语文老师的字" panose="02010600010101010101" charset="-122"/>
              <a:ea typeface="Aa语文老师的字" panose="02010600010101010101" charset="-122"/>
              <a:cs typeface="+mn-ea"/>
              <a:sym typeface="字魂36号-正文宋楷" panose="02010600030101010101" pitchFamily="2" charset="-122"/>
            </a:endParaRPr>
          </a:p>
        </p:txBody>
      </p:sp>
      <p:pic>
        <p:nvPicPr>
          <p:cNvPr id="6" name="图片 5" descr="微信图片_20220101213022"/>
          <p:cNvPicPr>
            <a:picLocks noChangeAspect="1"/>
          </p:cNvPicPr>
          <p:nvPr/>
        </p:nvPicPr>
        <p:blipFill>
          <a:blip r:embed="rId2"/>
          <a:srcRect l="-32" t="6404"/>
          <a:stretch>
            <a:fillRect/>
          </a:stretch>
        </p:blipFill>
        <p:spPr>
          <a:xfrm>
            <a:off x="6844665" y="2140585"/>
            <a:ext cx="3970020" cy="3721735"/>
          </a:xfrm>
          <a:prstGeom prst="rect">
            <a:avLst/>
          </a:prstGeom>
        </p:spPr>
      </p:pic>
      <p:pic>
        <p:nvPicPr>
          <p:cNvPr id="7" name="图片 6" descr="微信图片_20220101213013"/>
          <p:cNvPicPr>
            <a:picLocks noChangeAspect="1"/>
          </p:cNvPicPr>
          <p:nvPr/>
        </p:nvPicPr>
        <p:blipFill>
          <a:blip r:embed="rId3"/>
          <a:srcRect l="-13263" t="420" r="4416" b="-420"/>
          <a:stretch>
            <a:fillRect/>
          </a:stretch>
        </p:blipFill>
        <p:spPr>
          <a:xfrm>
            <a:off x="1177925" y="2207895"/>
            <a:ext cx="4836160" cy="3631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1617345" y="1056005"/>
            <a:ext cx="752475" cy="762635"/>
          </a:xfrm>
          <a:prstGeom prst="rect">
            <a:avLst/>
          </a:prstGeom>
          <a:solidFill>
            <a:srgbClr val="930A0E"/>
          </a:solidFill>
          <a:ln>
            <a:solidFill>
              <a:srgbClr val="930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10600030101010101" pitchFamily="2" charset="-122"/>
              <a:ea typeface="字魂36号-正文宋楷" panose="02010600030101010101" pitchFamily="2" charset="-122"/>
              <a:cs typeface="+mn-ea"/>
              <a:sym typeface="字魂36号-正文宋楷" panose="02010600030101010101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 flipH="1">
            <a:off x="1617222" y="491377"/>
            <a:ext cx="1194488" cy="97052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458720" y="1256665"/>
            <a:ext cx="4237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家书传情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·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立少年壮志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17345" y="3006090"/>
            <a:ext cx="94615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latin typeface="Aa语文老师的字" panose="02010600010101010101" charset="-122"/>
                <a:ea typeface="Aa语文老师的字" panose="02010600010101010101" charset="-122"/>
                <a:cs typeface="Aa语文老师的字" panose="02010600010101010101" charset="-122"/>
              </a:rPr>
              <a:t>每个人的前途命运都与国家和民族的前途命运紧密相连。国家好，民族好，大家才会好。 </a:t>
            </a:r>
            <a:endParaRPr lang="zh-CN" altLang="en-US" sz="3600">
              <a:solidFill>
                <a:schemeClr val="tx1"/>
              </a:solidFill>
              <a:latin typeface="Aa语文老师的字" panose="02010600010101010101" charset="-122"/>
              <a:ea typeface="Aa语文老师的字" panose="02010600010101010101" charset="-122"/>
              <a:cs typeface="Aa语文老师的字" panose="02010600010101010101" charset="-122"/>
            </a:endParaRPr>
          </a:p>
          <a:p>
            <a:pPr algn="r"/>
            <a:r>
              <a:rPr lang="en-US" altLang="zh-CN" sz="3600">
                <a:solidFill>
                  <a:schemeClr val="tx1"/>
                </a:solidFill>
                <a:latin typeface="Aa语文老师的字" panose="02010600010101010101" charset="-122"/>
                <a:ea typeface="Aa语文老师的字" panose="02010600010101010101" charset="-122"/>
                <a:cs typeface="Aa语文老师的字" panose="02010600010101010101" charset="-122"/>
              </a:rPr>
              <a:t>——</a:t>
            </a:r>
            <a:r>
              <a:rPr lang="zh-CN" altLang="en-US" sz="3600">
                <a:solidFill>
                  <a:schemeClr val="tx1"/>
                </a:solidFill>
                <a:latin typeface="Aa语文老师的字" panose="02010600010101010101" charset="-122"/>
                <a:ea typeface="Aa语文老师的字" panose="02010600010101010101" charset="-122"/>
                <a:cs typeface="Aa语文老师的字" panose="02010600010101010101" charset="-122"/>
              </a:rPr>
              <a:t>习近平总书记</a:t>
            </a:r>
            <a:endParaRPr lang="zh-CN" altLang="en-US" sz="3600">
              <a:solidFill>
                <a:schemeClr val="tx1"/>
              </a:solidFill>
              <a:latin typeface="Aa语文老师的字" panose="02010600010101010101" charset="-122"/>
              <a:ea typeface="Aa语文老师的字" panose="02010600010101010101" charset="-122"/>
              <a:cs typeface="Aa语文老师的字" panose="0201060001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 flipH="1">
            <a:off x="1617345" y="1102360"/>
            <a:ext cx="7531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spc="-300" dirty="0">
                <a:solidFill>
                  <a:schemeClr val="bg1"/>
                </a:solidFill>
                <a:latin typeface="Aa语文老师的字" panose="02010600010101010101" charset="-122"/>
                <a:ea typeface="Aa语文老师的字" panose="02010600010101010101" charset="-122"/>
                <a:cs typeface="+mn-ea"/>
                <a:sym typeface="字魂36号-正文宋楷" panose="02010600030101010101" pitchFamily="2" charset="-122"/>
              </a:rPr>
              <a:t>叁</a:t>
            </a:r>
            <a:endParaRPr lang="zh-CN" altLang="en-US" sz="4800" spc="-300" dirty="0">
              <a:solidFill>
                <a:schemeClr val="bg1"/>
              </a:solidFill>
              <a:latin typeface="Aa语文老师的字" panose="02010600010101010101" charset="-122"/>
              <a:ea typeface="Aa语文老师的字" panose="02010600010101010101" charset="-122"/>
              <a:cs typeface="+mn-ea"/>
              <a:sym typeface="字魂36号-正文宋楷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1617345" y="1056005"/>
            <a:ext cx="752475" cy="762635"/>
          </a:xfrm>
          <a:prstGeom prst="rect">
            <a:avLst/>
          </a:prstGeom>
          <a:solidFill>
            <a:srgbClr val="930A0E"/>
          </a:solidFill>
          <a:ln>
            <a:solidFill>
              <a:srgbClr val="930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10600030101010101" pitchFamily="2" charset="-122"/>
              <a:ea typeface="字魂36号-正文宋楷" panose="02010600030101010101" pitchFamily="2" charset="-122"/>
              <a:cs typeface="+mn-ea"/>
              <a:sym typeface="字魂36号-正文宋楷" panose="02010600030101010101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 flipH="1">
            <a:off x="1617222" y="491377"/>
            <a:ext cx="1194488" cy="97052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458720" y="1256665"/>
            <a:ext cx="4237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家书传情·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立少年壮志</a:t>
            </a:r>
            <a:endParaRPr lang="zh-CN" altLang="en-US" sz="2800">
              <a:latin typeface="方正小标宋_GBK" panose="02000000000000000000" charset="-122"/>
              <a:ea typeface="方正小标宋_GBK" panose="020000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90445" y="2994660"/>
            <a:ext cx="81508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930A0E"/>
                </a:solidFill>
                <a:latin typeface="Aa语文老师的字" panose="02010600010101010101" charset="-122"/>
                <a:ea typeface="Aa语文老师的字" panose="02010600010101010101" charset="-122"/>
              </a:rPr>
              <a:t>2022</a:t>
            </a:r>
            <a:r>
              <a:rPr lang="zh-CN" altLang="en-US" sz="3600">
                <a:solidFill>
                  <a:srgbClr val="930A0E"/>
                </a:solidFill>
                <a:latin typeface="Aa语文老师的字" panose="02010600010101010101" charset="-122"/>
                <a:ea typeface="Aa语文老师的字" panose="02010600010101010101" charset="-122"/>
              </a:rPr>
              <a:t>，新年伊始，请大家以诗歌的形式</a:t>
            </a:r>
            <a:endParaRPr lang="zh-CN" altLang="en-US" sz="3600">
              <a:solidFill>
                <a:srgbClr val="930A0E"/>
              </a:solidFill>
              <a:latin typeface="Aa语文老师的字" panose="02010600010101010101" charset="-122"/>
              <a:ea typeface="Aa语文老师的字" panose="02010600010101010101" charset="-122"/>
            </a:endParaRPr>
          </a:p>
          <a:p>
            <a:r>
              <a:rPr lang="zh-CN" altLang="en-US" sz="3600">
                <a:solidFill>
                  <a:srgbClr val="930A0E"/>
                </a:solidFill>
                <a:latin typeface="Aa语文老师的字" panose="02010600010101010101" charset="-122"/>
                <a:ea typeface="Aa语文老师的字" panose="02010600010101010101" charset="-122"/>
              </a:rPr>
              <a:t>为我们的祖国写一封</a:t>
            </a:r>
            <a:r>
              <a:rPr lang="zh-CN" altLang="en-US" sz="3600">
                <a:solidFill>
                  <a:srgbClr val="930A0E"/>
                </a:solidFill>
                <a:latin typeface="Aa语文老师的字" panose="02010600010101010101" charset="-122"/>
                <a:ea typeface="Aa语文老师的字" panose="02010600010101010101" charset="-122"/>
              </a:rPr>
              <a:t>家书。</a:t>
            </a:r>
            <a:endParaRPr lang="zh-CN" altLang="en-US" sz="3600">
              <a:solidFill>
                <a:srgbClr val="930A0E"/>
              </a:solidFill>
              <a:latin typeface="Aa语文老师的字" panose="02010600010101010101" charset="-122"/>
              <a:ea typeface="Aa语文老师的字" panose="0201060001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 flipH="1">
            <a:off x="1617345" y="1056005"/>
            <a:ext cx="7531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spc="-300" dirty="0">
                <a:solidFill>
                  <a:schemeClr val="bg1"/>
                </a:solidFill>
                <a:latin typeface="Aa语文老师的字" panose="02010600010101010101" charset="-122"/>
                <a:ea typeface="Aa语文老师的字" panose="02010600010101010101" charset="-122"/>
                <a:cs typeface="+mn-ea"/>
                <a:sym typeface="字魂36号-正文宋楷" panose="02010600030101010101" pitchFamily="2" charset="-122"/>
              </a:rPr>
              <a:t>叁</a:t>
            </a:r>
            <a:endParaRPr lang="zh-CN" altLang="en-US" sz="4800" spc="-300" dirty="0">
              <a:solidFill>
                <a:schemeClr val="bg1"/>
              </a:solidFill>
              <a:latin typeface="Aa语文老师的字" panose="02010600010101010101" charset="-122"/>
              <a:ea typeface="Aa语文老师的字" panose="02010600010101010101" charset="-122"/>
              <a:cs typeface="+mn-ea"/>
              <a:sym typeface="字魂36号-正文宋楷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65860" y="2794000"/>
            <a:ext cx="100507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方正小标宋_GBK" panose="02000000000000000000" charset="-122"/>
                <a:ea typeface="方正小标宋_GBK" panose="02000000000000000000" charset="-122"/>
              </a:rPr>
              <a:t>阅读《傅雷家书》中一九五五年的信件，寻找赤子之心的内涵，并在原文中</a:t>
            </a:r>
            <a:r>
              <a:rPr lang="zh-CN" altLang="en-US" sz="2800">
                <a:latin typeface="方正小标宋_GBK" panose="02000000000000000000" charset="-122"/>
                <a:ea typeface="方正小标宋_GBK" panose="02000000000000000000" charset="-122"/>
              </a:rPr>
              <a:t>批注。</a:t>
            </a:r>
            <a:endParaRPr lang="zh-CN" altLang="en-US" sz="2800">
              <a:latin typeface="方正小标宋_GBK" panose="02000000000000000000" charset="-122"/>
              <a:ea typeface="方正小标宋_GBK" panose="020000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80565" y="689610"/>
            <a:ext cx="26777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930A0E"/>
                </a:solidFill>
                <a:latin typeface="Aa语文老师的字" panose="02010600010101010101" charset="-122"/>
                <a:ea typeface="Aa语文老师的字" panose="02010600010101010101" charset="-122"/>
              </a:rPr>
              <a:t>作业布置：</a:t>
            </a:r>
            <a:endParaRPr lang="zh-CN" altLang="en-US" sz="3600">
              <a:solidFill>
                <a:srgbClr val="930A0E"/>
              </a:solidFill>
              <a:latin typeface="Aa语文老师的字" panose="02010600010101010101" charset="-122"/>
              <a:ea typeface="Aa语文老师的字" panose="0201060001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25515" y="2023110"/>
            <a:ext cx="26777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930A0E"/>
                </a:solidFill>
                <a:latin typeface="Aa语文老师的字" panose="02010600010101010101" charset="-122"/>
                <a:ea typeface="Aa语文老师的字" panose="02010600010101010101" charset="-122"/>
              </a:rPr>
              <a:t>必做</a:t>
            </a:r>
            <a:endParaRPr lang="zh-CN" altLang="en-US" sz="3600">
              <a:solidFill>
                <a:srgbClr val="930A0E"/>
              </a:solidFill>
              <a:latin typeface="Aa语文老师的字" panose="02010600010101010101" charset="-122"/>
              <a:ea typeface="Aa语文老师的字" panose="0201060001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17490" y="2023110"/>
            <a:ext cx="572135" cy="556895"/>
          </a:xfrm>
          <a:prstGeom prst="rect">
            <a:avLst/>
          </a:prstGeom>
          <a:solidFill>
            <a:srgbClr val="930A0E"/>
          </a:solidFill>
          <a:ln>
            <a:solidFill>
              <a:srgbClr val="930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字魂36号-正文宋楷" panose="02010600030101010101" pitchFamily="2" charset="-122"/>
              <a:ea typeface="字魂36号-正文宋楷" panose="02010600030101010101" pitchFamily="2" charset="-122"/>
              <a:cs typeface="+mn-ea"/>
              <a:sym typeface="字魂36号-正文宋楷" panose="02010600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 flipH="1">
            <a:off x="5317490" y="2053590"/>
            <a:ext cx="5302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spc="-300" dirty="0">
                <a:solidFill>
                  <a:schemeClr val="bg1"/>
                </a:solidFill>
                <a:latin typeface="Aa语文老师的字" panose="02010600010101010101" charset="-122"/>
                <a:ea typeface="Aa语文老师的字" panose="02010600010101010101" charset="-122"/>
                <a:cs typeface="+mn-ea"/>
                <a:sym typeface="字魂36号-正文宋楷" panose="02010600030101010101" pitchFamily="2" charset="-122"/>
              </a:rPr>
              <a:t>壹</a:t>
            </a:r>
            <a:endParaRPr lang="zh-CN" altLang="en-US" sz="3200" spc="-300" dirty="0">
              <a:solidFill>
                <a:schemeClr val="bg1"/>
              </a:solidFill>
              <a:latin typeface="Aa语文老师的字" panose="02010600010101010101" charset="-122"/>
              <a:ea typeface="Aa语文老师的字" panose="02010600010101010101" charset="-122"/>
              <a:cs typeface="+mn-ea"/>
              <a:sym typeface="字魂36号-正文宋楷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 flipH="1">
            <a:off x="5062855" y="1466215"/>
            <a:ext cx="1039495" cy="88646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317490" y="4061460"/>
            <a:ext cx="572135" cy="556895"/>
          </a:xfrm>
          <a:prstGeom prst="rect">
            <a:avLst/>
          </a:prstGeom>
          <a:solidFill>
            <a:srgbClr val="930A0E"/>
          </a:solidFill>
          <a:ln>
            <a:solidFill>
              <a:srgbClr val="930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字魂36号-正文宋楷" panose="02010600030101010101" pitchFamily="2" charset="-122"/>
              <a:ea typeface="字魂36号-正文宋楷" panose="02010600030101010101" pitchFamily="2" charset="-122"/>
              <a:cs typeface="+mn-ea"/>
              <a:sym typeface="字魂36号-正文宋楷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02350" y="4061460"/>
            <a:ext cx="26777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930A0E"/>
                </a:solidFill>
                <a:latin typeface="Aa语文老师的字" panose="02010600010101010101" charset="-122"/>
                <a:ea typeface="Aa语文老师的字" panose="02010600010101010101" charset="-122"/>
              </a:rPr>
              <a:t>选做</a:t>
            </a:r>
            <a:endParaRPr lang="zh-CN" altLang="en-US" sz="3600">
              <a:solidFill>
                <a:srgbClr val="930A0E"/>
              </a:solidFill>
              <a:latin typeface="Aa语文老师的字" panose="02010600010101010101" charset="-122"/>
              <a:ea typeface="Aa语文老师的字" panose="0201060001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 flipH="1">
            <a:off x="5349240" y="4061460"/>
            <a:ext cx="753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spc="-300" dirty="0">
                <a:solidFill>
                  <a:schemeClr val="bg1"/>
                </a:solidFill>
                <a:latin typeface="Aa语文老师的字" panose="02010600010101010101" charset="-122"/>
                <a:ea typeface="Aa语文老师的字" panose="02010600010101010101" charset="-122"/>
                <a:cs typeface="+mn-ea"/>
                <a:sym typeface="字魂36号-正文宋楷" panose="02010600030101010101" pitchFamily="2" charset="-122"/>
              </a:rPr>
              <a:t>贰</a:t>
            </a:r>
            <a:endParaRPr lang="zh-CN" altLang="en-US" sz="3200" spc="-300" dirty="0">
              <a:solidFill>
                <a:schemeClr val="bg1"/>
              </a:solidFill>
              <a:latin typeface="Aa语文老师的字" panose="02010600010101010101" charset="-122"/>
              <a:ea typeface="Aa语文老师的字" panose="02010600010101010101" charset="-122"/>
              <a:cs typeface="+mn-ea"/>
              <a:sym typeface="字魂36号-正文宋楷" panose="02010600030101010101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email"/>
          <a:srcRect l="-6"/>
          <a:stretch>
            <a:fillRect/>
          </a:stretch>
        </p:blipFill>
        <p:spPr>
          <a:xfrm>
            <a:off x="5578475" y="4324985"/>
            <a:ext cx="523875" cy="73469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325880" y="4932680"/>
            <a:ext cx="100507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方正小标宋_GBK" panose="02000000000000000000" charset="-122"/>
                <a:ea typeface="方正小标宋_GBK" panose="02000000000000000000" charset="-122"/>
              </a:rPr>
              <a:t>阅读《曾国藩家书》探寻书中的家国情怀，做摘抄或完成五百字的</a:t>
            </a:r>
            <a:r>
              <a:rPr lang="zh-CN" altLang="en-US" sz="2800">
                <a:latin typeface="方正小标宋_GBK" panose="02000000000000000000" charset="-122"/>
                <a:ea typeface="方正小标宋_GBK" panose="02000000000000000000" charset="-122"/>
              </a:rPr>
              <a:t>读后感。</a:t>
            </a:r>
            <a:endParaRPr lang="zh-CN" altLang="en-US" sz="2800">
              <a:latin typeface="方正小标宋_GBK" panose="02000000000000000000" charset="-122"/>
              <a:ea typeface="方正小标宋_GBK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30A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867410" y="847725"/>
            <a:ext cx="10458450" cy="5162550"/>
          </a:xfrm>
          <a:prstGeom prst="rect">
            <a:avLst/>
          </a:prstGeom>
          <a:solidFill>
            <a:srgbClr val="F5F3EB"/>
          </a:solidFill>
          <a:ln>
            <a:noFill/>
          </a:ln>
          <a:effectLst>
            <a:outerShdw blurRad="4953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10600030101010101" pitchFamily="2" charset="-122"/>
              <a:ea typeface="字魂36号-正文宋楷" panose="02010600030101010101" pitchFamily="2" charset="-122"/>
              <a:sym typeface="字魂36号-正文宋楷" panose="0201060003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617410" y="1786967"/>
            <a:ext cx="1203159" cy="3265290"/>
          </a:xfrm>
          <a:prstGeom prst="rect">
            <a:avLst/>
          </a:prstGeom>
          <a:solidFill>
            <a:srgbClr val="930A0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6号-正文宋楷" panose="02010600030101010101" pitchFamily="2" charset="-122"/>
              <a:ea typeface="字魂36号-正文宋楷" panose="02010600030101010101" pitchFamily="2" charset="-122"/>
              <a:cs typeface="+mn-ea"/>
              <a:sym typeface="字魂36号-正文宋楷" panose="0201060003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761789" y="1943377"/>
            <a:ext cx="914401" cy="29718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6号-正文宋楷" panose="02010600030101010101" pitchFamily="2" charset="-122"/>
              <a:ea typeface="字魂36号-正文宋楷" panose="02010600030101010101" pitchFamily="2" charset="-122"/>
              <a:cs typeface="+mn-ea"/>
              <a:sym typeface="字魂36号-正文宋楷" panose="0201060003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43205" y="1912236"/>
            <a:ext cx="1013460" cy="2924734"/>
          </a:xfrm>
          <a:prstGeom prst="rect">
            <a:avLst/>
          </a:prstGeom>
        </p:spPr>
        <p:txBody>
          <a:bodyPr vert="eaVert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Aa语文老师的字" panose="02010600010101010101" charset="-122"/>
                <a:ea typeface="Aa语文老师的字" panose="02010600010101010101" charset="-122"/>
                <a:cs typeface="+mn-ea"/>
                <a:sym typeface="字魂36号-正文宋楷" panose="02010600030101010101" pitchFamily="2" charset="-122"/>
              </a:rPr>
              <a:t>傅聪</a:t>
            </a:r>
            <a:endParaRPr lang="zh-CN" altLang="en-US" sz="3600" dirty="0">
              <a:solidFill>
                <a:schemeClr val="bg1"/>
              </a:solidFill>
              <a:latin typeface="Aa语文老师的字" panose="02010600010101010101" charset="-122"/>
              <a:ea typeface="Aa语文老师的字" panose="02010600010101010101" charset="-122"/>
              <a:cs typeface="+mn-ea"/>
              <a:sym typeface="字魂36号-正文宋楷" panose="02010600030101010101" pitchFamily="2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7" t="38876" r="-4384" b="-1708"/>
          <a:stretch>
            <a:fillRect/>
          </a:stretch>
        </p:blipFill>
        <p:spPr>
          <a:xfrm rot="16200000" flipV="1">
            <a:off x="9359900" y="4044950"/>
            <a:ext cx="1324610" cy="26066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957830" y="1162685"/>
            <a:ext cx="56953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一九五五年 一月十六日 聪信 摘录</a:t>
            </a:r>
            <a:endParaRPr lang="zh-CN" altLang="en-US" sz="2800">
              <a:latin typeface="方正小标宋_GBK" panose="02000000000000000000" charset="-122"/>
              <a:ea typeface="方正小标宋_GBK" panose="02000000000000000000" charset="-122"/>
            </a:endParaRPr>
          </a:p>
          <a:p>
            <a:endParaRPr lang="zh-CN" altLang="en-US" sz="2800">
              <a:latin typeface="方正小标宋_GBK" panose="02000000000000000000" charset="-122"/>
              <a:ea typeface="方正小标宋_GBK" panose="020000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88005" y="1911985"/>
            <a:ext cx="731266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什托姆卡教授说：“所有的波兰钢琴家都不懂萧邦，唯有你这个中国人感受到了萧邦。”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上届肖邦竞赛的第一奖斯坦番斯卡说：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这种“这种天赋很难说来自何方，多半是来自心灵的纯洁；唯有这样纯洁到像明镜一般的心灵才会给艺术家这种情感，这种激情。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endParaRPr lang="en-US" alt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alt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0A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867410" y="847725"/>
            <a:ext cx="10458450" cy="5162550"/>
          </a:xfrm>
          <a:prstGeom prst="rect">
            <a:avLst/>
          </a:prstGeom>
          <a:solidFill>
            <a:srgbClr val="F5F3EB"/>
          </a:solidFill>
          <a:ln>
            <a:noFill/>
          </a:ln>
          <a:effectLst>
            <a:outerShdw blurRad="4953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10600030101010101" pitchFamily="2" charset="-122"/>
              <a:ea typeface="字魂36号-正文宋楷" panose="02010600030101010101" pitchFamily="2" charset="-122"/>
              <a:sym typeface="字魂36号-正文宋楷" panose="0201060003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617410" y="1786967"/>
            <a:ext cx="1203159" cy="3265290"/>
          </a:xfrm>
          <a:prstGeom prst="rect">
            <a:avLst/>
          </a:prstGeom>
          <a:solidFill>
            <a:srgbClr val="930A0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6号-正文宋楷" panose="02010600030101010101" pitchFamily="2" charset="-122"/>
              <a:ea typeface="字魂36号-正文宋楷" panose="02010600030101010101" pitchFamily="2" charset="-122"/>
              <a:cs typeface="+mn-ea"/>
              <a:sym typeface="字魂36号-正文宋楷" panose="0201060003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761789" y="1943377"/>
            <a:ext cx="914401" cy="29718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6号-正文宋楷" panose="02010600030101010101" pitchFamily="2" charset="-122"/>
              <a:ea typeface="字魂36号-正文宋楷" panose="02010600030101010101" pitchFamily="2" charset="-122"/>
              <a:cs typeface="+mn-ea"/>
              <a:sym typeface="字魂36号-正文宋楷" panose="0201060003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43205" y="1912236"/>
            <a:ext cx="1013460" cy="2924734"/>
          </a:xfrm>
          <a:prstGeom prst="rect">
            <a:avLst/>
          </a:prstGeom>
        </p:spPr>
        <p:txBody>
          <a:bodyPr vert="eaVert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Aa语文老师的字" panose="02010600010101010101" charset="-122"/>
                <a:ea typeface="Aa语文老师的字" panose="02010600010101010101" charset="-122"/>
                <a:cs typeface="+mn-ea"/>
                <a:sym typeface="字魂36号-正文宋楷" panose="02010600030101010101" pitchFamily="2" charset="-122"/>
              </a:rPr>
              <a:t>傅聪</a:t>
            </a:r>
            <a:endParaRPr lang="zh-CN" altLang="en-US" sz="3600" dirty="0">
              <a:solidFill>
                <a:schemeClr val="bg1"/>
              </a:solidFill>
              <a:latin typeface="Aa语文老师的字" panose="02010600010101010101" charset="-122"/>
              <a:ea typeface="Aa语文老师的字" panose="02010600010101010101" charset="-122"/>
              <a:cs typeface="+mn-ea"/>
              <a:sym typeface="字魂36号-正文宋楷" panose="02010600030101010101" pitchFamily="2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7" t="38876" r="-4384" b="-1708"/>
          <a:stretch>
            <a:fillRect/>
          </a:stretch>
        </p:blipFill>
        <p:spPr>
          <a:xfrm rot="16200000" flipV="1">
            <a:off x="9359900" y="4044950"/>
            <a:ext cx="1324610" cy="26066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957830" y="1162685"/>
            <a:ext cx="56953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一九五五年 一月十六日 聪信 摘录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endParaRPr lang="zh-CN" altLang="en-US" sz="2800">
              <a:latin typeface="方正小标宋_GBK" panose="02000000000000000000" charset="-122"/>
              <a:ea typeface="方正小标宋_GBK" panose="020000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85795" y="1786890"/>
            <a:ext cx="731266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从波兹南寄来一个女孩子写的信，说： 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以前我从来不大想起中国的，中国是太远太远了，跟我有什么关系呢？听到了你的独奏会以后，你和中国成了我整天思念的题目了。从你的对萧邦深刻而非凡的理解，我感到有一个伟大的，有着古老文明的民族在你的心灵里。”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1617345" y="1056005"/>
            <a:ext cx="752475" cy="762635"/>
          </a:xfrm>
          <a:prstGeom prst="rect">
            <a:avLst/>
          </a:prstGeom>
          <a:solidFill>
            <a:srgbClr val="930A0E"/>
          </a:solidFill>
          <a:ln>
            <a:solidFill>
              <a:srgbClr val="930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10600030101010101" pitchFamily="2" charset="-122"/>
              <a:ea typeface="字魂36号-正文宋楷" panose="02010600030101010101" pitchFamily="2" charset="-122"/>
              <a:cs typeface="+mn-ea"/>
              <a:sym typeface="字魂36号-正文宋楷" panose="02010600030101010101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 flipH="1">
            <a:off x="1617222" y="491377"/>
            <a:ext cx="1194488" cy="970522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 flipH="1">
            <a:off x="1617345" y="1102360"/>
            <a:ext cx="5302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spc="-300" dirty="0">
                <a:solidFill>
                  <a:schemeClr val="bg1"/>
                </a:solidFill>
                <a:latin typeface="Aa语文老师的字" panose="02010600010101010101" charset="-122"/>
                <a:ea typeface="Aa语文老师的字" panose="02010600010101010101" charset="-122"/>
                <a:cs typeface="+mn-ea"/>
                <a:sym typeface="字魂36号-正文宋楷" panose="02010600030101010101" pitchFamily="2" charset="-122"/>
              </a:rPr>
              <a:t>壹</a:t>
            </a:r>
            <a:endParaRPr lang="zh-CN" altLang="en-US" sz="4800" spc="-300" dirty="0">
              <a:solidFill>
                <a:schemeClr val="bg1"/>
              </a:solidFill>
              <a:latin typeface="Aa语文老师的字" panose="02010600010101010101" charset="-122"/>
              <a:ea typeface="Aa语文老师的字" panose="02010600010101010101" charset="-122"/>
              <a:cs typeface="+mn-ea"/>
              <a:sym typeface="字魂36号-正文宋楷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58720" y="1256665"/>
            <a:ext cx="56953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品读家书·思赤子之心</a:t>
            </a:r>
            <a:endParaRPr lang="zh-CN" altLang="en-US" sz="2800">
              <a:latin typeface="方正小标宋_GBK" panose="02000000000000000000" charset="-122"/>
              <a:ea typeface="方正小标宋_GBK" panose="020000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52700" y="2249805"/>
            <a:ext cx="733171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ü"/>
            </a:pP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什托姆卡教授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上届肖邦竞赛的第一奖斯坦番斯卡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从波兹南寄来一个女孩子写的信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457200" indent="-457200"/>
            <a:endParaRPr lang="zh-CN" altLang="en-US" sz="3200"/>
          </a:p>
          <a:p>
            <a:endParaRPr lang="zh-CN" altLang="en-US" sz="3200"/>
          </a:p>
        </p:txBody>
      </p:sp>
      <p:sp>
        <p:nvSpPr>
          <p:cNvPr id="15" name="文本框 14"/>
          <p:cNvSpPr txBox="1"/>
          <p:nvPr/>
        </p:nvSpPr>
        <p:spPr>
          <a:xfrm>
            <a:off x="1758950" y="4803140"/>
            <a:ext cx="953262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930A0E"/>
                </a:solidFill>
                <a:latin typeface="Aa语文老师的字" panose="02010600010101010101" charset="-122"/>
                <a:ea typeface="Aa语文老师的字" panose="02010600010101010101" charset="-122"/>
              </a:rPr>
              <a:t>傅聪如何看待这如潮水一般涌来的赞誉？</a:t>
            </a:r>
            <a:endParaRPr lang="zh-CN" altLang="en-US" sz="3200">
              <a:solidFill>
                <a:srgbClr val="930A0E"/>
              </a:solidFill>
              <a:latin typeface="Aa语文老师的字" panose="02010600010101010101" charset="-122"/>
              <a:ea typeface="Aa语文老师的字" panose="02010600010101010101" charset="-122"/>
            </a:endParaRPr>
          </a:p>
          <a:p>
            <a:r>
              <a:rPr lang="zh-CN" altLang="en-US" sz="3200">
                <a:solidFill>
                  <a:srgbClr val="930A0E"/>
                </a:solidFill>
                <a:latin typeface="Aa语文老师的字" panose="02010600010101010101" charset="-122"/>
                <a:ea typeface="Aa语文老师的字" panose="02010600010101010101" charset="-122"/>
              </a:rPr>
              <a:t>你从中读出傅聪是一个怎样的人？</a:t>
            </a:r>
            <a:r>
              <a:rPr lang="zh-CN" altLang="en-US" sz="3200">
                <a:solidFill>
                  <a:schemeClr val="accent1">
                    <a:lumMod val="75000"/>
                  </a:schemeClr>
                </a:solidFill>
                <a:latin typeface="Aa语文老师的字" panose="02010600010101010101" charset="-122"/>
                <a:ea typeface="Aa语文老师的字" panose="02010600010101010101" charset="-122"/>
              </a:rPr>
              <a:t>（圈点批注）</a:t>
            </a:r>
            <a:endParaRPr lang="zh-CN" altLang="en-US" sz="3200">
              <a:solidFill>
                <a:schemeClr val="accent1">
                  <a:lumMod val="75000"/>
                </a:schemeClr>
              </a:solidFill>
              <a:latin typeface="Aa语文老师的字" panose="02010600010101010101" charset="-122"/>
              <a:ea typeface="Aa语文老师的字" panose="0201060001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989955" y="3856355"/>
            <a:ext cx="5695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accent1">
                    <a:lumMod val="75000"/>
                  </a:schemeClr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一九五五年</a:t>
            </a:r>
            <a:r>
              <a:rPr lang="en-US" altLang="zh-CN" sz="2400">
                <a:solidFill>
                  <a:schemeClr val="accent1">
                    <a:lumMod val="75000"/>
                  </a:schemeClr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 </a:t>
            </a:r>
            <a:r>
              <a:rPr lang="zh-CN" altLang="en-US" sz="2400">
                <a:solidFill>
                  <a:schemeClr val="accent1">
                    <a:lumMod val="75000"/>
                  </a:schemeClr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一月十六日</a:t>
            </a:r>
            <a:r>
              <a:rPr lang="en-US" altLang="zh-CN" sz="2400">
                <a:solidFill>
                  <a:schemeClr val="accent1">
                    <a:lumMod val="75000"/>
                  </a:schemeClr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 </a:t>
            </a:r>
            <a:r>
              <a:rPr lang="zh-CN" altLang="en-US" sz="2400">
                <a:solidFill>
                  <a:schemeClr val="accent1">
                    <a:lumMod val="75000"/>
                  </a:schemeClr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聪信</a:t>
            </a:r>
            <a:r>
              <a:rPr lang="en-US" altLang="zh-CN" sz="2400">
                <a:solidFill>
                  <a:schemeClr val="accent1">
                    <a:lumMod val="75000"/>
                  </a:schemeClr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 </a:t>
            </a:r>
            <a:r>
              <a:rPr lang="zh-CN" altLang="en-US" sz="2400">
                <a:solidFill>
                  <a:schemeClr val="accent1">
                    <a:lumMod val="75000"/>
                  </a:schemeClr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摘录</a:t>
            </a:r>
            <a:endParaRPr lang="zh-CN" altLang="en-US" sz="2400">
              <a:solidFill>
                <a:schemeClr val="accent1">
                  <a:lumMod val="75000"/>
                </a:schemeClr>
              </a:solidFill>
              <a:latin typeface="方正小标宋_GBK" panose="02000000000000000000" charset="-122"/>
              <a:ea typeface="方正小标宋_GBK" panose="02000000000000000000" charset="-122"/>
            </a:endParaRPr>
          </a:p>
          <a:p>
            <a:endParaRPr lang="zh-CN" altLang="en-US" sz="2400">
              <a:solidFill>
                <a:schemeClr val="accent1">
                  <a:lumMod val="75000"/>
                </a:schemeClr>
              </a:solidFill>
              <a:latin typeface="方正小标宋_GBK" panose="02000000000000000000" charset="-122"/>
              <a:ea typeface="方正小标宋_GBK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1617345" y="1056005"/>
            <a:ext cx="752475" cy="762635"/>
          </a:xfrm>
          <a:prstGeom prst="rect">
            <a:avLst/>
          </a:prstGeom>
          <a:solidFill>
            <a:srgbClr val="930A0E"/>
          </a:solidFill>
          <a:ln>
            <a:solidFill>
              <a:srgbClr val="930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10600030101010101" pitchFamily="2" charset="-122"/>
              <a:ea typeface="字魂36号-正文宋楷" panose="02010600030101010101" pitchFamily="2" charset="-122"/>
              <a:cs typeface="+mn-ea"/>
              <a:sym typeface="字魂36号-正文宋楷" panose="02010600030101010101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 flipH="1">
            <a:off x="1617222" y="491377"/>
            <a:ext cx="1194488" cy="970522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 flipH="1">
            <a:off x="1617345" y="1102360"/>
            <a:ext cx="5302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spc="-300" dirty="0">
                <a:solidFill>
                  <a:schemeClr val="bg1"/>
                </a:solidFill>
                <a:latin typeface="Aa语文老师的字" panose="02010600010101010101" charset="-122"/>
                <a:ea typeface="Aa语文老师的字" panose="02010600010101010101" charset="-122"/>
                <a:cs typeface="+mn-ea"/>
                <a:sym typeface="字魂36号-正文宋楷" panose="02010600030101010101" pitchFamily="2" charset="-122"/>
              </a:rPr>
              <a:t>壹</a:t>
            </a:r>
            <a:endParaRPr lang="zh-CN" altLang="en-US" sz="4800" spc="-300" dirty="0">
              <a:solidFill>
                <a:schemeClr val="bg1"/>
              </a:solidFill>
              <a:latin typeface="Aa语文老师的字" panose="02010600010101010101" charset="-122"/>
              <a:ea typeface="Aa语文老师的字" panose="02010600010101010101" charset="-122"/>
              <a:cs typeface="+mn-ea"/>
              <a:sym typeface="字魂36号-正文宋楷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58720" y="1256665"/>
            <a:ext cx="56953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品读家书·思赤子之心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89380" y="2971165"/>
            <a:ext cx="380809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爸爸：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>
              <a:buNone/>
            </a:pP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在波兰的音乐会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>
              <a:buNone/>
            </a:pP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非常成功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……</a:t>
            </a:r>
            <a:endParaRPr lang="en-US" altLang="zh-CN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>
              <a:buNone/>
            </a:pP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傅聪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>
              <a:buNone/>
            </a:pPr>
            <a:endParaRPr lang="zh-CN" altLang="en-US" sz="3200"/>
          </a:p>
          <a:p>
            <a:endParaRPr lang="zh-CN" altLang="en-US" sz="3200"/>
          </a:p>
        </p:txBody>
      </p:sp>
      <p:sp>
        <p:nvSpPr>
          <p:cNvPr id="15" name="文本框 14"/>
          <p:cNvSpPr txBox="1"/>
          <p:nvPr/>
        </p:nvSpPr>
        <p:spPr>
          <a:xfrm>
            <a:off x="5699125" y="2907030"/>
            <a:ext cx="589788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930A0E"/>
                </a:solidFill>
                <a:latin typeface="Aa语文老师的字" panose="02010600010101010101" charset="-122"/>
                <a:ea typeface="Aa语文老师的字" panose="02010600010101010101" charset="-122"/>
              </a:rPr>
              <a:t>收到傅聪</a:t>
            </a:r>
            <a:r>
              <a:rPr lang="zh-CN" altLang="en-US" sz="3200">
                <a:solidFill>
                  <a:srgbClr val="930A0E"/>
                </a:solidFill>
                <a:latin typeface="Aa语文老师的字" panose="02010600010101010101" charset="-122"/>
                <a:ea typeface="Aa语文老师的字" panose="02010600010101010101" charset="-122"/>
              </a:rPr>
              <a:t>寄来的好的消息，</a:t>
            </a:r>
            <a:endParaRPr lang="zh-CN" altLang="en-US" sz="3200">
              <a:solidFill>
                <a:srgbClr val="930A0E"/>
              </a:solidFill>
              <a:latin typeface="Aa语文老师的字" panose="02010600010101010101" charset="-122"/>
              <a:ea typeface="Aa语文老师的字" panose="02010600010101010101" charset="-122"/>
            </a:endParaRPr>
          </a:p>
          <a:p>
            <a:r>
              <a:rPr lang="zh-CN" altLang="en-US" sz="3200">
                <a:solidFill>
                  <a:srgbClr val="930A0E"/>
                </a:solidFill>
                <a:latin typeface="Aa语文老师的字" panose="02010600010101010101" charset="-122"/>
                <a:ea typeface="Aa语文老师的字" panose="02010600010101010101" charset="-122"/>
              </a:rPr>
              <a:t>傅雷持什么看法？</a:t>
            </a:r>
            <a:endParaRPr lang="zh-CN" altLang="en-US" sz="3200">
              <a:solidFill>
                <a:srgbClr val="930A0E"/>
              </a:solidFill>
              <a:latin typeface="Aa语文老师的字" panose="02010600010101010101" charset="-122"/>
              <a:ea typeface="Aa语文老师的字" panose="02010600010101010101" charset="-122"/>
            </a:endParaRPr>
          </a:p>
          <a:p>
            <a:r>
              <a:rPr lang="zh-CN" altLang="en-US" sz="3200">
                <a:solidFill>
                  <a:srgbClr val="930A0E"/>
                </a:solidFill>
                <a:latin typeface="Aa语文老师的字" panose="02010600010101010101" charset="-122"/>
                <a:ea typeface="Aa语文老师的字" panose="02010600010101010101" charset="-122"/>
                <a:sym typeface="+mn-ea"/>
              </a:rPr>
              <a:t>你从中读出傅</a:t>
            </a:r>
            <a:r>
              <a:rPr lang="zh-CN" altLang="en-US" sz="3200">
                <a:solidFill>
                  <a:srgbClr val="930A0E"/>
                </a:solidFill>
                <a:latin typeface="Aa语文老师的字" panose="02010600010101010101" charset="-122"/>
                <a:ea typeface="Aa语文老师的字" panose="02010600010101010101" charset="-122"/>
                <a:sym typeface="+mn-ea"/>
              </a:rPr>
              <a:t>雷是一个怎样的人？</a:t>
            </a:r>
            <a:r>
              <a:rPr lang="zh-CN" altLang="en-US" sz="3200">
                <a:solidFill>
                  <a:schemeClr val="accent1">
                    <a:lumMod val="75000"/>
                  </a:schemeClr>
                </a:solidFill>
                <a:latin typeface="Aa语文老师的字" panose="02010600010101010101" charset="-122"/>
                <a:ea typeface="Aa语文老师的字" panose="02010600010101010101" charset="-122"/>
                <a:sym typeface="+mn-ea"/>
              </a:rPr>
              <a:t>（圈点批注）</a:t>
            </a:r>
            <a:endParaRPr lang="zh-CN" altLang="en-US" sz="3200">
              <a:solidFill>
                <a:schemeClr val="accent1">
                  <a:lumMod val="75000"/>
                </a:schemeClr>
              </a:solidFill>
              <a:latin typeface="Aa语文老师的字" panose="02010600010101010101" charset="-122"/>
              <a:ea typeface="Aa语文老师的字" panose="02010600010101010101" charset="-122"/>
            </a:endParaRPr>
          </a:p>
          <a:p>
            <a:endParaRPr lang="zh-CN" altLang="en-US" sz="3200">
              <a:solidFill>
                <a:srgbClr val="930A0E"/>
              </a:solidFill>
              <a:latin typeface="Aa语文老师的字" panose="02010600010101010101" charset="-122"/>
              <a:ea typeface="Aa语文老师的字" panose="02010600010101010101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320558" y="2281630"/>
            <a:ext cx="159349" cy="2648466"/>
            <a:chOff x="6105525" y="1941591"/>
            <a:chExt cx="159349" cy="2648466"/>
          </a:xfrm>
          <a:solidFill>
            <a:srgbClr val="456764"/>
          </a:solidFill>
        </p:grpSpPr>
        <p:sp>
          <p:nvSpPr>
            <p:cNvPr id="2" name="椭圆 1"/>
            <p:cNvSpPr/>
            <p:nvPr/>
          </p:nvSpPr>
          <p:spPr>
            <a:xfrm>
              <a:off x="6105525" y="1941591"/>
              <a:ext cx="159349" cy="159349"/>
            </a:xfrm>
            <a:prstGeom prst="ellipse">
              <a:avLst/>
            </a:prstGeom>
            <a:solidFill>
              <a:srgbClr val="930A0E"/>
            </a:solidFill>
            <a:ln>
              <a:solidFill>
                <a:srgbClr val="930A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字魂36号-正文宋楷" panose="02010600030101010101" pitchFamily="2" charset="-122"/>
                <a:ea typeface="字魂36号-正文宋楷" panose="02010600030101010101" pitchFamily="2" charset="-122"/>
                <a:cs typeface="+mn-ea"/>
                <a:sym typeface="字魂36号-正文宋楷" panose="02010600030101010101" pitchFamily="2" charset="-122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6105525" y="3189164"/>
              <a:ext cx="159349" cy="159349"/>
            </a:xfrm>
            <a:prstGeom prst="ellipse">
              <a:avLst/>
            </a:prstGeom>
            <a:solidFill>
              <a:srgbClr val="930A0E"/>
            </a:solidFill>
            <a:ln>
              <a:solidFill>
                <a:srgbClr val="930A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字魂36号-正文宋楷" panose="02010600030101010101" pitchFamily="2" charset="-122"/>
                <a:ea typeface="字魂36号-正文宋楷" panose="02010600030101010101" pitchFamily="2" charset="-122"/>
                <a:cs typeface="+mn-ea"/>
                <a:sym typeface="字魂36号-正文宋楷" panose="02010600030101010101" pitchFamily="2" charset="-122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6105525" y="4430708"/>
              <a:ext cx="159349" cy="159349"/>
            </a:xfrm>
            <a:prstGeom prst="ellipse">
              <a:avLst/>
            </a:prstGeom>
            <a:solidFill>
              <a:srgbClr val="930A0E"/>
            </a:solidFill>
            <a:ln>
              <a:solidFill>
                <a:srgbClr val="930A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字魂36号-正文宋楷" panose="02010600030101010101" pitchFamily="2" charset="-122"/>
                <a:ea typeface="字魂36号-正文宋楷" panose="02010600030101010101" pitchFamily="2" charset="-122"/>
                <a:cs typeface="+mn-ea"/>
                <a:sym typeface="字魂36号-正文宋楷" panose="02010600030101010101" pitchFamily="2" charset="-122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6185835" y="2095225"/>
              <a:ext cx="0" cy="2329768"/>
            </a:xfrm>
            <a:prstGeom prst="line">
              <a:avLst/>
            </a:prstGeom>
            <a:grpFill/>
            <a:ln>
              <a:solidFill>
                <a:srgbClr val="930A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5850255" y="2233930"/>
            <a:ext cx="50101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accent1">
                    <a:lumMod val="75000"/>
                  </a:schemeClr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一九五五年</a:t>
            </a:r>
            <a:r>
              <a:rPr lang="en-US" altLang="zh-CN" sz="2400">
                <a:solidFill>
                  <a:schemeClr val="accent1">
                    <a:lumMod val="75000"/>
                  </a:schemeClr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 </a:t>
            </a:r>
            <a:r>
              <a:rPr lang="zh-CN" altLang="en-US" sz="2400">
                <a:solidFill>
                  <a:schemeClr val="accent1">
                    <a:lumMod val="75000"/>
                  </a:schemeClr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一月二十六日</a:t>
            </a:r>
            <a:r>
              <a:rPr lang="en-US" altLang="zh-CN" sz="2400">
                <a:solidFill>
                  <a:schemeClr val="accent1">
                    <a:lumMod val="75000"/>
                  </a:schemeClr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  </a:t>
            </a:r>
            <a:r>
              <a:rPr lang="zh-CN" altLang="en-US" sz="2400">
                <a:solidFill>
                  <a:schemeClr val="accent1">
                    <a:lumMod val="75000"/>
                  </a:schemeClr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傅雷</a:t>
            </a:r>
            <a:r>
              <a:rPr lang="en-US" altLang="zh-CN" sz="2400">
                <a:solidFill>
                  <a:schemeClr val="accent1">
                    <a:lumMod val="75000"/>
                  </a:schemeClr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 </a:t>
            </a:r>
            <a:endParaRPr lang="zh-CN" altLang="en-US" sz="2400">
              <a:solidFill>
                <a:schemeClr val="accent1">
                  <a:lumMod val="75000"/>
                </a:schemeClr>
              </a:solidFill>
              <a:latin typeface="方正小标宋_GBK" panose="02000000000000000000" charset="-122"/>
              <a:ea typeface="方正小标宋_GBK" panose="020000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3695" y="2258695"/>
            <a:ext cx="5695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accent1">
                    <a:lumMod val="75000"/>
                  </a:schemeClr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一九五五年</a:t>
            </a:r>
            <a:r>
              <a:rPr lang="en-US" altLang="zh-CN" sz="2400">
                <a:solidFill>
                  <a:schemeClr val="accent1">
                    <a:lumMod val="75000"/>
                  </a:schemeClr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 </a:t>
            </a:r>
            <a:r>
              <a:rPr lang="zh-CN" altLang="en-US" sz="2400">
                <a:solidFill>
                  <a:schemeClr val="accent1">
                    <a:lumMod val="75000"/>
                  </a:schemeClr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一月十六日</a:t>
            </a:r>
            <a:r>
              <a:rPr lang="en-US" altLang="zh-CN" sz="2400">
                <a:solidFill>
                  <a:schemeClr val="accent1">
                    <a:lumMod val="75000"/>
                  </a:schemeClr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 </a:t>
            </a:r>
            <a:r>
              <a:rPr lang="zh-CN" altLang="en-US" sz="2400">
                <a:solidFill>
                  <a:schemeClr val="accent1">
                    <a:lumMod val="75000"/>
                  </a:schemeClr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聪信</a:t>
            </a:r>
            <a:r>
              <a:rPr lang="en-US" altLang="zh-CN" sz="2400">
                <a:solidFill>
                  <a:schemeClr val="accent1">
                    <a:lumMod val="75000"/>
                  </a:schemeClr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 </a:t>
            </a:r>
            <a:endParaRPr lang="zh-CN" altLang="en-US" sz="2400">
              <a:solidFill>
                <a:schemeClr val="accent1">
                  <a:lumMod val="75000"/>
                </a:schemeClr>
              </a:solidFill>
              <a:latin typeface="方正小标宋_GBK" panose="02000000000000000000" charset="-122"/>
              <a:ea typeface="方正小标宋_GBK" panose="02000000000000000000" charset="-122"/>
            </a:endParaRPr>
          </a:p>
          <a:p>
            <a:endParaRPr lang="zh-CN" altLang="en-US" sz="2400">
              <a:solidFill>
                <a:schemeClr val="accent1">
                  <a:lumMod val="75000"/>
                </a:schemeClr>
              </a:solidFill>
              <a:latin typeface="方正小标宋_GBK" panose="02000000000000000000" charset="-122"/>
              <a:ea typeface="方正小标宋_GBK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1617345" y="1056005"/>
            <a:ext cx="752475" cy="762635"/>
          </a:xfrm>
          <a:prstGeom prst="rect">
            <a:avLst/>
          </a:prstGeom>
          <a:solidFill>
            <a:srgbClr val="930A0E"/>
          </a:solidFill>
          <a:ln>
            <a:solidFill>
              <a:srgbClr val="930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10600030101010101" pitchFamily="2" charset="-122"/>
              <a:ea typeface="字魂36号-正文宋楷" panose="02010600030101010101" pitchFamily="2" charset="-122"/>
              <a:cs typeface="+mn-ea"/>
              <a:sym typeface="字魂36号-正文宋楷" panose="02010600030101010101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 flipH="1">
            <a:off x="1617222" y="491377"/>
            <a:ext cx="1194488" cy="970522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 flipH="1">
            <a:off x="1617345" y="1102360"/>
            <a:ext cx="5302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spc="-300" dirty="0">
                <a:solidFill>
                  <a:schemeClr val="bg1"/>
                </a:solidFill>
                <a:latin typeface="Aa语文老师的字" panose="02010600010101010101" charset="-122"/>
                <a:ea typeface="Aa语文老师的字" panose="02010600010101010101" charset="-122"/>
                <a:cs typeface="+mn-ea"/>
                <a:sym typeface="字魂36号-正文宋楷" panose="02010600030101010101" pitchFamily="2" charset="-122"/>
              </a:rPr>
              <a:t>壹</a:t>
            </a:r>
            <a:endParaRPr lang="zh-CN" altLang="en-US" sz="4800" spc="-300" dirty="0">
              <a:solidFill>
                <a:schemeClr val="bg1"/>
              </a:solidFill>
              <a:latin typeface="Aa语文老师的字" panose="02010600010101010101" charset="-122"/>
              <a:ea typeface="Aa语文老师的字" panose="02010600010101010101" charset="-122"/>
              <a:cs typeface="+mn-ea"/>
              <a:sym typeface="字魂36号-正文宋楷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58720" y="1256665"/>
            <a:ext cx="56953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品读家书·思赤子之心</a:t>
            </a:r>
            <a:endParaRPr lang="zh-CN" altLang="en-US" sz="2800">
              <a:latin typeface="方正小标宋_GBK" panose="02000000000000000000" charset="-122"/>
              <a:ea typeface="方正小标宋_GBK" panose="020000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69820" y="2561590"/>
            <a:ext cx="790575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930A0E"/>
                </a:solidFill>
                <a:latin typeface="Aa语文老师的字" panose="02010600010101010101" charset="-122"/>
                <a:ea typeface="Aa语文老师的字" panose="02010600010101010101" charset="-122"/>
              </a:rPr>
              <a:t>赤子孤独了，会创造一个世界，</a:t>
            </a:r>
            <a:endParaRPr lang="zh-CN" altLang="en-US" sz="3600">
              <a:solidFill>
                <a:srgbClr val="930A0E"/>
              </a:solidFill>
              <a:latin typeface="Aa语文老师的字" panose="02010600010101010101" charset="-122"/>
              <a:ea typeface="Aa语文老师的字" panose="02010600010101010101" charset="-122"/>
            </a:endParaRPr>
          </a:p>
          <a:p>
            <a:r>
              <a:rPr lang="zh-CN" altLang="en-US" sz="3600">
                <a:solidFill>
                  <a:srgbClr val="930A0E"/>
                </a:solidFill>
                <a:latin typeface="Aa语文老师的字" panose="02010600010101010101" charset="-122"/>
                <a:ea typeface="Aa语文老师的字" panose="02010600010101010101" charset="-122"/>
              </a:rPr>
              <a:t>创造许多心灵的</a:t>
            </a:r>
            <a:r>
              <a:rPr lang="zh-CN" altLang="en-US" sz="3600">
                <a:solidFill>
                  <a:srgbClr val="930A0E"/>
                </a:solidFill>
                <a:latin typeface="Aa语文老师的字" panose="02010600010101010101" charset="-122"/>
                <a:ea typeface="Aa语文老师的字" panose="02010600010101010101" charset="-122"/>
              </a:rPr>
              <a:t>朋友。</a:t>
            </a:r>
            <a:endParaRPr lang="zh-CN" altLang="en-US" sz="3600">
              <a:solidFill>
                <a:srgbClr val="930A0E"/>
              </a:solidFill>
              <a:latin typeface="Aa语文老师的字" panose="02010600010101010101" charset="-122"/>
              <a:ea typeface="Aa语文老师的字" panose="02010600010101010101" charset="-122"/>
            </a:endParaRPr>
          </a:p>
          <a:p>
            <a:endParaRPr lang="zh-CN" altLang="en-US" sz="3600">
              <a:solidFill>
                <a:srgbClr val="930A0E"/>
              </a:solidFill>
              <a:latin typeface="Aa语文老师的字" panose="02010600010101010101" charset="-122"/>
              <a:ea typeface="Aa语文老师的字" panose="02010600010101010101" charset="-122"/>
            </a:endParaRPr>
          </a:p>
          <a:p>
            <a:r>
              <a:rPr lang="zh-CN" altLang="en-US" sz="3600">
                <a:solidFill>
                  <a:srgbClr val="930A0E"/>
                </a:solidFill>
                <a:latin typeface="Aa语文老师的字" panose="02010600010101010101" charset="-122"/>
                <a:ea typeface="Aa语文老师的字" panose="02010600010101010101" charset="-122"/>
              </a:rPr>
              <a:t>愿你做中国的</a:t>
            </a:r>
            <a:r>
              <a:rPr lang="en-US" altLang="zh-CN" sz="3600">
                <a:solidFill>
                  <a:srgbClr val="930A0E"/>
                </a:solidFill>
                <a:latin typeface="Aa语文老师的字" panose="02010600010101010101" charset="-122"/>
                <a:ea typeface="Aa语文老师的字" panose="02010600010101010101" charset="-122"/>
              </a:rPr>
              <a:t>——</a:t>
            </a:r>
            <a:r>
              <a:rPr lang="zh-CN" altLang="en-US" sz="3600">
                <a:solidFill>
                  <a:srgbClr val="930A0E"/>
                </a:solidFill>
                <a:latin typeface="Aa语文老师的字" panose="02010600010101010101" charset="-122"/>
                <a:ea typeface="Aa语文老师的字" panose="02010600010101010101" charset="-122"/>
              </a:rPr>
              <a:t>新中国的</a:t>
            </a:r>
            <a:r>
              <a:rPr lang="en-US" altLang="zh-CN" sz="3600">
                <a:solidFill>
                  <a:srgbClr val="930A0E"/>
                </a:solidFill>
                <a:latin typeface="Aa语文老师的字" panose="02010600010101010101" charset="-122"/>
                <a:ea typeface="Aa语文老师的字" panose="02010600010101010101" charset="-122"/>
              </a:rPr>
              <a:t>——</a:t>
            </a:r>
            <a:r>
              <a:rPr lang="zh-CN" altLang="en-US" sz="3600">
                <a:solidFill>
                  <a:srgbClr val="930A0E"/>
                </a:solidFill>
                <a:latin typeface="Aa语文老师的字" panose="02010600010101010101" charset="-122"/>
                <a:ea typeface="Aa语文老师的字" panose="02010600010101010101" charset="-122"/>
              </a:rPr>
              <a:t>钟声，响遍世界，响遍每个人的</a:t>
            </a:r>
            <a:r>
              <a:rPr lang="zh-CN" altLang="en-US" sz="3600">
                <a:solidFill>
                  <a:srgbClr val="930A0E"/>
                </a:solidFill>
                <a:latin typeface="Aa语文老师的字" panose="02010600010101010101" charset="-122"/>
                <a:ea typeface="Aa语文老师的字" panose="02010600010101010101" charset="-122"/>
              </a:rPr>
              <a:t>心！</a:t>
            </a:r>
            <a:endParaRPr lang="zh-CN" altLang="en-US" sz="3600">
              <a:solidFill>
                <a:srgbClr val="930A0E"/>
              </a:solidFill>
              <a:latin typeface="Aa语文老师的字" panose="02010600010101010101" charset="-122"/>
              <a:ea typeface="Aa语文老师的字" panose="0201060001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 descr="C:\Users\HUDEYU\Desktop\网站素材\500776697.jpg500776697"/>
          <p:cNvPicPr>
            <a:picLocks noChangeAspect="1"/>
          </p:cNvPicPr>
          <p:nvPr/>
        </p:nvPicPr>
        <p:blipFill>
          <a:blip r:embed="rId1"/>
          <a:srcRect l="26190"/>
          <a:stretch>
            <a:fillRect/>
          </a:stretch>
        </p:blipFill>
        <p:spPr>
          <a:xfrm>
            <a:off x="1429385" y="1386840"/>
            <a:ext cx="4634230" cy="4185285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5158740" y="1775254"/>
            <a:ext cx="4488815" cy="1030605"/>
          </a:xfrm>
          <a:prstGeom prst="rect">
            <a:avLst/>
          </a:prstGeom>
          <a:solidFill>
            <a:srgbClr val="930A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10600030101010101" pitchFamily="2" charset="-122"/>
              <a:ea typeface="字魂36号-正文宋楷" panose="02010600030101010101" pitchFamily="2" charset="-122"/>
              <a:cs typeface="+mn-ea"/>
              <a:sym typeface="字魂36号-正文宋楷" panose="02010600030101010101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847092" y="1890145"/>
            <a:ext cx="311217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4400" b="1" dirty="0">
                <a:solidFill>
                  <a:schemeClr val="bg1"/>
                </a:solidFill>
                <a:latin typeface="Aa语文老师的字" panose="02010600010101010101" charset="-122"/>
                <a:ea typeface="Aa语文老师的字" panose="02010600010101010101" charset="-122"/>
                <a:cs typeface="+mn-ea"/>
                <a:sym typeface="字魂36号-正文宋楷" panose="02010600030101010101" pitchFamily="2" charset="-122"/>
              </a:rPr>
              <a:t>流觞文学社</a:t>
            </a:r>
            <a:endParaRPr lang="zh-CN" altLang="en-US" sz="4400" b="1" dirty="0">
              <a:solidFill>
                <a:schemeClr val="bg1"/>
              </a:solidFill>
              <a:latin typeface="Aa语文老师的字" panose="02010600010101010101" charset="-122"/>
              <a:ea typeface="Aa语文老师的字" panose="02010600010101010101" charset="-122"/>
              <a:cs typeface="+mn-ea"/>
              <a:sym typeface="字魂36号-正文宋楷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76465" y="3542665"/>
            <a:ext cx="69494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930A0E"/>
                </a:solidFill>
                <a:latin typeface="Aa语文老师的字" panose="02010600010101010101" charset="-122"/>
                <a:ea typeface="Aa语文老师的字" panose="02010600010101010101" charset="-122"/>
              </a:rPr>
              <a:t>家书分享活动</a:t>
            </a:r>
            <a:endParaRPr lang="zh-CN" altLang="en-US" sz="3600">
              <a:solidFill>
                <a:srgbClr val="930A0E"/>
              </a:solidFill>
              <a:latin typeface="Aa语文老师的字" panose="02010600010101010101" charset="-122"/>
              <a:ea typeface="Aa语文老师的字" panose="0201060001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6502400" y="1656080"/>
            <a:ext cx="3112770" cy="721995"/>
          </a:xfrm>
          <a:prstGeom prst="rect">
            <a:avLst/>
          </a:prstGeom>
          <a:solidFill>
            <a:srgbClr val="930A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10600030101010101" pitchFamily="2" charset="-122"/>
              <a:ea typeface="字魂36号-正文宋楷" panose="02010600030101010101" pitchFamily="2" charset="-122"/>
              <a:cs typeface="+mn-ea"/>
              <a:sym typeface="字魂36号-正文宋楷" panose="02010600030101010101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450342" y="1655830"/>
            <a:ext cx="311217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4400" b="1" dirty="0">
                <a:solidFill>
                  <a:schemeClr val="bg1"/>
                </a:solidFill>
                <a:latin typeface="Aa语文老师的字" panose="02010600010101010101" charset="-122"/>
                <a:ea typeface="Aa语文老师的字" panose="02010600010101010101" charset="-122"/>
                <a:cs typeface="+mn-ea"/>
                <a:sym typeface="字魂36号-正文宋楷" panose="02010600030101010101" pitchFamily="2" charset="-122"/>
              </a:rPr>
              <a:t>专家</a:t>
            </a:r>
            <a:r>
              <a:rPr lang="zh-CN" altLang="en-US" sz="4400" b="1" dirty="0">
                <a:solidFill>
                  <a:schemeClr val="bg1"/>
                </a:solidFill>
                <a:latin typeface="Aa语文老师的字" panose="02010600010101010101" charset="-122"/>
                <a:ea typeface="Aa语文老师的字" panose="02010600010101010101" charset="-122"/>
                <a:cs typeface="+mn-ea"/>
                <a:sym typeface="字魂36号-正文宋楷" panose="02010600030101010101" pitchFamily="2" charset="-122"/>
              </a:rPr>
              <a:t>点评</a:t>
            </a:r>
            <a:endParaRPr lang="zh-CN" altLang="en-US" sz="4400" b="1" dirty="0">
              <a:solidFill>
                <a:schemeClr val="bg1"/>
              </a:solidFill>
              <a:latin typeface="Aa语文老师的字" panose="02010600010101010101" charset="-122"/>
              <a:ea typeface="Aa语文老师的字" panose="02010600010101010101" charset="-122"/>
              <a:cs typeface="+mn-ea"/>
              <a:sym typeface="字魂36号-正文宋楷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02400" y="2424430"/>
            <a:ext cx="4996815" cy="3599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杨晓炜</a:t>
            </a:r>
            <a:endParaRPr lang="zh-CN" altLang="en-US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昆明市盘龙区中学语文教研员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中学高级教师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昆明市学科带头人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第二批“春城计划”教学名师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昆明教学名师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昆明市盘龙区语文名师工作室主持人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" name="图片 3" descr="演示文稿1_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1127125"/>
            <a:ext cx="5588000" cy="4452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1617345" y="1056005"/>
            <a:ext cx="752475" cy="762635"/>
          </a:xfrm>
          <a:prstGeom prst="rect">
            <a:avLst/>
          </a:prstGeom>
          <a:solidFill>
            <a:srgbClr val="930A0E"/>
          </a:solidFill>
          <a:ln>
            <a:solidFill>
              <a:srgbClr val="930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10600030101010101" pitchFamily="2" charset="-122"/>
              <a:ea typeface="字魂36号-正文宋楷" panose="02010600030101010101" pitchFamily="2" charset="-122"/>
              <a:cs typeface="+mn-ea"/>
              <a:sym typeface="字魂36号-正文宋楷" panose="02010600030101010101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 flipH="1">
            <a:off x="1617222" y="491377"/>
            <a:ext cx="1194488" cy="97052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458720" y="1256665"/>
            <a:ext cx="4237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家书分享·悟家国情怀</a:t>
            </a:r>
            <a:endParaRPr lang="zh-CN" altLang="en-US" sz="2800">
              <a:latin typeface="方正小标宋_GBK" panose="02000000000000000000" charset="-122"/>
              <a:ea typeface="方正小标宋_GBK" panose="02000000000000000000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 flipH="1">
            <a:off x="1617345" y="1056005"/>
            <a:ext cx="7531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spc="-300" dirty="0">
                <a:solidFill>
                  <a:schemeClr val="bg1"/>
                </a:solidFill>
                <a:latin typeface="Aa语文老师的字" panose="02010600010101010101" charset="-122"/>
                <a:ea typeface="Aa语文老师的字" panose="02010600010101010101" charset="-122"/>
                <a:cs typeface="+mn-ea"/>
                <a:sym typeface="字魂36号-正文宋楷" panose="02010600030101010101" pitchFamily="2" charset="-122"/>
              </a:rPr>
              <a:t>贰</a:t>
            </a:r>
            <a:endParaRPr lang="zh-CN" altLang="en-US" sz="4800" spc="-300" dirty="0">
              <a:solidFill>
                <a:schemeClr val="bg1"/>
              </a:solidFill>
              <a:latin typeface="Aa语文老师的字" panose="02010600010101010101" charset="-122"/>
              <a:ea typeface="Aa语文老师的字" panose="02010600010101010101" charset="-122"/>
              <a:cs typeface="+mn-ea"/>
              <a:sym typeface="字魂36号-正文宋楷" panose="0201060003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119505" y="2372360"/>
            <a:ext cx="9669780" cy="3205480"/>
          </a:xfrm>
          <a:prstGeom prst="rect">
            <a:avLst/>
          </a:prstGeom>
          <a:noFill/>
          <a:ln w="158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字魂36号-正文宋楷" panose="02010600030101010101" pitchFamily="2" charset="-122"/>
              <a:ea typeface="字魂36号-正文宋楷" panose="02010600030101010101" pitchFamily="2" charset="-122"/>
              <a:cs typeface="+mn-ea"/>
              <a:sym typeface="字魂36号-正文宋楷" panose="02010600030101010101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119505" y="2372360"/>
            <a:ext cx="1884680" cy="3205480"/>
          </a:xfrm>
          <a:prstGeom prst="rect">
            <a:avLst/>
          </a:prstGeom>
          <a:solidFill>
            <a:srgbClr val="930A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字魂36号-正文宋楷" panose="02010600030101010101" pitchFamily="2" charset="-122"/>
              <a:ea typeface="字魂36号-正文宋楷" panose="02010600030101010101" pitchFamily="2" charset="-122"/>
              <a:cs typeface="+mn-ea"/>
              <a:sym typeface="字魂36号-正文宋楷" panose="02010600030101010101" pitchFamily="2" charset="-122"/>
            </a:endParaRPr>
          </a:p>
        </p:txBody>
      </p:sp>
      <p:pic>
        <p:nvPicPr>
          <p:cNvPr id="3" name="图片 2" descr="微信图片_202201012047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4948" r="5460" b="20450"/>
          <a:stretch>
            <a:fillRect/>
          </a:stretch>
        </p:blipFill>
        <p:spPr>
          <a:xfrm>
            <a:off x="3004185" y="2372360"/>
            <a:ext cx="3044825" cy="3205480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1715551" y="2834004"/>
            <a:ext cx="798195" cy="29622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4000" spc="300" dirty="0">
                <a:solidFill>
                  <a:schemeClr val="bg1">
                    <a:lumMod val="95000"/>
                  </a:schemeClr>
                </a:solidFill>
                <a:latin typeface="Aa语文老师的字" panose="02010600010101010101" charset="-122"/>
                <a:ea typeface="Aa语文老师的字" panose="02010600010101010101" charset="-122"/>
                <a:cs typeface="+mn-ea"/>
                <a:sym typeface="字魂36号-正文宋楷" panose="02010600030101010101" pitchFamily="2" charset="-122"/>
              </a:rPr>
              <a:t>与妻书</a:t>
            </a:r>
            <a:endParaRPr lang="zh-CN" altLang="en-US" sz="4000" dirty="0">
              <a:solidFill>
                <a:schemeClr val="bg1">
                  <a:lumMod val="95000"/>
                </a:schemeClr>
              </a:solidFill>
              <a:latin typeface="Aa语文老师的字" panose="02010600010101010101" charset="-122"/>
              <a:ea typeface="Aa语文老师的字" panose="02010600010101010101" charset="-122"/>
              <a:cs typeface="+mn-ea"/>
              <a:sym typeface="字魂36号-正文宋楷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00470" y="3796030"/>
            <a:ext cx="69494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930A0E"/>
                </a:solidFill>
                <a:latin typeface="Aa语文老师的字" panose="02010600010101010101" charset="-122"/>
                <a:ea typeface="Aa语文老师的字" panose="02010600010101010101" charset="-122"/>
              </a:rPr>
              <a:t>意映爱妻，</a:t>
            </a:r>
            <a:r>
              <a:rPr lang="zh-CN" altLang="en-US" sz="3600">
                <a:solidFill>
                  <a:srgbClr val="930A0E"/>
                </a:solidFill>
                <a:latin typeface="Aa语文老师的字" panose="02010600010101010101" charset="-122"/>
                <a:ea typeface="Aa语文老师的字" panose="02010600010101010101" charset="-122"/>
              </a:rPr>
              <a:t>见字如面</a:t>
            </a:r>
            <a:endParaRPr lang="zh-CN" altLang="en-US" sz="3600">
              <a:solidFill>
                <a:srgbClr val="930A0E"/>
              </a:solidFill>
              <a:latin typeface="Aa语文老师的字" panose="02010600010101010101" charset="-122"/>
              <a:ea typeface="Aa语文老师的字" panose="0201060001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6670,&quot;width&quot;:5000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ie3nhto">
      <a:majorFont>
        <a:latin typeface="字魂95号-手刻宋"/>
        <a:ea typeface="字魂95号-手刻宋"/>
        <a:cs typeface=""/>
      </a:majorFont>
      <a:minorFont>
        <a:latin typeface="字魂95号-手刻宋"/>
        <a:ea typeface="字魂95号-手刻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ie3nhto">
      <a:majorFont>
        <a:latin typeface="字魂95号-手刻宋"/>
        <a:ea typeface="字魂95号-手刻宋"/>
        <a:cs typeface=""/>
      </a:majorFont>
      <a:minorFont>
        <a:latin typeface="字魂95号-手刻宋"/>
        <a:ea typeface="字魂95号-手刻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902</Words>
  <Application>WPS 演示</Application>
  <PresentationFormat>宽屏</PresentationFormat>
  <Paragraphs>127</Paragraphs>
  <Slides>13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汉仪尚巍手书W</vt:lpstr>
      <vt:lpstr>字魂36号-正文宋楷</vt:lpstr>
      <vt:lpstr>Aa语文老师的字</vt:lpstr>
      <vt:lpstr>华康行楷体 W5</vt:lpstr>
      <vt:lpstr>楷体</vt:lpstr>
      <vt:lpstr>华文中宋</vt:lpstr>
      <vt:lpstr>方正小标宋_GBK</vt:lpstr>
      <vt:lpstr>Wingdings</vt:lpstr>
      <vt:lpstr>微软雅黑</vt:lpstr>
      <vt:lpstr>Arial Unicode MS</vt:lpstr>
      <vt:lpstr>等线</vt:lpstr>
      <vt:lpstr>字魂95号-手刻宋</vt:lpstr>
      <vt:lpstr>Calibri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</dc:title>
  <dc:creator>祝冬雪</dc:creator>
  <cp:lastModifiedBy>祝冬雪</cp:lastModifiedBy>
  <cp:revision>231</cp:revision>
  <dcterms:created xsi:type="dcterms:W3CDTF">1900-01-01T00:00:00Z</dcterms:created>
  <dcterms:modified xsi:type="dcterms:W3CDTF">2022-01-04T16:40:51Z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KSOTemplateUUID">
    <vt:lpwstr>v1.0_mb_cvnPKmkRYfeVd3RR9Q5wHQ==</vt:lpwstr>
  </property>
  <property fmtid="{D5CDD505-2E9C-101B-9397-08002B2CF9AE}" pid="4" name="ICV">
    <vt:lpwstr>991574E49BBE4E90BA0E44C99AB79BB1</vt:lpwstr>
  </property>
</Properties>
</file>