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337" r:id="rId4"/>
    <p:sldId id="346" r:id="rId5"/>
    <p:sldId id="347" r:id="rId6"/>
    <p:sldId id="349" r:id="rId7"/>
    <p:sldId id="348" r:id="rId8"/>
    <p:sldId id="350" r:id="rId9"/>
    <p:sldId id="351" r:id="rId10"/>
    <p:sldId id="354" r:id="rId11"/>
    <p:sldId id="353" r:id="rId12"/>
    <p:sldId id="358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629" y="77"/>
      </p:cViewPr>
      <p:guideLst>
        <p:guide orient="horz" pos="2160"/>
        <p:guide pos="38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b="9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F754-3B29-46DC-839D-4AC9719318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6989D-3B0B-4888-9BFA-296FA386874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4.emf"/><Relationship Id="rId2" Type="http://schemas.openxmlformats.org/officeDocument/2006/relationships/image" Target="../media/image13.wmf"/><Relationship Id="rId1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wmf"/><Relationship Id="rId1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7.wmf"/><Relationship Id="rId3" Type="http://schemas.openxmlformats.org/officeDocument/2006/relationships/oleObject" Target="../embeddings/oleObject17.bin"/><Relationship Id="rId2" Type="http://schemas.openxmlformats.org/officeDocument/2006/relationships/image" Target="../media/image16.wmf"/><Relationship Id="rId1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8.wmf"/><Relationship Id="rId1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9.wmf"/><Relationship Id="rId1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2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Relationship Id="rId3" Type="http://schemas.openxmlformats.org/officeDocument/2006/relationships/image" Target="../media/image21.emf"/><Relationship Id="rId2" Type="http://schemas.openxmlformats.org/officeDocument/2006/relationships/image" Target="../media/image20.wmf"/><Relationship Id="rId1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5.wmf"/><Relationship Id="rId1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6.wmf"/><Relationship Id="rId1" Type="http://schemas.openxmlformats.org/officeDocument/2006/relationships/oleObject" Target="../embeddings/oleObject2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4.wmf"/><Relationship Id="rId1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4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w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9.wmf"/><Relationship Id="rId1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00150" y="1196340"/>
            <a:ext cx="91224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0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  </a:t>
            </a:r>
            <a:r>
              <a:rPr lang="zh-CN" altLang="en-US" sz="40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昆明市第十一届骨干教师评选材料</a:t>
            </a:r>
            <a:endParaRPr lang="zh-CN" altLang="en-US" sz="4000" b="1"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</p:txBody>
      </p:sp>
      <p:sp>
        <p:nvSpPr>
          <p:cNvPr id="5" name="文本框 3"/>
          <p:cNvSpPr txBox="1"/>
          <p:nvPr/>
        </p:nvSpPr>
        <p:spPr>
          <a:xfrm>
            <a:off x="1706595" y="2636818"/>
            <a:ext cx="7904480" cy="583565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32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课题名：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对一道新教材拓广探索题的再探究</a:t>
            </a:r>
            <a:endParaRPr lang="zh-CN" altLang="en-US" sz="3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8" name="TextBox 6"/>
          <p:cNvSpPr txBox="1"/>
          <p:nvPr/>
        </p:nvSpPr>
        <p:spPr>
          <a:xfrm>
            <a:off x="1706880" y="3501390"/>
            <a:ext cx="57702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课型：高二数学复习探究</a:t>
            </a:r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课</a:t>
            </a:r>
            <a:endParaRPr lang="zh-CN" altLang="en-US" sz="32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" name="TextBox 7"/>
          <p:cNvSpPr txBox="1"/>
          <p:nvPr/>
        </p:nvSpPr>
        <p:spPr>
          <a:xfrm>
            <a:off x="1704518" y="4364778"/>
            <a:ext cx="3605864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执教教师：李     见</a:t>
            </a:r>
            <a:endParaRPr lang="zh-CN" altLang="en-US" sz="32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0" name="TextBox 8"/>
          <p:cNvSpPr txBox="1"/>
          <p:nvPr/>
        </p:nvSpPr>
        <p:spPr>
          <a:xfrm>
            <a:off x="1706880" y="5227320"/>
            <a:ext cx="91033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推荐单位：昆明市罗晓玲</a:t>
            </a:r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名师工作室（安宁中学）</a:t>
            </a:r>
            <a:endParaRPr lang="zh-CN" altLang="en-US" sz="32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-2147482511"/>
          <p:cNvGraphicFramePr>
            <a:graphicFrameLocks noChangeAspect="1"/>
          </p:cNvGraphicFramePr>
          <p:nvPr/>
        </p:nvGraphicFramePr>
        <p:xfrm>
          <a:off x="264160" y="765175"/>
          <a:ext cx="9488170" cy="256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3492500" imgH="939800" progId="Equation.KSEE3">
                  <p:embed/>
                </p:oleObj>
              </mc:Choice>
              <mc:Fallback>
                <p:oleObj name="" r:id="rId1" imgW="3492500" imgH="9398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4160" y="765175"/>
                        <a:ext cx="9488170" cy="25603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3743960" name="图片 1073743959" descr="角平分线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4245" y="3140710"/>
            <a:ext cx="4856480" cy="23672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623570" y="4004945"/>
            <a:ext cx="428752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ea typeface="宋体" panose="02010600030101010101" pitchFamily="2" charset="-122"/>
              </a:rPr>
              <a:t>课堂活动</a:t>
            </a:r>
            <a:r>
              <a:rPr lang="en-US" altLang="zh-CN" sz="2800" b="1">
                <a:ea typeface="宋体" panose="02010600030101010101" pitchFamily="2" charset="-122"/>
              </a:rPr>
              <a:t>1.</a:t>
            </a:r>
            <a:r>
              <a:rPr lang="zh-CN" sz="2800" b="1">
                <a:ea typeface="宋体" panose="02010600030101010101" pitchFamily="2" charset="-122"/>
              </a:rPr>
              <a:t>探究</a:t>
            </a:r>
            <a:r>
              <a:rPr lang="zh-CN" sz="2800" b="1">
                <a:ea typeface="仿宋" panose="02010609060101010101" charset="-122"/>
              </a:rPr>
              <a:t>斯台沃特定理的本质、多角度思考证明方法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35915" y="764540"/>
            <a:ext cx="7703820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/>
              <a:t>问3：请同学们思考我们还可以求</a:t>
            </a:r>
            <a:r>
              <a:rPr lang="zh-CN" altLang="en-US" sz="3200"/>
              <a:t>哪些量？</a:t>
            </a:r>
            <a:endParaRPr lang="zh-CN" altLang="en-US" sz="3200"/>
          </a:p>
          <a:p>
            <a:r>
              <a:rPr lang="zh-CN" altLang="en-US" sz="3200"/>
              <a:t> </a:t>
            </a:r>
            <a:r>
              <a:rPr lang="en-US" altLang="zh-CN" sz="3200"/>
              <a:t>          </a:t>
            </a:r>
            <a:r>
              <a:rPr lang="zh-CN" altLang="en-US" sz="3200"/>
              <a:t>你还能对原题进行</a:t>
            </a:r>
            <a:r>
              <a:rPr lang="zh-CN" altLang="en-US" sz="3200"/>
              <a:t>哪些变式处理？</a:t>
            </a:r>
            <a:endParaRPr lang="zh-CN" altLang="en-US" sz="3200"/>
          </a:p>
        </p:txBody>
      </p:sp>
      <p:graphicFrame>
        <p:nvGraphicFramePr>
          <p:cNvPr id="2" name="Object 91"/>
          <p:cNvGraphicFramePr>
            <a:graphicFrameLocks noChangeAspect="1"/>
          </p:cNvGraphicFramePr>
          <p:nvPr/>
        </p:nvGraphicFramePr>
        <p:xfrm>
          <a:off x="479425" y="1840865"/>
          <a:ext cx="9937115" cy="1268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1" imgW="4977765" imgH="634365" progId="Equation.KSEE3">
                  <p:embed/>
                </p:oleObj>
              </mc:Choice>
              <mc:Fallback>
                <p:oleObj name="" r:id="rId1" imgW="4977765" imgH="634365" progId="Equation.KSEE3">
                  <p:embed/>
                  <p:pic>
                    <p:nvPicPr>
                      <p:cNvPr id="0" name="图片 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9425" y="1840865"/>
                        <a:ext cx="9937115" cy="12680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756410" y="3638550"/>
            <a:ext cx="12014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/>
              <a:t>作业</a:t>
            </a:r>
            <a:r>
              <a:rPr lang="en-US" altLang="zh-CN" sz="3200"/>
              <a:t>1</a:t>
            </a:r>
            <a:endParaRPr lang="en-US" altLang="zh-CN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3525" y="692785"/>
            <a:ext cx="37439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3：拓展探究变式系列2</a:t>
            </a:r>
            <a:endParaRPr lang="zh-CN" altLang="en-US" sz="2800"/>
          </a:p>
        </p:txBody>
      </p:sp>
      <p:graphicFrame>
        <p:nvGraphicFramePr>
          <p:cNvPr id="3" name="Object 98"/>
          <p:cNvGraphicFramePr/>
          <p:nvPr/>
        </p:nvGraphicFramePr>
        <p:xfrm>
          <a:off x="264160" y="1340485"/>
          <a:ext cx="1117536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6120765" imgH="393700" progId="Equation.KSEE3">
                  <p:embed/>
                </p:oleObj>
              </mc:Choice>
              <mc:Fallback>
                <p:oleObj name="" r:id="rId1" imgW="6120765" imgH="3937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4160" y="1340485"/>
                        <a:ext cx="11175365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02"/>
          <p:cNvGraphicFramePr/>
          <p:nvPr/>
        </p:nvGraphicFramePr>
        <p:xfrm>
          <a:off x="833755" y="2348865"/>
          <a:ext cx="10523855" cy="3214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5321300" imgH="1638300" progId="Equation.KSEE3">
                  <p:embed/>
                </p:oleObj>
              </mc:Choice>
              <mc:Fallback>
                <p:oleObj name="" r:id="rId3" imgW="5321300" imgH="1638300" progId="Equation.KSEE3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3755" y="2348865"/>
                        <a:ext cx="10523855" cy="32143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07670" y="692785"/>
            <a:ext cx="33870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ea typeface="仿宋" panose="02010609060101010101" charset="-122"/>
              </a:rPr>
              <a:t>解法一：不等式法</a:t>
            </a:r>
            <a:endParaRPr lang="zh-CN" altLang="en-US" sz="2800"/>
          </a:p>
        </p:txBody>
      </p:sp>
      <p:graphicFrame>
        <p:nvGraphicFramePr>
          <p:cNvPr id="2" name="Object 96"/>
          <p:cNvGraphicFramePr/>
          <p:nvPr/>
        </p:nvGraphicFramePr>
        <p:xfrm>
          <a:off x="335915" y="1412875"/>
          <a:ext cx="10105390" cy="4347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4533900" imgH="1727200" progId="Equation.KSEE3">
                  <p:embed/>
                </p:oleObj>
              </mc:Choice>
              <mc:Fallback>
                <p:oleObj name="" r:id="rId1" imgW="4533900" imgH="17272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5915" y="1412875"/>
                        <a:ext cx="10105390" cy="43478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6"/>
          <p:cNvGraphicFramePr>
            <a:graphicFrameLocks noChangeAspect="1"/>
          </p:cNvGraphicFramePr>
          <p:nvPr/>
        </p:nvGraphicFramePr>
        <p:xfrm>
          <a:off x="191770" y="548640"/>
          <a:ext cx="11646535" cy="6049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6286500" imgH="3263900" progId="Equation.KSEE3">
                  <p:embed/>
                </p:oleObj>
              </mc:Choice>
              <mc:Fallback>
                <p:oleObj name="" r:id="rId1" imgW="6286500" imgH="32639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1770" y="548640"/>
                        <a:ext cx="11646535" cy="60490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文本框 100"/>
          <p:cNvSpPr txBox="1"/>
          <p:nvPr/>
        </p:nvSpPr>
        <p:spPr>
          <a:xfrm>
            <a:off x="263525" y="548640"/>
            <a:ext cx="1176718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0">
                <a:ea typeface="仿宋" panose="02010609060101010101" charset="-122"/>
              </a:rPr>
              <a:t>解法</a:t>
            </a:r>
            <a:r>
              <a:rPr lang="en-US" altLang="zh-CN" sz="2800" b="0">
                <a:ea typeface="仿宋" panose="02010609060101010101" charset="-122"/>
              </a:rPr>
              <a:t>3</a:t>
            </a:r>
            <a:r>
              <a:rPr lang="zh-CN" sz="2800" b="0">
                <a:ea typeface="仿宋" panose="02010609060101010101" charset="-122"/>
              </a:rPr>
              <a:t>：1）点A的几何化，如图1，点A在三角形ABC的外接圆上弦BC所对优弧上，由对称性可知优弧有两段故点A在图1中黑色实线上。</a:t>
            </a:r>
            <a:endParaRPr lang="zh-CN" altLang="en-US" sz="2800" b="0">
              <a:ea typeface="仿宋" panose="02010609060101010101" charset="-122"/>
            </a:endParaRPr>
          </a:p>
        </p:txBody>
      </p:sp>
      <p:graphicFrame>
        <p:nvGraphicFramePr>
          <p:cNvPr id="2" name="Object 71"/>
          <p:cNvGraphicFramePr>
            <a:graphicFrameLocks noChangeAspect="1"/>
          </p:cNvGraphicFramePr>
          <p:nvPr/>
        </p:nvGraphicFramePr>
        <p:xfrm>
          <a:off x="345758" y="1700530"/>
          <a:ext cx="11499850" cy="1310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6134100" imgH="698500" progId="Equation.KSEE3">
                  <p:embed/>
                </p:oleObj>
              </mc:Choice>
              <mc:Fallback>
                <p:oleObj name="" r:id="rId1" imgW="6134100" imgH="6985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5758" y="1700530"/>
                        <a:ext cx="11499850" cy="13100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-21474825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25" y="3284855"/>
            <a:ext cx="2094865" cy="28562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-21474825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6865" y="3356610"/>
            <a:ext cx="2642870" cy="2749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-21474825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0690" y="3209290"/>
            <a:ext cx="3012440" cy="28308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73743956" name="图片 10737439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2850" y="3385185"/>
            <a:ext cx="2795905" cy="26555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16"/>
          <p:cNvGraphicFramePr>
            <a:graphicFrameLocks noChangeAspect="1"/>
          </p:cNvGraphicFramePr>
          <p:nvPr/>
        </p:nvGraphicFramePr>
        <p:xfrm>
          <a:off x="407670" y="620395"/>
          <a:ext cx="11249025" cy="334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4699000" imgH="1574800" progId="Equation.KSEE3">
                  <p:embed/>
                </p:oleObj>
              </mc:Choice>
              <mc:Fallback>
                <p:oleObj name="" r:id="rId1" imgW="4699000" imgH="15748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7670" y="620395"/>
                        <a:ext cx="11249025" cy="3343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73743988" name="组合 13"/>
          <p:cNvGrpSpPr/>
          <p:nvPr/>
        </p:nvGrpSpPr>
        <p:grpSpPr>
          <a:xfrm>
            <a:off x="953453" y="4477068"/>
            <a:ext cx="2248535" cy="1778635"/>
            <a:chOff x="4705" y="3356"/>
            <a:chExt cx="4800" cy="3881"/>
          </a:xfrm>
        </p:grpSpPr>
        <p:sp>
          <p:nvSpPr>
            <p:cNvPr id="1073743979" name="文本框 10"/>
            <p:cNvSpPr txBox="1"/>
            <p:nvPr/>
          </p:nvSpPr>
          <p:spPr>
            <a:xfrm>
              <a:off x="8969" y="5486"/>
              <a:ext cx="520" cy="768"/>
            </a:xfrm>
            <a:prstGeom prst="rect">
              <a:avLst/>
            </a:prstGeom>
            <a:noFill/>
            <a:ln w="28575">
              <a:noFill/>
            </a:ln>
          </p:spPr>
          <p:txBody>
            <a:bodyPr vert="horz" wrap="square" anchor="t" anchorCtr="0"/>
            <a:p>
              <a:pPr fontAlgn="base">
                <a:lnSpc>
                  <a:spcPct val="2000"/>
                </a:lnSpc>
              </a:pPr>
              <a:r>
                <a:rPr lang="zh-CN" altLang="en-US"/>
                <a:t>X</a:t>
              </a:r>
              <a:endParaRPr lang="zh-CN" altLang="en-US"/>
            </a:p>
            <a:p>
              <a:endParaRPr lang="zh-CN" altLang="en-US"/>
            </a:p>
          </p:txBody>
        </p:sp>
        <p:cxnSp>
          <p:nvCxnSpPr>
            <p:cNvPr id="1073743980" name="直接箭头连接符 3"/>
            <p:cNvCxnSpPr/>
            <p:nvPr/>
          </p:nvCxnSpPr>
          <p:spPr>
            <a:xfrm>
              <a:off x="4705" y="5298"/>
              <a:ext cx="4800" cy="40"/>
            </a:xfrm>
            <a:prstGeom prst="straightConnector1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073743981" name="直接箭头连接符 4"/>
            <p:cNvCxnSpPr/>
            <p:nvPr/>
          </p:nvCxnSpPr>
          <p:spPr>
            <a:xfrm flipV="1">
              <a:off x="6935" y="3356"/>
              <a:ext cx="0" cy="3881"/>
            </a:xfrm>
            <a:prstGeom prst="straightConnector1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073743982" name="椭圆 5"/>
            <p:cNvSpPr/>
            <p:nvPr/>
          </p:nvSpPr>
          <p:spPr>
            <a:xfrm>
              <a:off x="5078" y="4271"/>
              <a:ext cx="3790" cy="2095"/>
            </a:xfrm>
            <a:prstGeom prst="ellipse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cxnSp>
          <p:nvCxnSpPr>
            <p:cNvPr id="1073743983" name="直接连接符 6"/>
            <p:cNvCxnSpPr>
              <a:stCxn id="1073743982" idx="0"/>
            </p:cNvCxnSpPr>
            <p:nvPr/>
          </p:nvCxnSpPr>
          <p:spPr>
            <a:xfrm flipH="1">
              <a:off x="5932" y="4271"/>
              <a:ext cx="1041" cy="1027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3743984" name="直接连接符 7"/>
            <p:cNvCxnSpPr>
              <a:stCxn id="1073743982" idx="0"/>
            </p:cNvCxnSpPr>
            <p:nvPr/>
          </p:nvCxnSpPr>
          <p:spPr>
            <a:xfrm>
              <a:off x="6935" y="4272"/>
              <a:ext cx="892" cy="1026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3743985" name="直接连接符 8"/>
            <p:cNvCxnSpPr>
              <a:stCxn id="1073743982" idx="0"/>
            </p:cNvCxnSpPr>
            <p:nvPr/>
          </p:nvCxnSpPr>
          <p:spPr>
            <a:xfrm flipH="1">
              <a:off x="5932" y="4410"/>
              <a:ext cx="1988" cy="887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3743986" name="直接连接符 9"/>
            <p:cNvCxnSpPr>
              <a:stCxn id="1073743982" idx="0"/>
            </p:cNvCxnSpPr>
            <p:nvPr/>
          </p:nvCxnSpPr>
          <p:spPr>
            <a:xfrm flipH="1">
              <a:off x="7827" y="4427"/>
              <a:ext cx="93" cy="871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073743987" name="文本框 11"/>
            <p:cNvSpPr txBox="1"/>
            <p:nvPr/>
          </p:nvSpPr>
          <p:spPr>
            <a:xfrm>
              <a:off x="6987" y="3539"/>
              <a:ext cx="519" cy="768"/>
            </a:xfrm>
            <a:prstGeom prst="rect">
              <a:avLst/>
            </a:prstGeom>
            <a:solidFill>
              <a:srgbClr val="FFFFFF"/>
            </a:solidFill>
            <a:ln w="25400">
              <a:noFill/>
            </a:ln>
          </p:spPr>
          <p:txBody>
            <a:bodyPr vert="horz" wrap="square" anchor="t" anchorCtr="0"/>
            <a:p>
              <a:pPr fontAlgn="base">
                <a:lnSpc>
                  <a:spcPct val="2000"/>
                </a:lnSpc>
              </a:pPr>
              <a:r>
                <a:rPr lang="zh-CN" altLang="en-US"/>
                <a:t>Y</a:t>
              </a:r>
              <a:endParaRPr lang="zh-CN" altLang="en-US"/>
            </a:p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00"/>
          <p:cNvGraphicFramePr/>
          <p:nvPr/>
        </p:nvGraphicFramePr>
        <p:xfrm>
          <a:off x="191135" y="548005"/>
          <a:ext cx="11613515" cy="1230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016500" imgH="609600" progId="Equation.KSEE3">
                  <p:embed/>
                </p:oleObj>
              </mc:Choice>
              <mc:Fallback>
                <p:oleObj name="" r:id="rId1" imgW="5016500" imgH="6096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1135" y="548005"/>
                        <a:ext cx="11613515" cy="12306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24205" y="2204085"/>
            <a:ext cx="17945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作业探究</a:t>
            </a:r>
            <a:r>
              <a:rPr lang="en-US" altLang="zh-CN" sz="2800"/>
              <a:t>2.</a:t>
            </a:r>
            <a:endParaRPr lang="en-US" altLang="zh-CN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07670" y="550545"/>
            <a:ext cx="11366500" cy="45231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3200"/>
              <a:t>五.课堂小结</a:t>
            </a:r>
            <a:endParaRPr lang="zh-CN" altLang="en-US" sz="3200"/>
          </a:p>
          <a:p>
            <a:pPr algn="l">
              <a:lnSpc>
                <a:spcPct val="150000"/>
              </a:lnSpc>
            </a:pPr>
            <a:r>
              <a:rPr lang="zh-CN" altLang="en-US" sz="3200"/>
              <a:t>5.1.应用正、余弦定理处理综合问题。</a:t>
            </a:r>
            <a:endParaRPr lang="zh-CN" altLang="en-US" sz="3200"/>
          </a:p>
          <a:p>
            <a:pPr algn="l">
              <a:lnSpc>
                <a:spcPct val="150000"/>
              </a:lnSpc>
            </a:pPr>
            <a:r>
              <a:rPr lang="zh-CN" altLang="en-US" sz="3200"/>
              <a:t>5.2.探究斯台沃特定理，提高学生多角度分析解决问题的能力。</a:t>
            </a:r>
            <a:endParaRPr lang="zh-CN" altLang="en-US" sz="3200"/>
          </a:p>
          <a:p>
            <a:pPr algn="l">
              <a:lnSpc>
                <a:spcPct val="150000"/>
              </a:lnSpc>
            </a:pPr>
            <a:r>
              <a:rPr lang="zh-CN" altLang="en-US" sz="3200"/>
              <a:t>5.3.归纳总结变量范围的求法，培养自己创新解决问题的意识</a:t>
            </a:r>
            <a:endParaRPr lang="zh-CN" altLang="en-US" sz="3200"/>
          </a:p>
          <a:p>
            <a:pPr algn="l">
              <a:lnSpc>
                <a:spcPct val="150000"/>
              </a:lnSpc>
            </a:pPr>
            <a:r>
              <a:rPr lang="zh-CN" altLang="en-US" sz="3200"/>
              <a:t> </a:t>
            </a:r>
            <a:r>
              <a:rPr lang="en-US" altLang="zh-CN" sz="3200"/>
              <a:t>     </a:t>
            </a:r>
            <a:r>
              <a:rPr lang="zh-CN" altLang="en-US" sz="3200"/>
              <a:t>和能力。 </a:t>
            </a:r>
            <a:endParaRPr lang="zh-CN" altLang="en-US" sz="3200"/>
          </a:p>
          <a:p>
            <a:pPr algn="l">
              <a:lnSpc>
                <a:spcPct val="150000"/>
              </a:lnSpc>
            </a:pPr>
            <a:r>
              <a:rPr lang="zh-CN" altLang="en-US" sz="3200"/>
              <a:t>5.4.注重对知识的拓展探究，加强自主学习的深度。 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2207895" y="5588635"/>
            <a:ext cx="63925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拓展探究的</a:t>
            </a:r>
            <a:r>
              <a:rPr lang="zh-CN" altLang="en-US" sz="3600" b="1"/>
              <a:t>思维过程更为重要。</a:t>
            </a:r>
            <a:endParaRPr lang="zh-CN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072130" y="2060575"/>
            <a:ext cx="431482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 b="1"/>
              <a:t>录制单位：安宁中学</a:t>
            </a:r>
            <a:endParaRPr lang="zh-CN" altLang="en-US" sz="3600" b="1"/>
          </a:p>
        </p:txBody>
      </p:sp>
      <p:sp>
        <p:nvSpPr>
          <p:cNvPr id="3" name="文本框 2"/>
          <p:cNvSpPr txBox="1"/>
          <p:nvPr/>
        </p:nvSpPr>
        <p:spPr>
          <a:xfrm>
            <a:off x="3000375" y="3573145"/>
            <a:ext cx="455549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 b="1"/>
              <a:t>录制时间：</a:t>
            </a:r>
            <a:r>
              <a:rPr lang="en-US" altLang="zh-CN" sz="3600" b="1"/>
              <a:t>2021</a:t>
            </a:r>
            <a:r>
              <a:rPr lang="zh-CN" altLang="en-US" sz="3600" b="1"/>
              <a:t>年</a:t>
            </a:r>
            <a:r>
              <a:rPr lang="en-US" altLang="zh-CN" sz="3600" b="1"/>
              <a:t>5</a:t>
            </a:r>
            <a:r>
              <a:rPr lang="zh-CN" altLang="en-US" sz="3600" b="1"/>
              <a:t>月</a:t>
            </a:r>
            <a:endParaRPr lang="zh-CN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560830" y="1557020"/>
            <a:ext cx="93268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4800">
                <a:latin typeface="华文楷体" panose="02010600040101010101" pitchFamily="2" charset="-122"/>
                <a:ea typeface="华文楷体" panose="02010600040101010101" pitchFamily="2" charset="-122"/>
              </a:rPr>
              <a:t>对一道新教材拓广探索题的再探究</a:t>
            </a:r>
            <a:endParaRPr lang="zh-CN" altLang="en-US" sz="480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35955" y="3789045"/>
            <a:ext cx="4660265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32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昆明市罗晓玲名师工作室</a:t>
            </a:r>
            <a:endParaRPr lang="zh-CN" altLang="en-US" sz="3200" b="1"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2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安宁中学</a:t>
            </a:r>
            <a:r>
              <a:rPr lang="zh-CN" altLang="en-US" sz="32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  </a:t>
            </a:r>
            <a:r>
              <a:rPr lang="en-US" altLang="zh-CN" sz="32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     </a:t>
            </a:r>
            <a:r>
              <a:rPr lang="zh-CN" altLang="en-US" sz="3200" b="1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李见</a:t>
            </a:r>
            <a:endParaRPr lang="zh-CN" altLang="en-US" sz="3200" b="1"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8"/>
          <p:cNvGraphicFramePr>
            <a:graphicFrameLocks noChangeAspect="1"/>
          </p:cNvGraphicFramePr>
          <p:nvPr/>
        </p:nvGraphicFramePr>
        <p:xfrm>
          <a:off x="335915" y="1340485"/>
          <a:ext cx="11142980" cy="160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0396855" imgH="1497330" progId="Equation.KSEE3">
                  <p:embed/>
                </p:oleObj>
              </mc:Choice>
              <mc:Fallback>
                <p:oleObj name="" r:id="rId1" imgW="10396855" imgH="149733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5915" y="1340485"/>
                        <a:ext cx="11142980" cy="16059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97"/>
          <p:cNvPicPr>
            <a:picLocks noChangeAspect="1"/>
          </p:cNvPicPr>
          <p:nvPr/>
        </p:nvPicPr>
        <p:blipFill>
          <a:blip r:embed="rId3"/>
          <a:srcRect l="17822" t="-17160"/>
          <a:stretch>
            <a:fillRect/>
          </a:stretch>
        </p:blipFill>
        <p:spPr>
          <a:xfrm>
            <a:off x="191135" y="548640"/>
            <a:ext cx="5062855" cy="49466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" name="组合 7"/>
          <p:cNvGrpSpPr/>
          <p:nvPr/>
        </p:nvGrpSpPr>
        <p:grpSpPr>
          <a:xfrm>
            <a:off x="8041640" y="2995930"/>
            <a:ext cx="2756404" cy="2355670"/>
            <a:chOff x="11760" y="4605"/>
            <a:chExt cx="5465" cy="4688"/>
          </a:xfrm>
        </p:grpSpPr>
        <p:sp>
          <p:nvSpPr>
            <p:cNvPr id="4" name="等腰三角形 3"/>
            <p:cNvSpPr/>
            <p:nvPr/>
          </p:nvSpPr>
          <p:spPr>
            <a:xfrm>
              <a:off x="12095" y="5400"/>
              <a:ext cx="4482" cy="2758"/>
            </a:xfrm>
            <a:prstGeom prst="triangle">
              <a:avLst/>
            </a:prstGeom>
            <a:noFill/>
            <a:ln w="28575" cmpd="sng">
              <a:solidFill>
                <a:schemeClr val="tx1"/>
              </a:solidFill>
              <a:prstDash val="soli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6632" y="8121"/>
              <a:ext cx="593" cy="1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/>
                <a:t>B</a:t>
              </a:r>
              <a:endParaRPr lang="en-US" altLang="zh-CN" sz="2800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1760" y="8254"/>
              <a:ext cx="612" cy="1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/>
                <a:t>A</a:t>
              </a:r>
              <a:endParaRPr lang="en-US" altLang="zh-CN" sz="2800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4249" y="4605"/>
              <a:ext cx="587" cy="1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/>
                <a:t>C</a:t>
              </a:r>
              <a:endParaRPr lang="en-US" altLang="zh-CN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81"/>
          <p:cNvGraphicFramePr>
            <a:graphicFrameLocks noChangeAspect="1"/>
          </p:cNvGraphicFramePr>
          <p:nvPr/>
        </p:nvGraphicFramePr>
        <p:xfrm>
          <a:off x="263525" y="2276475"/>
          <a:ext cx="5180965" cy="2227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2806700" imgH="1206500" progId="Equation.KSEE3">
                  <p:embed/>
                </p:oleObj>
              </mc:Choice>
              <mc:Fallback>
                <p:oleObj name="" r:id="rId1" imgW="2806700" imgH="12065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3525" y="2276475"/>
                        <a:ext cx="5180965" cy="22275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8"/>
          <p:cNvGraphicFramePr>
            <a:graphicFrameLocks noChangeAspect="1"/>
          </p:cNvGraphicFramePr>
          <p:nvPr/>
        </p:nvGraphicFramePr>
        <p:xfrm>
          <a:off x="335915" y="548640"/>
          <a:ext cx="11142980" cy="160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3" imgW="10396855" imgH="1497330" progId="Equation.KSEE3">
                  <p:embed/>
                </p:oleObj>
              </mc:Choice>
              <mc:Fallback>
                <p:oleObj name="" r:id="rId3" imgW="10396855" imgH="149733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915" y="548640"/>
                        <a:ext cx="11142980" cy="16059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/>
          <p:nvPr/>
        </p:nvGraphicFramePr>
        <p:xfrm>
          <a:off x="192405" y="4292600"/>
          <a:ext cx="9566275" cy="1885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5" imgW="7326630" imgH="1674495" progId="Equation.KSEE3">
                  <p:embed/>
                </p:oleObj>
              </mc:Choice>
              <mc:Fallback>
                <p:oleObj name="" r:id="rId5" imgW="7326630" imgH="1674495" progId="Equation.KSEE3">
                  <p:embed/>
                  <p:pic>
                    <p:nvPicPr>
                      <p:cNvPr id="0" name="图片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2405" y="4292600"/>
                        <a:ext cx="9566275" cy="1885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8"/>
          <p:cNvGraphicFramePr>
            <a:graphicFrameLocks noChangeAspect="1"/>
          </p:cNvGraphicFramePr>
          <p:nvPr/>
        </p:nvGraphicFramePr>
        <p:xfrm>
          <a:off x="335915" y="476885"/>
          <a:ext cx="11142980" cy="160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1" imgW="10396855" imgH="1497330" progId="Equation.KSEE3">
                  <p:embed/>
                </p:oleObj>
              </mc:Choice>
              <mc:Fallback>
                <p:oleObj name="" r:id="rId1" imgW="10396855" imgH="149733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5915" y="476885"/>
                        <a:ext cx="11142980" cy="16059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85"/>
          <p:cNvGraphicFramePr>
            <a:graphicFrameLocks noChangeAspect="1"/>
          </p:cNvGraphicFramePr>
          <p:nvPr/>
        </p:nvGraphicFramePr>
        <p:xfrm>
          <a:off x="623570" y="2348865"/>
          <a:ext cx="3954145" cy="4183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1536700" imgH="1625600" progId="Equation.KSEE3">
                  <p:embed/>
                </p:oleObj>
              </mc:Choice>
              <mc:Fallback>
                <p:oleObj name="" r:id="rId3" imgW="1536700" imgH="16256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3570" y="2348865"/>
                        <a:ext cx="3954145" cy="41833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5016500" y="3572510"/>
            <a:ext cx="689102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3200"/>
              <a:t>问1：请同学们思考还有其它解法吗？</a:t>
            </a:r>
            <a:endParaRPr lang="zh-CN" altLang="en-US" sz="3200"/>
          </a:p>
          <a:p>
            <a:pPr algn="l">
              <a:lnSpc>
                <a:spcPct val="150000"/>
              </a:lnSpc>
            </a:pPr>
            <a:r>
              <a:rPr lang="zh-CN" altLang="en-US" sz="3200"/>
              <a:t> </a:t>
            </a:r>
            <a:r>
              <a:rPr lang="en-US" altLang="zh-CN" sz="3200"/>
              <a:t>          </a:t>
            </a:r>
            <a:r>
              <a:rPr lang="zh-CN" altLang="en-US" sz="3200"/>
              <a:t>我们还可以求</a:t>
            </a:r>
            <a:r>
              <a:rPr lang="zh-CN" altLang="en-US" sz="3200"/>
              <a:t>哪些量？</a:t>
            </a:r>
            <a:endParaRPr lang="zh-CN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8"/>
          <p:cNvGraphicFramePr>
            <a:graphicFrameLocks noChangeAspect="1"/>
          </p:cNvGraphicFramePr>
          <p:nvPr/>
        </p:nvGraphicFramePr>
        <p:xfrm>
          <a:off x="335915" y="476885"/>
          <a:ext cx="11142980" cy="160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1" imgW="10396855" imgH="1497330" progId="Equation.KSEE3">
                  <p:embed/>
                </p:oleObj>
              </mc:Choice>
              <mc:Fallback>
                <p:oleObj name="" r:id="rId1" imgW="10396855" imgH="149733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5915" y="476885"/>
                        <a:ext cx="11142980" cy="16059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83"/>
          <p:cNvGraphicFramePr>
            <a:graphicFrameLocks noChangeAspect="1"/>
          </p:cNvGraphicFramePr>
          <p:nvPr/>
        </p:nvGraphicFramePr>
        <p:xfrm>
          <a:off x="407670" y="2348548"/>
          <a:ext cx="678561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3517265" imgH="508000" progId="Equation.KSEE3">
                  <p:embed/>
                </p:oleObj>
              </mc:Choice>
              <mc:Fallback>
                <p:oleObj name="" r:id="rId3" imgW="3517265" imgH="5080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7670" y="2348548"/>
                        <a:ext cx="6785610" cy="981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/>
          <p:nvPr/>
        </p:nvGraphicFramePr>
        <p:xfrm>
          <a:off x="407670" y="3524250"/>
          <a:ext cx="7059295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5" imgW="4038600" imgH="1384300" progId="Equation.KSEE3">
                  <p:embed/>
                </p:oleObj>
              </mc:Choice>
              <mc:Fallback>
                <p:oleObj name="" r:id="rId5" imgW="4038600" imgH="1384300" progId="Equation.KSEE3">
                  <p:embed/>
                  <p:pic>
                    <p:nvPicPr>
                      <p:cNvPr id="0" name="图片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7670" y="3524250"/>
                        <a:ext cx="7059295" cy="2765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等腰三角形 6"/>
          <p:cNvSpPr/>
          <p:nvPr/>
        </p:nvSpPr>
        <p:spPr>
          <a:xfrm>
            <a:off x="8210550" y="3395345"/>
            <a:ext cx="2260600" cy="1385570"/>
          </a:xfrm>
          <a:prstGeom prst="triangle">
            <a:avLst/>
          </a:prstGeom>
          <a:noFill/>
          <a:ln w="28575" cmpd="sng">
            <a:solidFill>
              <a:schemeClr val="tx1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0499090" y="4762500"/>
            <a:ext cx="299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B</a:t>
            </a:r>
            <a:endParaRPr lang="en-US" altLang="zh-CN" sz="2800"/>
          </a:p>
        </p:txBody>
      </p:sp>
      <p:sp>
        <p:nvSpPr>
          <p:cNvPr id="10" name="文本框 9"/>
          <p:cNvSpPr txBox="1"/>
          <p:nvPr/>
        </p:nvSpPr>
        <p:spPr>
          <a:xfrm>
            <a:off x="8041640" y="4829810"/>
            <a:ext cx="3086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A</a:t>
            </a:r>
            <a:endParaRPr lang="en-US" altLang="zh-CN" sz="2800"/>
          </a:p>
        </p:txBody>
      </p:sp>
      <p:sp>
        <p:nvSpPr>
          <p:cNvPr id="11" name="文本框 10"/>
          <p:cNvSpPr txBox="1"/>
          <p:nvPr/>
        </p:nvSpPr>
        <p:spPr>
          <a:xfrm>
            <a:off x="9297035" y="2995930"/>
            <a:ext cx="295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C</a:t>
            </a:r>
            <a:endParaRPr lang="en-US" altLang="zh-CN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1815" y="980440"/>
            <a:ext cx="1080643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3200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小结：</a:t>
            </a:r>
            <a:endParaRPr lang="zh-CN" altLang="en-US" sz="3200"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200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1.正弦定理的等比式引入参数后可</a:t>
            </a:r>
            <a:r>
              <a:rPr lang="zh-CN" altLang="en-US" sz="3200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化为三个等式。</a:t>
            </a:r>
            <a:endParaRPr lang="zh-CN" altLang="en-US" sz="3200"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200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2.对含边角的等量关系进行处理时，边角是可以互化的 。</a:t>
            </a:r>
            <a:endParaRPr lang="zh-CN" altLang="en-US" sz="3200"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200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3.正、余弦定理的本质是等式，注重方程思想的渗透。 </a:t>
            </a:r>
            <a:endParaRPr lang="zh-CN" altLang="en-US" sz="3200"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200"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关键词： 正、余弦定理  边角互化      等量关系   方程思想</a:t>
            </a:r>
            <a:endParaRPr lang="zh-CN" altLang="en-US" sz="3200"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3525" y="620395"/>
            <a:ext cx="3561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2.拓展探究变式系列1</a:t>
            </a:r>
            <a:endParaRPr lang="zh-CN" altLang="en-US" sz="28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graphicFrame>
        <p:nvGraphicFramePr>
          <p:cNvPr id="3" name="Object 86"/>
          <p:cNvGraphicFramePr>
            <a:graphicFrameLocks noChangeAspect="1"/>
          </p:cNvGraphicFramePr>
          <p:nvPr/>
        </p:nvGraphicFramePr>
        <p:xfrm>
          <a:off x="369253" y="1412240"/>
          <a:ext cx="11461750" cy="1276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702300" imgH="634365" progId="Equation.KSEE3">
                  <p:embed/>
                </p:oleObj>
              </mc:Choice>
              <mc:Fallback>
                <p:oleObj name="" r:id="rId1" imgW="5702300" imgH="634365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9253" y="1412240"/>
                        <a:ext cx="11461750" cy="12769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03"/>
          <p:cNvGraphicFramePr>
            <a:graphicFrameLocks noChangeAspect="1"/>
          </p:cNvGraphicFramePr>
          <p:nvPr/>
        </p:nvGraphicFramePr>
        <p:xfrm>
          <a:off x="263525" y="2708910"/>
          <a:ext cx="5820410" cy="352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3276600" imgH="1981200" progId="Equation.KSEE3">
                  <p:embed/>
                </p:oleObj>
              </mc:Choice>
              <mc:Fallback>
                <p:oleObj name="" r:id="rId3" imgW="3276600" imgH="1981200" progId="Equation.KSEE3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3525" y="2708910"/>
                        <a:ext cx="5820410" cy="35204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8041640" y="3569970"/>
            <a:ext cx="2612390" cy="1642110"/>
            <a:chOff x="12664" y="5622"/>
            <a:chExt cx="4114" cy="2586"/>
          </a:xfrm>
        </p:grpSpPr>
        <p:grpSp>
          <p:nvGrpSpPr>
            <p:cNvPr id="14" name="组合 13"/>
            <p:cNvGrpSpPr/>
            <p:nvPr/>
          </p:nvGrpSpPr>
          <p:grpSpPr>
            <a:xfrm>
              <a:off x="12664" y="5622"/>
              <a:ext cx="4114" cy="2587"/>
              <a:chOff x="12664" y="5622"/>
              <a:chExt cx="4114" cy="2587"/>
            </a:xfrm>
          </p:grpSpPr>
          <p:sp>
            <p:nvSpPr>
              <p:cNvPr id="9" name="文本框 8"/>
              <p:cNvSpPr txBox="1"/>
              <p:nvPr/>
            </p:nvSpPr>
            <p:spPr>
              <a:xfrm>
                <a:off x="16308" y="7387"/>
                <a:ext cx="471" cy="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2800"/>
                  <a:t>B</a:t>
                </a:r>
                <a:endParaRPr lang="en-US" altLang="zh-CN" sz="2800"/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12664" y="7380"/>
                <a:ext cx="486" cy="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2800"/>
                  <a:t>A</a:t>
                </a:r>
                <a:endParaRPr lang="en-US" altLang="zh-CN" sz="2800"/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14189" y="5622"/>
                <a:ext cx="466" cy="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2800"/>
                  <a:t>C</a:t>
                </a:r>
                <a:endParaRPr lang="en-US" altLang="zh-CN" sz="2800"/>
              </a:p>
            </p:txBody>
          </p:sp>
          <p:grpSp>
            <p:nvGrpSpPr>
              <p:cNvPr id="13" name="组合 12"/>
              <p:cNvGrpSpPr/>
              <p:nvPr/>
            </p:nvGrpSpPr>
            <p:grpSpPr>
              <a:xfrm>
                <a:off x="13343" y="6282"/>
                <a:ext cx="2947" cy="1498"/>
                <a:chOff x="13343" y="6282"/>
                <a:chExt cx="2947" cy="1498"/>
              </a:xfrm>
            </p:grpSpPr>
            <p:cxnSp>
              <p:nvCxnSpPr>
                <p:cNvPr id="6" name="直接连接符 5"/>
                <p:cNvCxnSpPr/>
                <p:nvPr/>
              </p:nvCxnSpPr>
              <p:spPr>
                <a:xfrm flipV="1">
                  <a:off x="13377" y="7765"/>
                  <a:ext cx="2898" cy="12"/>
                </a:xfrm>
                <a:prstGeom prst="line">
                  <a:avLst/>
                </a:prstGeom>
                <a:ln w="12700" cmpd="sng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接连接符 7"/>
                <p:cNvCxnSpPr/>
                <p:nvPr/>
              </p:nvCxnSpPr>
              <p:spPr>
                <a:xfrm>
                  <a:off x="14106" y="6282"/>
                  <a:ext cx="2185" cy="1499"/>
                </a:xfrm>
                <a:prstGeom prst="line">
                  <a:avLst/>
                </a:prstGeom>
                <a:ln w="12700" cmpd="sng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接连接符 11"/>
                <p:cNvCxnSpPr/>
                <p:nvPr/>
              </p:nvCxnSpPr>
              <p:spPr>
                <a:xfrm flipH="1">
                  <a:off x="13343" y="6282"/>
                  <a:ext cx="763" cy="1499"/>
                </a:xfrm>
                <a:prstGeom prst="line">
                  <a:avLst/>
                </a:prstGeom>
                <a:ln w="12700" cmpd="sng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5" name="直接连接符 14"/>
            <p:cNvCxnSpPr/>
            <p:nvPr/>
          </p:nvCxnSpPr>
          <p:spPr>
            <a:xfrm flipV="1">
              <a:off x="13376" y="6987"/>
              <a:ext cx="1781" cy="7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15277" y="6429"/>
              <a:ext cx="633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800"/>
                <a:t>D</a:t>
              </a:r>
              <a:endParaRPr lang="en-US" altLang="zh-CN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86"/>
          <p:cNvGraphicFramePr>
            <a:graphicFrameLocks noChangeAspect="1"/>
          </p:cNvGraphicFramePr>
          <p:nvPr/>
        </p:nvGraphicFramePr>
        <p:xfrm>
          <a:off x="225743" y="551180"/>
          <a:ext cx="11461750" cy="1276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702300" imgH="634365" progId="Equation.KSEE3">
                  <p:embed/>
                </p:oleObj>
              </mc:Choice>
              <mc:Fallback>
                <p:oleObj name="" r:id="rId1" imgW="5702300" imgH="634365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5743" y="551180"/>
                        <a:ext cx="11461750" cy="12769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04"/>
          <p:cNvGraphicFramePr>
            <a:graphicFrameLocks noChangeAspect="1"/>
          </p:cNvGraphicFramePr>
          <p:nvPr/>
        </p:nvGraphicFramePr>
        <p:xfrm>
          <a:off x="479425" y="2060575"/>
          <a:ext cx="9124950" cy="3053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4406900" imgH="1473200" progId="Equation.KSEE3">
                  <p:embed/>
                </p:oleObj>
              </mc:Choice>
              <mc:Fallback>
                <p:oleObj name="" r:id="rId3" imgW="4406900" imgH="1473200" progId="Equation.KSEE3">
                  <p:embed/>
                  <p:pic>
                    <p:nvPicPr>
                      <p:cNvPr id="0" name="图片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425" y="2060575"/>
                        <a:ext cx="9124950" cy="30530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776095" y="5588635"/>
            <a:ext cx="71196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/>
              <a:t>问2：请同学们多角度思考此题的其它解法？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635</Words>
  <Application>WPS 演示</Application>
  <PresentationFormat>宽屏</PresentationFormat>
  <Paragraphs>82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22</vt:i4>
      </vt:variant>
      <vt:variant>
        <vt:lpstr>幻灯片标题</vt:lpstr>
      </vt:variant>
      <vt:variant>
        <vt:i4>19</vt:i4>
      </vt:variant>
    </vt:vector>
  </HeadingPairs>
  <TitlesOfParts>
    <vt:vector size="50" baseType="lpstr">
      <vt:lpstr>Arial</vt:lpstr>
      <vt:lpstr>宋体</vt:lpstr>
      <vt:lpstr>Wingdings</vt:lpstr>
      <vt:lpstr>华文楷体</vt:lpstr>
      <vt:lpstr>仿宋</vt:lpstr>
      <vt:lpstr>微软雅黑</vt:lpstr>
      <vt:lpstr>Arial Unicode MS</vt:lpstr>
      <vt:lpstr>Calibri</vt:lpstr>
      <vt:lpstr>Office 主题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AutoBVT</dc:creator>
  <cp:lastModifiedBy>WPS_1592057106</cp:lastModifiedBy>
  <cp:revision>122</cp:revision>
  <dcterms:created xsi:type="dcterms:W3CDTF">2017-07-22T13:47:00Z</dcterms:created>
  <dcterms:modified xsi:type="dcterms:W3CDTF">2021-05-25T11:35:26Z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5D3279B2AE3C4BC18D4A46A319066A0B</vt:lpwstr>
  </property>
</Properties>
</file>