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8.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1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2"/>
  </p:sldMasterIdLst>
  <p:notesMasterIdLst>
    <p:notesMasterId r:id="rId36"/>
  </p:notesMasterIdLst>
  <p:handoutMasterIdLst>
    <p:handoutMasterId r:id="rId37"/>
  </p:handoutMasterIdLst>
  <p:sldIdLst>
    <p:sldId id="2378" r:id="rId3"/>
    <p:sldId id="1891" r:id="rId4"/>
    <p:sldId id="2152" r:id="rId5"/>
    <p:sldId id="2083" r:id="rId6"/>
    <p:sldId id="2084" r:id="rId7"/>
    <p:sldId id="2082" r:id="rId8"/>
    <p:sldId id="2024" r:id="rId9"/>
    <p:sldId id="2085" r:id="rId10"/>
    <p:sldId id="2044" r:id="rId11"/>
    <p:sldId id="2370" r:id="rId12"/>
    <p:sldId id="2151" r:id="rId13"/>
    <p:sldId id="2414" r:id="rId14"/>
    <p:sldId id="2244" r:id="rId15"/>
    <p:sldId id="2419" r:id="rId16"/>
    <p:sldId id="2418" r:id="rId17"/>
    <p:sldId id="2417" r:id="rId18"/>
    <p:sldId id="2416" r:id="rId19"/>
    <p:sldId id="2046" r:id="rId20"/>
    <p:sldId id="2371" r:id="rId21"/>
    <p:sldId id="2415" r:id="rId22"/>
    <p:sldId id="2405" r:id="rId23"/>
    <p:sldId id="2372" r:id="rId24"/>
    <p:sldId id="2373" r:id="rId25"/>
    <p:sldId id="2301" r:id="rId26"/>
    <p:sldId id="2411" r:id="rId27"/>
    <p:sldId id="2375" r:id="rId28"/>
    <p:sldId id="2412" r:id="rId29"/>
    <p:sldId id="2406" r:id="rId30"/>
    <p:sldId id="2413" r:id="rId31"/>
    <p:sldId id="2420" r:id="rId32"/>
    <p:sldId id="2079" r:id="rId33"/>
    <p:sldId id="2439" r:id="rId34"/>
    <p:sldId id="1644" r:id="rId35"/>
  </p:sldIdLst>
  <p:sldSz cx="12190413" cy="6859588"/>
  <p:notesSz cx="6858000" cy="9144000"/>
  <p:custDataLst>
    <p:tags r:id="rId38"/>
  </p:custDataLst>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8" userDrawn="1">
          <p15:clr>
            <a:srgbClr val="A4A3A4"/>
          </p15:clr>
        </p15:guide>
        <p15:guide id="2" pos="3983" userDrawn="1">
          <p15:clr>
            <a:srgbClr val="A4A3A4"/>
          </p15:clr>
        </p15:guide>
      </p15:sldGuideLst>
    </p:ext>
    <p:ext uri="{2D200454-40CA-4A62-9FC3-DE9A4176ACB9}">
      <p15:notesGuideLst xmlns:p15="http://schemas.microsoft.com/office/powerpoint/2012/main">
        <p15:guide id="1" orient="horz" pos="2703">
          <p15:clr>
            <a:srgbClr val="A4A3A4"/>
          </p15:clr>
        </p15:guide>
        <p15:guide id="2" pos="22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1E2"/>
    <a:srgbClr val="0000FF"/>
    <a:srgbClr val="044491"/>
    <a:srgbClr val="EAE8ED"/>
    <a:srgbClr val="FFFFFF"/>
    <a:srgbClr val="00CCFF"/>
    <a:srgbClr val="FFD966"/>
    <a:srgbClr val="EEEFF3"/>
    <a:srgbClr val="9DC3E6"/>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18" autoAdjust="0"/>
    <p:restoredTop sz="89652" autoAdjust="0"/>
  </p:normalViewPr>
  <p:slideViewPr>
    <p:cSldViewPr showGuides="1">
      <p:cViewPr varScale="1">
        <p:scale>
          <a:sx n="65" d="100"/>
          <a:sy n="65" d="100"/>
        </p:scale>
        <p:origin x="78" y="270"/>
      </p:cViewPr>
      <p:guideLst>
        <p:guide orient="horz" pos="2028"/>
        <p:guide pos="3983"/>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79" d="100"/>
          <a:sy n="79" d="100"/>
        </p:scale>
        <p:origin x="-3966" y="-102"/>
      </p:cViewPr>
      <p:guideLst>
        <p:guide orient="horz" pos="2703"/>
        <p:guide pos="22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D594FB-2808-45A5-BDC8-80C0F481B27E}" type="datetimeFigureOut">
              <a:rPr lang="zh-CN" altLang="en-US" smtClean="0"/>
              <a:t>2023/12/7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5B4082-C5AE-46D0-A000-D929E8B25956}"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9FAA0F-2349-45DA-9EBD-9D94C9A1CFA0}" type="datetimeFigureOut">
              <a:rPr lang="zh-CN" altLang="en-US" smtClean="0"/>
              <a:t>2023/12/7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37086-15D0-443D-AF17-A3F21825C04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3F37086-15D0-443D-AF17-A3F21825C045}" type="slidenum">
              <a:rPr lang="zh-CN" altLang="en-US" smtClean="0"/>
              <a:t>30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大家知道这是什么吗？纸团为什么可以飞出去？有的同学说受到了力，有的同学说做功了，初中我们就学习了功，那功的概念是什么？</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3F37086-15D0-443D-AF17-A3F21825C045}" type="slidenum">
              <a:rPr lang="zh-CN" altLang="en-US" smtClean="0"/>
              <a:t>32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3F37086-15D0-443D-AF17-A3F21825C045}" type="slidenum">
              <a:rPr lang="zh-CN" altLang="en-US" smtClean="0"/>
              <a:t>28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3F37086-15D0-443D-AF17-A3F21825C045}" type="slidenum">
              <a:rPr lang="zh-CN" altLang="en-US" smtClean="0"/>
              <a:t>29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5自定义版式">
    <p:spTree>
      <p:nvGrpSpPr>
        <p:cNvPr id="1" name=""/>
        <p:cNvGrpSpPr/>
        <p:nvPr/>
      </p:nvGrpSpPr>
      <p:grpSpPr>
        <a:xfrm>
          <a:off x="0" y="0"/>
          <a:ext cx="0" cy="0"/>
          <a:chOff x="0" y="0"/>
          <a:chExt cx="0" cy="0"/>
        </a:xfrm>
      </p:grpSpPr>
      <p:sp>
        <p:nvSpPr>
          <p:cNvPr id="2" name="矩形 1"/>
          <p:cNvSpPr/>
          <p:nvPr userDrawn="1"/>
        </p:nvSpPr>
        <p:spPr>
          <a:xfrm>
            <a:off x="0" y="3789834"/>
            <a:ext cx="12190413" cy="306975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矩形 1"/>
          <p:cNvSpPr/>
          <p:nvPr userDrawn="1"/>
        </p:nvSpPr>
        <p:spPr>
          <a:xfrm>
            <a:off x="0" y="4149874"/>
            <a:ext cx="12190413" cy="270971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5自定义版式">
    <p:spTree>
      <p:nvGrpSpPr>
        <p:cNvPr id="1" name=""/>
        <p:cNvGrpSpPr/>
        <p:nvPr/>
      </p:nvGrpSpPr>
      <p:grpSpPr>
        <a:xfrm>
          <a:off x="0" y="0"/>
          <a:ext cx="0" cy="0"/>
          <a:chOff x="0" y="0"/>
          <a:chExt cx="0" cy="0"/>
        </a:xfrm>
      </p:grpSpPr>
      <p:sp>
        <p:nvSpPr>
          <p:cNvPr id="2" name="矩形 1"/>
          <p:cNvSpPr/>
          <p:nvPr userDrawn="1"/>
        </p:nvSpPr>
        <p:spPr>
          <a:xfrm>
            <a:off x="0" y="4509914"/>
            <a:ext cx="12190413" cy="234967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自定义版式">
    <p:spTree>
      <p:nvGrpSpPr>
        <p:cNvPr id="1" name=""/>
        <p:cNvGrpSpPr/>
        <p:nvPr/>
      </p:nvGrpSpPr>
      <p:grpSpPr>
        <a:xfrm>
          <a:off x="0" y="0"/>
          <a:ext cx="0" cy="0"/>
          <a:chOff x="0" y="0"/>
          <a:chExt cx="0" cy="0"/>
        </a:xfrm>
      </p:grpSpPr>
      <p:sp>
        <p:nvSpPr>
          <p:cNvPr id="2" name="矩形 1"/>
          <p:cNvSpPr/>
          <p:nvPr userDrawn="1"/>
        </p:nvSpPr>
        <p:spPr>
          <a:xfrm>
            <a:off x="0" y="4869954"/>
            <a:ext cx="12190413" cy="198963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5自定义版式">
    <p:spTree>
      <p:nvGrpSpPr>
        <p:cNvPr id="1" name=""/>
        <p:cNvGrpSpPr/>
        <p:nvPr/>
      </p:nvGrpSpPr>
      <p:grpSpPr>
        <a:xfrm>
          <a:off x="0" y="0"/>
          <a:ext cx="0" cy="0"/>
          <a:chOff x="0" y="0"/>
          <a:chExt cx="0" cy="0"/>
        </a:xfrm>
      </p:grpSpPr>
      <p:sp>
        <p:nvSpPr>
          <p:cNvPr id="2" name="矩形 1"/>
          <p:cNvSpPr/>
          <p:nvPr userDrawn="1"/>
        </p:nvSpPr>
        <p:spPr>
          <a:xfrm>
            <a:off x="0" y="5229994"/>
            <a:ext cx="12190413" cy="162959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自定义版式">
    <p:spTree>
      <p:nvGrpSpPr>
        <p:cNvPr id="1" name=""/>
        <p:cNvGrpSpPr/>
        <p:nvPr/>
      </p:nvGrpSpPr>
      <p:grpSpPr>
        <a:xfrm>
          <a:off x="0" y="0"/>
          <a:ext cx="0" cy="0"/>
          <a:chOff x="0" y="0"/>
          <a:chExt cx="0" cy="0"/>
        </a:xfrm>
      </p:grpSpPr>
      <p:sp>
        <p:nvSpPr>
          <p:cNvPr id="2" name="矩形 1"/>
          <p:cNvSpPr/>
          <p:nvPr userDrawn="1"/>
        </p:nvSpPr>
        <p:spPr>
          <a:xfrm>
            <a:off x="0" y="5590034"/>
            <a:ext cx="12190413" cy="126955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自定义版式">
    <p:spTree>
      <p:nvGrpSpPr>
        <p:cNvPr id="1" name=""/>
        <p:cNvGrpSpPr/>
        <p:nvPr/>
      </p:nvGrpSpPr>
      <p:grpSpPr>
        <a:xfrm>
          <a:off x="0" y="0"/>
          <a:ext cx="0" cy="0"/>
          <a:chOff x="0" y="0"/>
          <a:chExt cx="0" cy="0"/>
        </a:xfrm>
      </p:grpSpPr>
      <p:sp>
        <p:nvSpPr>
          <p:cNvPr id="2" name="矩形 1"/>
          <p:cNvSpPr/>
          <p:nvPr userDrawn="1"/>
        </p:nvSpPr>
        <p:spPr>
          <a:xfrm>
            <a:off x="0" y="5950074"/>
            <a:ext cx="12190413" cy="90951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1" y="6357822"/>
            <a:ext cx="2742843" cy="365210"/>
          </a:xfrm>
          <a:prstGeom prst="rect">
            <a:avLst/>
          </a:prstGeom>
        </p:spPr>
        <p:txBody>
          <a:bodyPr/>
          <a:lstStyle/>
          <a:p>
            <a:fld id="{D997B5FA-0921-464F-AAE1-844C04324D75}" type="datetimeFigureOut">
              <a:rPr lang="zh-CN" altLang="en-US" smtClean="0">
                <a:solidFill>
                  <a:prstClr val="black"/>
                </a:solidFill>
              </a:rPr>
              <a:t>2023/12/7</a:t>
            </a:fld>
            <a:endParaRPr lang="zh-CN" altLang="en-US">
              <a:solidFill>
                <a:prstClr val="black"/>
              </a:solidFill>
            </a:endParaRPr>
          </a:p>
        </p:txBody>
      </p:sp>
      <p:sp>
        <p:nvSpPr>
          <p:cNvPr id="3" name="页脚占位符 2"/>
          <p:cNvSpPr>
            <a:spLocks noGrp="1"/>
          </p:cNvSpPr>
          <p:nvPr>
            <p:ph type="ftr" sz="quarter" idx="11"/>
          </p:nvPr>
        </p:nvSpPr>
        <p:spPr>
          <a:xfrm>
            <a:off x="4038075" y="6357822"/>
            <a:ext cx="4114264" cy="365210"/>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09479" y="6357822"/>
            <a:ext cx="2742843" cy="365210"/>
          </a:xfrm>
          <a:prstGeom prst="rect">
            <a:avLst/>
          </a:prstGeom>
        </p:spPr>
        <p:txBody>
          <a:bodyPr/>
          <a:lstStyle/>
          <a:p>
            <a:fld id="{565CE74E-AB26-4998-AD42-012C4C1AD076}" type="slidenum">
              <a:rPr lang="zh-CN" altLang="en-US" smtClean="0">
                <a:solidFill>
                  <a:prstClr val="black"/>
                </a:solidFill>
              </a:rPr>
              <a:t>‹#›</a:t>
            </a:fld>
            <a:endParaRPr lang="zh-CN" altLang="en-US">
              <a:solidFill>
                <a:prstClr val="black"/>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5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
        <p:nvSpPr>
          <p:cNvPr id="2" name="矩形 1"/>
          <p:cNvSpPr/>
          <p:nvPr userDrawn="1"/>
        </p:nvSpPr>
        <p:spPr>
          <a:xfrm>
            <a:off x="0" y="0"/>
            <a:ext cx="12190413" cy="6859588"/>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1994"/>
            <a:ext cx="10361851" cy="1469307"/>
          </a:xfrm>
          <a:prstGeom prst="rect">
            <a:avLst/>
          </a:prstGeom>
        </p:spPr>
        <p:txBody>
          <a:bodyPr lIns="121917" tIns="60958" rIns="121917" bIns="60958"/>
          <a:lstStyle/>
          <a:p>
            <a:r>
              <a:rPr lang="zh-CN" altLang="en-US"/>
              <a:t>单击此处编辑母版标题样式</a:t>
            </a:r>
          </a:p>
        </p:txBody>
      </p:sp>
      <p:sp>
        <p:nvSpPr>
          <p:cNvPr id="3" name="副标题 2"/>
          <p:cNvSpPr>
            <a:spLocks noGrp="1"/>
          </p:cNvSpPr>
          <p:nvPr>
            <p:ph type="subTitle" idx="1"/>
          </p:nvPr>
        </p:nvSpPr>
        <p:spPr>
          <a:xfrm>
            <a:off x="1828562" y="3887100"/>
            <a:ext cx="8533289" cy="1753006"/>
          </a:xfrm>
          <a:prstGeom prst="rect">
            <a:avLst/>
          </a:prstGeom>
        </p:spPr>
        <p:txBody>
          <a:bodyPr lIns="121917" tIns="60958" rIns="121917" bIns="60958"/>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a:t>单击此处编辑母版副标题样式</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a:prstGeom prst="rect">
            <a:avLst/>
          </a:prstGeom>
        </p:spPr>
        <p:txBody>
          <a:bodyPr lIns="108850" tIns="54425" rIns="108850" bIns="54425"/>
          <a:lstStyle/>
          <a:p>
            <a:r>
              <a:rPr lang="zh-CN" altLang="en-US"/>
              <a:t>单击此处编辑母版标题样式</a:t>
            </a:r>
          </a:p>
        </p:txBody>
      </p:sp>
      <p:sp>
        <p:nvSpPr>
          <p:cNvPr id="3" name="内容占位符 2"/>
          <p:cNvSpPr>
            <a:spLocks noGrp="1"/>
          </p:cNvSpPr>
          <p:nvPr>
            <p:ph idx="1"/>
          </p:nvPr>
        </p:nvSpPr>
        <p:spPr>
          <a:xfrm>
            <a:off x="609521" y="1600571"/>
            <a:ext cx="10971372" cy="4527011"/>
          </a:xfrm>
          <a:prstGeom prst="rect">
            <a:avLst/>
          </a:prstGeom>
        </p:spPr>
        <p:txBody>
          <a:bodyPr lIns="108850" tIns="54425" rIns="108850" bIns="5442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xfrm>
            <a:off x="609521" y="6357822"/>
            <a:ext cx="2844430" cy="365210"/>
          </a:xfrm>
          <a:prstGeom prst="rect">
            <a:avLst/>
          </a:prstGeom>
        </p:spPr>
        <p:txBody>
          <a:bodyPr lIns="108850" tIns="54425" rIns="108850" bIns="54425"/>
          <a:lstStyle>
            <a:lvl1pPr>
              <a:defRPr/>
            </a:lvl1pPr>
          </a:lstStyle>
          <a:p>
            <a:pPr>
              <a:defRPr/>
            </a:pPr>
            <a:fld id="{F2B9CB9F-2A5E-4DE8-A32F-9E606109D6A7}" type="datetimeFigureOut">
              <a:rPr lang="zh-CN" altLang="en-US"/>
              <a:t>2023/12/7</a:t>
            </a:fld>
            <a:endParaRPr lang="zh-CN" altLang="en-US"/>
          </a:p>
        </p:txBody>
      </p:sp>
      <p:sp>
        <p:nvSpPr>
          <p:cNvPr id="5" name="页脚占位符 4"/>
          <p:cNvSpPr>
            <a:spLocks noGrp="1" noChangeArrowheads="1"/>
          </p:cNvSpPr>
          <p:nvPr>
            <p:ph type="ftr" sz="quarter" idx="11"/>
          </p:nvPr>
        </p:nvSpPr>
        <p:spPr>
          <a:xfrm>
            <a:off x="4165058" y="6357822"/>
            <a:ext cx="3860297" cy="365210"/>
          </a:xfrm>
          <a:prstGeom prst="rect">
            <a:avLst/>
          </a:prstGeom>
        </p:spPr>
        <p:txBody>
          <a:bodyPr lIns="108850" tIns="54425" rIns="108850" bIns="54425"/>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8736463" y="6357822"/>
            <a:ext cx="2844430" cy="365210"/>
          </a:xfrm>
          <a:prstGeom prst="rect">
            <a:avLst/>
          </a:prstGeom>
        </p:spPr>
        <p:txBody>
          <a:bodyPr lIns="108850" tIns="54425" rIns="108850" bIns="54425"/>
          <a:lstStyle>
            <a:lvl1pPr>
              <a:defRPr/>
            </a:lvl1pPr>
          </a:lstStyle>
          <a:p>
            <a:pPr>
              <a:defRPr/>
            </a:pPr>
            <a:fld id="{79263562-265C-4C7A-84F2-C63E6A9D4D53}" type="slidenum">
              <a:rPr lang="zh-CN" altLang="en-US"/>
              <a:t>‹#›</a:t>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919"/>
            <a:ext cx="10361851" cy="1470365"/>
          </a:xfrm>
          <a:prstGeom prst="rect">
            <a:avLst/>
          </a:prstGeom>
        </p:spPr>
        <p:txBody>
          <a:bodyPr lIns="108850" tIns="54425" rIns="108850" bIns="54425"/>
          <a:lstStyle/>
          <a:p>
            <a:r>
              <a:rPr lang="zh-CN" altLang="en-US"/>
              <a:t>单击此处编辑母版标题样式</a:t>
            </a:r>
          </a:p>
        </p:txBody>
      </p:sp>
      <p:sp>
        <p:nvSpPr>
          <p:cNvPr id="3" name="副标题 2"/>
          <p:cNvSpPr>
            <a:spLocks noGrp="1"/>
          </p:cNvSpPr>
          <p:nvPr>
            <p:ph type="subTitle" idx="1"/>
          </p:nvPr>
        </p:nvSpPr>
        <p:spPr>
          <a:xfrm>
            <a:off x="1828562" y="3887100"/>
            <a:ext cx="8533289" cy="1753006"/>
          </a:xfrm>
          <a:prstGeom prst="rect">
            <a:avLst/>
          </a:prstGeom>
        </p:spPr>
        <p:txBody>
          <a:bodyPr lIns="108850" tIns="54425" rIns="108850" bIns="54425"/>
          <a:lstStyle>
            <a:lvl1pPr marL="0" indent="0" algn="ctr">
              <a:buNone/>
              <a:defRPr/>
            </a:lvl1pPr>
            <a:lvl2pPr marL="544195" indent="0" algn="ctr">
              <a:buNone/>
              <a:defRPr/>
            </a:lvl2pPr>
            <a:lvl3pPr marL="1088390" indent="0" algn="ctr">
              <a:buNone/>
              <a:defRPr/>
            </a:lvl3pPr>
            <a:lvl4pPr marL="1632585" indent="0" algn="ctr">
              <a:buNone/>
              <a:defRPr/>
            </a:lvl4pPr>
            <a:lvl5pPr marL="2176780" indent="0" algn="ctr">
              <a:buNone/>
              <a:defRPr/>
            </a:lvl5pPr>
            <a:lvl6pPr marL="2720975" indent="0" algn="ctr">
              <a:buNone/>
              <a:defRPr/>
            </a:lvl6pPr>
            <a:lvl7pPr marL="3265805" indent="0" algn="ctr">
              <a:buNone/>
              <a:defRPr/>
            </a:lvl7pPr>
            <a:lvl8pPr marL="3810000" indent="0" algn="ctr">
              <a:buNone/>
              <a:defRPr/>
            </a:lvl8pPr>
            <a:lvl9pPr marL="4354195" indent="0" algn="ctr">
              <a:buNone/>
              <a:defRPr/>
            </a:lvl9pPr>
          </a:lstStyle>
          <a:p>
            <a:r>
              <a:rPr lang="zh-CN" altLang="en-US"/>
              <a:t>单击此处编辑母版副标题样式</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a:prstGeom prst="rect">
            <a:avLst/>
          </a:prstGeom>
        </p:spPr>
        <p:txBody>
          <a:bodyPr lIns="108850" tIns="54425" rIns="108850" bIns="54425"/>
          <a:lstStyle/>
          <a:p>
            <a:r>
              <a:rPr lang="zh-CN" altLang="en-US"/>
              <a:t>单击此处编辑母版标题样式</a:t>
            </a:r>
          </a:p>
        </p:txBody>
      </p:sp>
      <p:sp>
        <p:nvSpPr>
          <p:cNvPr id="3" name="内容占位符 2"/>
          <p:cNvSpPr>
            <a:spLocks noGrp="1"/>
          </p:cNvSpPr>
          <p:nvPr>
            <p:ph idx="1"/>
          </p:nvPr>
        </p:nvSpPr>
        <p:spPr>
          <a:xfrm>
            <a:off x="609521" y="1600571"/>
            <a:ext cx="10971372" cy="4527011"/>
          </a:xfrm>
          <a:prstGeom prst="rect">
            <a:avLst/>
          </a:prstGeom>
        </p:spPr>
        <p:txBody>
          <a:bodyPr lIns="108850" tIns="54425" rIns="108850" bIns="5442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7921"/>
            <a:ext cx="10361851" cy="1362390"/>
          </a:xfrm>
          <a:prstGeom prst="rect">
            <a:avLst/>
          </a:prstGeom>
        </p:spPr>
        <p:txBody>
          <a:bodyPr lIns="108850" tIns="54425" rIns="108850" bIns="54425" anchor="t"/>
          <a:lstStyle>
            <a:lvl1pPr algn="l">
              <a:defRPr sz="4800" b="1" cap="all"/>
            </a:lvl1pPr>
          </a:lstStyle>
          <a:p>
            <a:r>
              <a:rPr lang="zh-CN" altLang="en-US"/>
              <a:t>单击此处编辑母版标题样式</a:t>
            </a:r>
          </a:p>
        </p:txBody>
      </p:sp>
      <p:sp>
        <p:nvSpPr>
          <p:cNvPr id="3" name="文本占位符 2"/>
          <p:cNvSpPr>
            <a:spLocks noGrp="1"/>
          </p:cNvSpPr>
          <p:nvPr>
            <p:ph type="body" idx="1"/>
          </p:nvPr>
        </p:nvSpPr>
        <p:spPr>
          <a:xfrm>
            <a:off x="962959" y="2907387"/>
            <a:ext cx="10361851" cy="1500534"/>
          </a:xfrm>
          <a:prstGeom prst="rect">
            <a:avLst/>
          </a:prstGeom>
        </p:spPr>
        <p:txBody>
          <a:bodyPr lIns="108850" tIns="54425" rIns="108850" bIns="54425" anchor="b"/>
          <a:lstStyle>
            <a:lvl1pPr marL="0" indent="0">
              <a:buNone/>
              <a:defRPr sz="2400"/>
            </a:lvl1pPr>
            <a:lvl2pPr marL="544195" indent="0">
              <a:buNone/>
              <a:defRPr sz="2100"/>
            </a:lvl2pPr>
            <a:lvl3pPr marL="1088390" indent="0">
              <a:buNone/>
              <a:defRPr sz="1900"/>
            </a:lvl3pPr>
            <a:lvl4pPr marL="1632585" indent="0">
              <a:buNone/>
              <a:defRPr sz="1700"/>
            </a:lvl4pPr>
            <a:lvl5pPr marL="2176780" indent="0">
              <a:buNone/>
              <a:defRPr sz="1700"/>
            </a:lvl5pPr>
            <a:lvl6pPr marL="2720975" indent="0">
              <a:buNone/>
              <a:defRPr sz="1700"/>
            </a:lvl6pPr>
            <a:lvl7pPr marL="3265805" indent="0">
              <a:buNone/>
              <a:defRPr sz="1700"/>
            </a:lvl7pPr>
            <a:lvl8pPr marL="3810000" indent="0">
              <a:buNone/>
              <a:defRPr sz="1700"/>
            </a:lvl8pPr>
            <a:lvl9pPr marL="4354195" indent="0">
              <a:buNone/>
              <a:defRPr sz="1700"/>
            </a:lvl9pPr>
          </a:lstStyle>
          <a:p>
            <a:pPr lvl="0"/>
            <a:r>
              <a:rPr lang="zh-CN" altLang="en-US"/>
              <a:t>单击此处编辑母版文本样式</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a:prstGeom prst="rect">
            <a:avLst/>
          </a:prstGeom>
        </p:spPr>
        <p:txBody>
          <a:bodyPr lIns="108850" tIns="54425" rIns="108850" bIns="54425"/>
          <a:lstStyle/>
          <a:p>
            <a:r>
              <a:rPr lang="zh-CN" altLang="en-US"/>
              <a:t>单击此处编辑母版标题样式</a:t>
            </a:r>
          </a:p>
        </p:txBody>
      </p:sp>
      <p:sp>
        <p:nvSpPr>
          <p:cNvPr id="3" name="内容占位符 2"/>
          <p:cNvSpPr>
            <a:spLocks noGrp="1"/>
          </p:cNvSpPr>
          <p:nvPr>
            <p:ph sz="half" idx="1"/>
          </p:nvPr>
        </p:nvSpPr>
        <p:spPr>
          <a:xfrm>
            <a:off x="609521" y="1600571"/>
            <a:ext cx="5384099" cy="4527011"/>
          </a:xfrm>
          <a:prstGeom prst="rect">
            <a:avLst/>
          </a:prstGeom>
        </p:spPr>
        <p:txBody>
          <a:bodyPr lIns="108850" tIns="54425" rIns="108850" bIns="54425"/>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3" y="1600571"/>
            <a:ext cx="5384099" cy="4527011"/>
          </a:xfrm>
          <a:prstGeom prst="rect">
            <a:avLst/>
          </a:prstGeom>
        </p:spPr>
        <p:txBody>
          <a:bodyPr lIns="108850" tIns="54425" rIns="108850" bIns="54425"/>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a:prstGeom prst="rect">
            <a:avLst/>
          </a:prstGeom>
        </p:spPr>
        <p:txBody>
          <a:bodyPr lIns="108850" tIns="54425" rIns="108850" bIns="54425"/>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469"/>
            <a:ext cx="5386216" cy="639910"/>
          </a:xfrm>
          <a:prstGeom prst="rect">
            <a:avLst/>
          </a:prstGeom>
        </p:spPr>
        <p:txBody>
          <a:bodyPr lIns="108850" tIns="54425" rIns="108850" bIns="54425" anchor="b"/>
          <a:lstStyle>
            <a:lvl1pPr marL="0" indent="0">
              <a:buNone/>
              <a:defRPr sz="2900" b="1"/>
            </a:lvl1pPr>
            <a:lvl2pPr marL="544195" indent="0">
              <a:buNone/>
              <a:defRPr sz="2400" b="1"/>
            </a:lvl2pPr>
            <a:lvl3pPr marL="1088390" indent="0">
              <a:buNone/>
              <a:defRPr sz="2100" b="1"/>
            </a:lvl3pPr>
            <a:lvl4pPr marL="1632585" indent="0">
              <a:buNone/>
              <a:defRPr sz="1900" b="1"/>
            </a:lvl4pPr>
            <a:lvl5pPr marL="2176780" indent="0">
              <a:buNone/>
              <a:defRPr sz="1900" b="1"/>
            </a:lvl5pPr>
            <a:lvl6pPr marL="2720975" indent="0">
              <a:buNone/>
              <a:defRPr sz="1900" b="1"/>
            </a:lvl6pPr>
            <a:lvl7pPr marL="3265805" indent="0">
              <a:buNone/>
              <a:defRPr sz="1900" b="1"/>
            </a:lvl7pPr>
            <a:lvl8pPr marL="3810000" indent="0">
              <a:buNone/>
              <a:defRPr sz="1900" b="1"/>
            </a:lvl8pPr>
            <a:lvl9pPr marL="4354195" indent="0">
              <a:buNone/>
              <a:defRPr sz="1900" b="1"/>
            </a:lvl9pPr>
          </a:lstStyle>
          <a:p>
            <a:pPr lvl="0"/>
            <a:r>
              <a:rPr lang="zh-CN" altLang="en-US"/>
              <a:t>单击此处编辑母版文本样式</a:t>
            </a:r>
          </a:p>
        </p:txBody>
      </p:sp>
      <p:sp>
        <p:nvSpPr>
          <p:cNvPr id="4" name="内容占位符 3"/>
          <p:cNvSpPr>
            <a:spLocks noGrp="1"/>
          </p:cNvSpPr>
          <p:nvPr>
            <p:ph sz="half" idx="2"/>
          </p:nvPr>
        </p:nvSpPr>
        <p:spPr>
          <a:xfrm>
            <a:off x="609521" y="2175379"/>
            <a:ext cx="5386216" cy="3952203"/>
          </a:xfrm>
          <a:prstGeom prst="rect">
            <a:avLst/>
          </a:prstGeom>
        </p:spPr>
        <p:txBody>
          <a:bodyPr lIns="108850" tIns="54425" rIns="108850" bIns="54425"/>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469"/>
            <a:ext cx="5388332" cy="639910"/>
          </a:xfrm>
          <a:prstGeom prst="rect">
            <a:avLst/>
          </a:prstGeom>
        </p:spPr>
        <p:txBody>
          <a:bodyPr lIns="108850" tIns="54425" rIns="108850" bIns="54425" anchor="b"/>
          <a:lstStyle>
            <a:lvl1pPr marL="0" indent="0">
              <a:buNone/>
              <a:defRPr sz="2900" b="1"/>
            </a:lvl1pPr>
            <a:lvl2pPr marL="544195" indent="0">
              <a:buNone/>
              <a:defRPr sz="2400" b="1"/>
            </a:lvl2pPr>
            <a:lvl3pPr marL="1088390" indent="0">
              <a:buNone/>
              <a:defRPr sz="2100" b="1"/>
            </a:lvl3pPr>
            <a:lvl4pPr marL="1632585" indent="0">
              <a:buNone/>
              <a:defRPr sz="1900" b="1"/>
            </a:lvl4pPr>
            <a:lvl5pPr marL="2176780" indent="0">
              <a:buNone/>
              <a:defRPr sz="1900" b="1"/>
            </a:lvl5pPr>
            <a:lvl6pPr marL="2720975" indent="0">
              <a:buNone/>
              <a:defRPr sz="1900" b="1"/>
            </a:lvl6pPr>
            <a:lvl7pPr marL="3265805" indent="0">
              <a:buNone/>
              <a:defRPr sz="1900" b="1"/>
            </a:lvl7pPr>
            <a:lvl8pPr marL="3810000" indent="0">
              <a:buNone/>
              <a:defRPr sz="1900" b="1"/>
            </a:lvl8pPr>
            <a:lvl9pPr marL="4354195" indent="0">
              <a:buNone/>
              <a:defRPr sz="1900" b="1"/>
            </a:lvl9pPr>
          </a:lstStyle>
          <a:p>
            <a:pPr lvl="0"/>
            <a:r>
              <a:rPr lang="zh-CN" altLang="en-US"/>
              <a:t>单击此处编辑母版文本样式</a:t>
            </a:r>
          </a:p>
        </p:txBody>
      </p:sp>
      <p:sp>
        <p:nvSpPr>
          <p:cNvPr id="6" name="内容占位符 5"/>
          <p:cNvSpPr>
            <a:spLocks noGrp="1"/>
          </p:cNvSpPr>
          <p:nvPr>
            <p:ph sz="quarter" idx="4"/>
          </p:nvPr>
        </p:nvSpPr>
        <p:spPr>
          <a:xfrm>
            <a:off x="6192561" y="2175379"/>
            <a:ext cx="5388332" cy="3952203"/>
          </a:xfrm>
          <a:prstGeom prst="rect">
            <a:avLst/>
          </a:prstGeom>
        </p:spPr>
        <p:txBody>
          <a:bodyPr lIns="108850" tIns="54425" rIns="108850" bIns="54425"/>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a:prstGeom prst="rect">
            <a:avLst/>
          </a:prstGeom>
        </p:spPr>
        <p:txBody>
          <a:bodyPr lIns="108850" tIns="54425" rIns="108850" bIns="54425"/>
          <a:lstStyle/>
          <a:p>
            <a:r>
              <a:rPr lang="zh-CN" altLang="en-US"/>
              <a:t>单击此处编辑母版标题样式</a:t>
            </a: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113"/>
            <a:ext cx="4010562" cy="1162319"/>
          </a:xfrm>
          <a:prstGeom prst="rect">
            <a:avLst/>
          </a:prstGeom>
        </p:spPr>
        <p:txBody>
          <a:bodyPr lIns="108850" tIns="54425" rIns="108850" bIns="54425" anchor="b"/>
          <a:lstStyle>
            <a:lvl1pPr algn="l">
              <a:defRPr sz="2400" b="1"/>
            </a:lvl1pPr>
          </a:lstStyle>
          <a:p>
            <a:r>
              <a:rPr lang="zh-CN" altLang="en-US"/>
              <a:t>单击此处编辑母版标题样式</a:t>
            </a:r>
          </a:p>
        </p:txBody>
      </p:sp>
      <p:sp>
        <p:nvSpPr>
          <p:cNvPr id="3" name="内容占位符 2"/>
          <p:cNvSpPr>
            <a:spLocks noGrp="1"/>
          </p:cNvSpPr>
          <p:nvPr>
            <p:ph idx="1"/>
          </p:nvPr>
        </p:nvSpPr>
        <p:spPr>
          <a:xfrm>
            <a:off x="4766113" y="273114"/>
            <a:ext cx="6814779" cy="5854468"/>
          </a:xfrm>
          <a:prstGeom prst="rect">
            <a:avLst/>
          </a:prstGeom>
        </p:spPr>
        <p:txBody>
          <a:bodyPr lIns="108850" tIns="54425" rIns="108850" bIns="54425"/>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433"/>
            <a:ext cx="4010562" cy="4692149"/>
          </a:xfrm>
          <a:prstGeom prst="rect">
            <a:avLst/>
          </a:prstGeom>
        </p:spPr>
        <p:txBody>
          <a:bodyPr lIns="108850" tIns="54425" rIns="108850" bIns="54425"/>
          <a:lstStyle>
            <a:lvl1pPr marL="0" indent="0">
              <a:buNone/>
              <a:defRPr sz="1700"/>
            </a:lvl1pPr>
            <a:lvl2pPr marL="544195" indent="0">
              <a:buNone/>
              <a:defRPr sz="1400"/>
            </a:lvl2pPr>
            <a:lvl3pPr marL="1088390" indent="0">
              <a:buNone/>
              <a:defRPr sz="1200"/>
            </a:lvl3pPr>
            <a:lvl4pPr marL="1632585" indent="0">
              <a:buNone/>
              <a:defRPr sz="1100"/>
            </a:lvl4pPr>
            <a:lvl5pPr marL="2176780" indent="0">
              <a:buNone/>
              <a:defRPr sz="1100"/>
            </a:lvl5pPr>
            <a:lvl6pPr marL="2720975" indent="0">
              <a:buNone/>
              <a:defRPr sz="1100"/>
            </a:lvl6pPr>
            <a:lvl7pPr marL="3265805" indent="0">
              <a:buNone/>
              <a:defRPr sz="1100"/>
            </a:lvl7pPr>
            <a:lvl8pPr marL="3810000" indent="0">
              <a:buNone/>
              <a:defRPr sz="1100"/>
            </a:lvl8pPr>
            <a:lvl9pPr marL="4354195" indent="0">
              <a:buNone/>
              <a:defRPr sz="1100"/>
            </a:lvl9pPr>
          </a:lstStyle>
          <a:p>
            <a:pPr lvl="0"/>
            <a:r>
              <a:rPr lang="zh-CN" altLang="en-US"/>
              <a:t>单击此处编辑母版文本样式</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自定义版式">
    <p:spTree>
      <p:nvGrpSpPr>
        <p:cNvPr id="1" name=""/>
        <p:cNvGrpSpPr/>
        <p:nvPr/>
      </p:nvGrpSpPr>
      <p:grpSpPr>
        <a:xfrm>
          <a:off x="0" y="0"/>
          <a:ext cx="0" cy="0"/>
          <a:chOff x="0" y="0"/>
          <a:chExt cx="0" cy="0"/>
        </a:xfrm>
      </p:grpSpPr>
      <p:sp>
        <p:nvSpPr>
          <p:cNvPr id="2" name="矩形 1"/>
          <p:cNvSpPr/>
          <p:nvPr userDrawn="1"/>
        </p:nvSpPr>
        <p:spPr>
          <a:xfrm>
            <a:off x="0" y="1269554"/>
            <a:ext cx="12190413" cy="559003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1712"/>
            <a:ext cx="7314248" cy="566869"/>
          </a:xfrm>
          <a:prstGeom prst="rect">
            <a:avLst/>
          </a:prstGeom>
        </p:spPr>
        <p:txBody>
          <a:bodyPr lIns="108850" tIns="54425" rIns="108850" bIns="54425" anchor="b"/>
          <a:lstStyle>
            <a:lvl1pPr algn="l">
              <a:defRPr sz="2400" b="1"/>
            </a:lvl1pPr>
          </a:lstStyle>
          <a:p>
            <a:r>
              <a:rPr lang="zh-CN" altLang="en-US"/>
              <a:t>单击此处编辑母版标题样式</a:t>
            </a:r>
          </a:p>
        </p:txBody>
      </p:sp>
      <p:sp>
        <p:nvSpPr>
          <p:cNvPr id="3" name="图片占位符 2"/>
          <p:cNvSpPr>
            <a:spLocks noGrp="1"/>
          </p:cNvSpPr>
          <p:nvPr>
            <p:ph type="pic" idx="1"/>
          </p:nvPr>
        </p:nvSpPr>
        <p:spPr>
          <a:xfrm>
            <a:off x="2389406" y="612917"/>
            <a:ext cx="7314248" cy="4115753"/>
          </a:xfrm>
          <a:prstGeom prst="rect">
            <a:avLst/>
          </a:prstGeom>
        </p:spPr>
        <p:txBody>
          <a:bodyPr lIns="108850" tIns="54425" rIns="108850" bIns="54425"/>
          <a:lstStyle>
            <a:lvl1pPr marL="0" indent="0">
              <a:buNone/>
              <a:defRPr sz="3800"/>
            </a:lvl1pPr>
            <a:lvl2pPr marL="544195" indent="0">
              <a:buNone/>
              <a:defRPr sz="3300"/>
            </a:lvl2pPr>
            <a:lvl3pPr marL="1088390" indent="0">
              <a:buNone/>
              <a:defRPr sz="2900"/>
            </a:lvl3pPr>
            <a:lvl4pPr marL="1632585" indent="0">
              <a:buNone/>
              <a:defRPr sz="2400"/>
            </a:lvl4pPr>
            <a:lvl5pPr marL="2176780" indent="0">
              <a:buNone/>
              <a:defRPr sz="2400"/>
            </a:lvl5pPr>
            <a:lvl6pPr marL="2720975" indent="0">
              <a:buNone/>
              <a:defRPr sz="2400"/>
            </a:lvl6pPr>
            <a:lvl7pPr marL="3265805" indent="0">
              <a:buNone/>
              <a:defRPr sz="2400"/>
            </a:lvl7pPr>
            <a:lvl8pPr marL="3810000" indent="0">
              <a:buNone/>
              <a:defRPr sz="2400"/>
            </a:lvl8pPr>
            <a:lvl9pPr marL="4354195" indent="0">
              <a:buNone/>
              <a:defRPr sz="2400"/>
            </a:lvl9pPr>
          </a:lstStyle>
          <a:p>
            <a:pPr lvl="0"/>
            <a:endParaRPr lang="zh-CN" altLang="en-US" noProof="0"/>
          </a:p>
        </p:txBody>
      </p:sp>
      <p:sp>
        <p:nvSpPr>
          <p:cNvPr id="4" name="文本占位符 3"/>
          <p:cNvSpPr>
            <a:spLocks noGrp="1"/>
          </p:cNvSpPr>
          <p:nvPr>
            <p:ph type="body" sz="half" idx="2"/>
          </p:nvPr>
        </p:nvSpPr>
        <p:spPr>
          <a:xfrm>
            <a:off x="2389406" y="5368581"/>
            <a:ext cx="7314248" cy="805048"/>
          </a:xfrm>
          <a:prstGeom prst="rect">
            <a:avLst/>
          </a:prstGeom>
        </p:spPr>
        <p:txBody>
          <a:bodyPr lIns="108850" tIns="54425" rIns="108850" bIns="54425"/>
          <a:lstStyle>
            <a:lvl1pPr marL="0" indent="0">
              <a:buNone/>
              <a:defRPr sz="1700"/>
            </a:lvl1pPr>
            <a:lvl2pPr marL="544195" indent="0">
              <a:buNone/>
              <a:defRPr sz="1400"/>
            </a:lvl2pPr>
            <a:lvl3pPr marL="1088390" indent="0">
              <a:buNone/>
              <a:defRPr sz="1200"/>
            </a:lvl3pPr>
            <a:lvl4pPr marL="1632585" indent="0">
              <a:buNone/>
              <a:defRPr sz="1100"/>
            </a:lvl4pPr>
            <a:lvl5pPr marL="2176780" indent="0">
              <a:buNone/>
              <a:defRPr sz="1100"/>
            </a:lvl5pPr>
            <a:lvl6pPr marL="2720975" indent="0">
              <a:buNone/>
              <a:defRPr sz="1100"/>
            </a:lvl6pPr>
            <a:lvl7pPr marL="3265805" indent="0">
              <a:buNone/>
              <a:defRPr sz="1100"/>
            </a:lvl7pPr>
            <a:lvl8pPr marL="3810000" indent="0">
              <a:buNone/>
              <a:defRPr sz="1100"/>
            </a:lvl8pPr>
            <a:lvl9pPr marL="4354195" indent="0">
              <a:buNone/>
              <a:defRPr sz="1100"/>
            </a:lvl9pPr>
          </a:lstStyle>
          <a:p>
            <a:pPr lvl="0"/>
            <a:r>
              <a:rPr lang="zh-CN" altLang="en-US"/>
              <a:t>单击此处编辑母版文本样式</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a:prstGeom prst="rect">
            <a:avLst/>
          </a:prstGeom>
        </p:spPr>
        <p:txBody>
          <a:bodyPr lIns="108850" tIns="54425" rIns="108850" bIns="54425"/>
          <a:lstStyle/>
          <a:p>
            <a:r>
              <a:rPr lang="zh-CN" altLang="en-US"/>
              <a:t>单击此处编辑母版标题样式</a:t>
            </a:r>
          </a:p>
        </p:txBody>
      </p:sp>
      <p:sp>
        <p:nvSpPr>
          <p:cNvPr id="3" name="竖排文字占位符 2"/>
          <p:cNvSpPr>
            <a:spLocks noGrp="1"/>
          </p:cNvSpPr>
          <p:nvPr>
            <p:ph type="body" orient="vert" idx="1"/>
          </p:nvPr>
        </p:nvSpPr>
        <p:spPr>
          <a:xfrm>
            <a:off x="609521" y="1600571"/>
            <a:ext cx="10971372" cy="4527011"/>
          </a:xfrm>
          <a:prstGeom prst="rect">
            <a:avLst/>
          </a:prstGeom>
        </p:spPr>
        <p:txBody>
          <a:bodyPr vert="eaVert" lIns="108850" tIns="54425" rIns="108850" bIns="5442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702"/>
            <a:ext cx="2742843" cy="5852880"/>
          </a:xfrm>
          <a:prstGeom prst="rect">
            <a:avLst/>
          </a:prstGeom>
        </p:spPr>
        <p:txBody>
          <a:bodyPr vert="eaVert" lIns="108850" tIns="54425" rIns="108850" bIns="54425"/>
          <a:lstStyle/>
          <a:p>
            <a:r>
              <a:rPr lang="zh-CN" altLang="en-US"/>
              <a:t>单击此处编辑母版标题样式</a:t>
            </a:r>
          </a:p>
        </p:txBody>
      </p:sp>
      <p:sp>
        <p:nvSpPr>
          <p:cNvPr id="3" name="竖排文字占位符 2"/>
          <p:cNvSpPr>
            <a:spLocks noGrp="1"/>
          </p:cNvSpPr>
          <p:nvPr>
            <p:ph type="body" orient="vert" idx="1"/>
          </p:nvPr>
        </p:nvSpPr>
        <p:spPr>
          <a:xfrm>
            <a:off x="609521" y="274702"/>
            <a:ext cx="8025355" cy="5852880"/>
          </a:xfrm>
          <a:prstGeom prst="rect">
            <a:avLst/>
          </a:prstGeom>
        </p:spPr>
        <p:txBody>
          <a:bodyPr vert="eaVert" lIns="108850" tIns="54425" rIns="108850" bIns="5442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a:prstGeom prst="rect">
            <a:avLst/>
          </a:prstGeom>
        </p:spPr>
        <p:txBody>
          <a:bodyPr lIns="108850" tIns="54425" rIns="108850" bIns="54425"/>
          <a:lstStyle/>
          <a:p>
            <a:r>
              <a:rPr lang="zh-CN" altLang="en-US"/>
              <a:t>单击此处编辑母版标题样式</a:t>
            </a:r>
          </a:p>
        </p:txBody>
      </p:sp>
      <p:sp>
        <p:nvSpPr>
          <p:cNvPr id="3" name="文本占位符 2"/>
          <p:cNvSpPr>
            <a:spLocks noGrp="1"/>
          </p:cNvSpPr>
          <p:nvPr>
            <p:ph type="body" sz="half" idx="1"/>
          </p:nvPr>
        </p:nvSpPr>
        <p:spPr>
          <a:xfrm>
            <a:off x="609521" y="1600571"/>
            <a:ext cx="5384099" cy="4527011"/>
          </a:xfrm>
          <a:prstGeom prst="rect">
            <a:avLst/>
          </a:prstGeom>
        </p:spPr>
        <p:txBody>
          <a:bodyPr lIns="108850" tIns="54425" rIns="108850" bIns="5442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3" y="1600571"/>
            <a:ext cx="5384099" cy="4527011"/>
          </a:xfrm>
          <a:prstGeom prst="rect">
            <a:avLst/>
          </a:prstGeom>
        </p:spPr>
        <p:txBody>
          <a:bodyPr lIns="108850" tIns="54425" rIns="108850" bIns="5442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5自定义版式">
    <p:spTree>
      <p:nvGrpSpPr>
        <p:cNvPr id="1" name=""/>
        <p:cNvGrpSpPr/>
        <p:nvPr/>
      </p:nvGrpSpPr>
      <p:grpSpPr>
        <a:xfrm>
          <a:off x="0" y="0"/>
          <a:ext cx="0" cy="0"/>
          <a:chOff x="0" y="0"/>
          <a:chExt cx="0" cy="0"/>
        </a:xfrm>
      </p:grpSpPr>
      <p:sp>
        <p:nvSpPr>
          <p:cNvPr id="2" name="矩形 1"/>
          <p:cNvSpPr/>
          <p:nvPr userDrawn="1"/>
        </p:nvSpPr>
        <p:spPr>
          <a:xfrm>
            <a:off x="0" y="1629594"/>
            <a:ext cx="12190413" cy="522999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自定义版式">
    <p:spTree>
      <p:nvGrpSpPr>
        <p:cNvPr id="1" name=""/>
        <p:cNvGrpSpPr/>
        <p:nvPr/>
      </p:nvGrpSpPr>
      <p:grpSpPr>
        <a:xfrm>
          <a:off x="0" y="0"/>
          <a:ext cx="0" cy="0"/>
          <a:chOff x="0" y="0"/>
          <a:chExt cx="0" cy="0"/>
        </a:xfrm>
      </p:grpSpPr>
      <p:sp>
        <p:nvSpPr>
          <p:cNvPr id="2" name="矩形 1"/>
          <p:cNvSpPr/>
          <p:nvPr userDrawn="1"/>
        </p:nvSpPr>
        <p:spPr>
          <a:xfrm>
            <a:off x="0" y="1989634"/>
            <a:ext cx="12190413" cy="486995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5自定义版式">
    <p:spTree>
      <p:nvGrpSpPr>
        <p:cNvPr id="1" name=""/>
        <p:cNvGrpSpPr/>
        <p:nvPr/>
      </p:nvGrpSpPr>
      <p:grpSpPr>
        <a:xfrm>
          <a:off x="0" y="0"/>
          <a:ext cx="0" cy="0"/>
          <a:chOff x="0" y="0"/>
          <a:chExt cx="0" cy="0"/>
        </a:xfrm>
      </p:grpSpPr>
      <p:sp>
        <p:nvSpPr>
          <p:cNvPr id="2" name="矩形 1"/>
          <p:cNvSpPr/>
          <p:nvPr userDrawn="1"/>
        </p:nvSpPr>
        <p:spPr>
          <a:xfrm>
            <a:off x="0" y="2349674"/>
            <a:ext cx="12190413" cy="450991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自定义版式">
    <p:spTree>
      <p:nvGrpSpPr>
        <p:cNvPr id="1" name=""/>
        <p:cNvGrpSpPr/>
        <p:nvPr/>
      </p:nvGrpSpPr>
      <p:grpSpPr>
        <a:xfrm>
          <a:off x="0" y="0"/>
          <a:ext cx="0" cy="0"/>
          <a:chOff x="0" y="0"/>
          <a:chExt cx="0" cy="0"/>
        </a:xfrm>
      </p:grpSpPr>
      <p:sp>
        <p:nvSpPr>
          <p:cNvPr id="2" name="矩形 1"/>
          <p:cNvSpPr/>
          <p:nvPr userDrawn="1"/>
        </p:nvSpPr>
        <p:spPr>
          <a:xfrm>
            <a:off x="0" y="2709714"/>
            <a:ext cx="12190413" cy="414987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5自定义版式">
    <p:spTree>
      <p:nvGrpSpPr>
        <p:cNvPr id="1" name=""/>
        <p:cNvGrpSpPr/>
        <p:nvPr/>
      </p:nvGrpSpPr>
      <p:grpSpPr>
        <a:xfrm>
          <a:off x="0" y="0"/>
          <a:ext cx="0" cy="0"/>
          <a:chOff x="0" y="0"/>
          <a:chExt cx="0" cy="0"/>
        </a:xfrm>
      </p:grpSpPr>
      <p:sp>
        <p:nvSpPr>
          <p:cNvPr id="2" name="矩形 1"/>
          <p:cNvSpPr/>
          <p:nvPr userDrawn="1"/>
        </p:nvSpPr>
        <p:spPr>
          <a:xfrm>
            <a:off x="0" y="3069754"/>
            <a:ext cx="12190413" cy="378983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自定义版式">
    <p:spTree>
      <p:nvGrpSpPr>
        <p:cNvPr id="1" name=""/>
        <p:cNvGrpSpPr/>
        <p:nvPr/>
      </p:nvGrpSpPr>
      <p:grpSpPr>
        <a:xfrm>
          <a:off x="0" y="0"/>
          <a:ext cx="0" cy="0"/>
          <a:chOff x="0" y="0"/>
          <a:chExt cx="0" cy="0"/>
        </a:xfrm>
      </p:grpSpPr>
      <p:sp>
        <p:nvSpPr>
          <p:cNvPr id="2" name="矩形 1"/>
          <p:cNvSpPr/>
          <p:nvPr userDrawn="1"/>
        </p:nvSpPr>
        <p:spPr>
          <a:xfrm>
            <a:off x="0" y="3429794"/>
            <a:ext cx="12190413" cy="342979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3074" name="图片 6" descr="up light.png"/>
          <p:cNvPicPr>
            <a:picLocks noChangeAspect="1" noChangeArrowheads="1"/>
          </p:cNvPicPr>
          <p:nvPr userDrawn="1"/>
        </p:nvPicPr>
        <p:blipFill>
          <a:blip r:embed="rId15"/>
          <a:srcRect/>
          <a:stretch>
            <a:fillRect/>
          </a:stretch>
        </p:blipFill>
        <p:spPr bwMode="auto">
          <a:xfrm>
            <a:off x="2117" y="1"/>
            <a:ext cx="12188296" cy="1133737"/>
          </a:xfrm>
          <a:prstGeom prst="rect">
            <a:avLst/>
          </a:prstGeom>
          <a:noFill/>
          <a:ln w="9525">
            <a:noFill/>
            <a:miter lim="800000"/>
            <a:headEnd/>
            <a:tailEnd/>
          </a:ln>
        </p:spPr>
      </p:pic>
      <p:pic>
        <p:nvPicPr>
          <p:cNvPr id="3075" name="图片 8" descr="down light.png"/>
          <p:cNvPicPr>
            <a:picLocks noChangeAspect="1" noChangeArrowheads="1"/>
          </p:cNvPicPr>
          <p:nvPr userDrawn="1"/>
        </p:nvPicPr>
        <p:blipFill>
          <a:blip r:embed="rId16"/>
          <a:srcRect/>
          <a:stretch>
            <a:fillRect/>
          </a:stretch>
        </p:blipFill>
        <p:spPr bwMode="auto">
          <a:xfrm>
            <a:off x="1" y="5763960"/>
            <a:ext cx="12188297" cy="109562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5200">
          <a:solidFill>
            <a:schemeClr val="tx1"/>
          </a:solidFill>
          <a:latin typeface="+mj-lt"/>
          <a:ea typeface="+mj-ea"/>
          <a:cs typeface="+mj-cs"/>
        </a:defRPr>
      </a:lvl1pPr>
      <a:lvl2pPr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defRPr>
      </a:lvl5pPr>
      <a:lvl6pPr marL="544195"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defRPr>
      </a:lvl6pPr>
      <a:lvl7pPr marL="1088390"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defRPr>
      </a:lvl7pPr>
      <a:lvl8pPr marL="1632585"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defRPr>
      </a:lvl8pPr>
      <a:lvl9pPr marL="2176780"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defRPr>
      </a:lvl9pPr>
    </p:titleStyle>
    <p:bodyStyle>
      <a:lvl1pPr marL="408305" indent="-408305" algn="l" rtl="0" eaLnBrk="0" fontAlgn="base" hangingPunct="0">
        <a:spcBef>
          <a:spcPct val="20000"/>
        </a:spcBef>
        <a:spcAft>
          <a:spcPct val="0"/>
        </a:spcAft>
        <a:buFont typeface="Arial" panose="020B0604020202020204" pitchFamily="34" charset="0"/>
        <a:buChar char="•"/>
        <a:defRPr sz="3800">
          <a:solidFill>
            <a:schemeClr val="tx1"/>
          </a:solidFill>
          <a:latin typeface="+mn-lt"/>
          <a:ea typeface="+mn-ea"/>
          <a:cs typeface="+mn-cs"/>
        </a:defRPr>
      </a:lvl1pPr>
      <a:lvl2pPr marL="884555" indent="-340360" algn="l" rtl="0" eaLnBrk="0" fontAlgn="base" hangingPunct="0">
        <a:spcBef>
          <a:spcPct val="20000"/>
        </a:spcBef>
        <a:spcAft>
          <a:spcPct val="0"/>
        </a:spcAft>
        <a:buFont typeface="Arial" panose="020B0604020202020204" pitchFamily="34" charset="0"/>
        <a:buChar char="–"/>
        <a:defRPr sz="3300">
          <a:solidFill>
            <a:schemeClr val="tx1"/>
          </a:solidFill>
          <a:latin typeface="+mn-lt"/>
          <a:ea typeface="+mn-ea"/>
        </a:defRPr>
      </a:lvl2pPr>
      <a:lvl3pPr marL="1360805" indent="-272415" algn="l" rtl="0" eaLnBrk="0" fontAlgn="base" hangingPunct="0">
        <a:spcBef>
          <a:spcPct val="20000"/>
        </a:spcBef>
        <a:spcAft>
          <a:spcPct val="0"/>
        </a:spcAft>
        <a:buFont typeface="Arial" panose="020B0604020202020204" pitchFamily="34" charset="0"/>
        <a:buChar char="•"/>
        <a:defRPr sz="2900">
          <a:solidFill>
            <a:schemeClr val="tx1"/>
          </a:solidFill>
          <a:latin typeface="+mn-lt"/>
          <a:ea typeface="+mn-ea"/>
        </a:defRPr>
      </a:lvl3pPr>
      <a:lvl4pPr marL="1905000" indent="-272415"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4pPr>
      <a:lvl5pPr marL="2449195" indent="-272415"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5pPr>
      <a:lvl6pPr marL="2993390" indent="-272415"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6pPr>
      <a:lvl7pPr marL="3537585" indent="-272415"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7pPr>
      <a:lvl8pPr marL="4081780" indent="-272415"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8pPr>
      <a:lvl9pPr marL="4625975" indent="-272415"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9pPr>
    </p:bodyStyle>
    <p:other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1.xml"/><Relationship Id="rId7" Type="http://schemas.microsoft.com/office/2007/relationships/hdphoto" Target="../media/hdphoto3.wdp"/><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25.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4.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3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28.jpeg"/><Relationship Id="rId4" Type="http://schemas.openxmlformats.org/officeDocument/2006/relationships/hyperlink" Target="&#35797;&#35302;&#27861;.mp4"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1.xml"/><Relationship Id="rId7" Type="http://schemas.microsoft.com/office/2007/relationships/hdphoto" Target="../media/hdphoto1.wdp"/><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slideLayout" Target="../slideLayouts/slideLayout18.xml"/><Relationship Id="rId4"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33.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Layout" Target="../slideLayouts/slideLayout21.xml"/><Relationship Id="rId5" Type="http://schemas.openxmlformats.org/officeDocument/2006/relationships/tags" Target="../tags/tag82.xml"/><Relationship Id="rId4" Type="http://schemas.openxmlformats.org/officeDocument/2006/relationships/tags" Target="../tags/tag8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4.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43.png"/><Relationship Id="rId5" Type="http://schemas.openxmlformats.org/officeDocument/2006/relationships/image" Target="../media/image36.emf"/><Relationship Id="rId4" Type="http://schemas.openxmlformats.org/officeDocument/2006/relationships/package" Target="../embeddings/Microsoft_Word_Document.docx"/></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0.xml"/><Relationship Id="rId1" Type="http://schemas.openxmlformats.org/officeDocument/2006/relationships/tags" Target="../tags/tag89.xml"/></Relationships>
</file>

<file path=ppt/slides/_rels/slide25.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37.png"/><Relationship Id="rId4"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46.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8.png"/><Relationship Id="rId5" Type="http://schemas.openxmlformats.org/officeDocument/2006/relationships/slideLayout" Target="../slideLayouts/slideLayout21.xml"/><Relationship Id="rId4" Type="http://schemas.openxmlformats.org/officeDocument/2006/relationships/tags" Target="../tags/tag9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23.jpe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9.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9.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42.png"/><Relationship Id="rId4"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3" Type="http://schemas.openxmlformats.org/officeDocument/2006/relationships/tags" Target="../tags/tag30.xml"/><Relationship Id="rId18" Type="http://schemas.openxmlformats.org/officeDocument/2006/relationships/tags" Target="../tags/tag35.xml"/><Relationship Id="rId26" Type="http://schemas.openxmlformats.org/officeDocument/2006/relationships/tags" Target="../tags/tag43.xml"/><Relationship Id="rId39" Type="http://schemas.openxmlformats.org/officeDocument/2006/relationships/slideLayout" Target="../slideLayouts/slideLayout18.xml"/><Relationship Id="rId21" Type="http://schemas.openxmlformats.org/officeDocument/2006/relationships/tags" Target="../tags/tag38.xml"/><Relationship Id="rId34" Type="http://schemas.openxmlformats.org/officeDocument/2006/relationships/tags" Target="../tags/tag51.xml"/><Relationship Id="rId42" Type="http://schemas.openxmlformats.org/officeDocument/2006/relationships/image" Target="../media/image12.png"/><Relationship Id="rId47" Type="http://schemas.openxmlformats.org/officeDocument/2006/relationships/image" Target="file:///C:\Users\41439\Desktop\157WL+10.tif" TargetMode="External"/><Relationship Id="rId50" Type="http://schemas.openxmlformats.org/officeDocument/2006/relationships/image" Target="../media/image17.png"/><Relationship Id="rId7" Type="http://schemas.openxmlformats.org/officeDocument/2006/relationships/tags" Target="../tags/tag24.xml"/><Relationship Id="rId2" Type="http://schemas.openxmlformats.org/officeDocument/2006/relationships/tags" Target="../tags/tag19.xml"/><Relationship Id="rId16" Type="http://schemas.openxmlformats.org/officeDocument/2006/relationships/tags" Target="../tags/tag33.xml"/><Relationship Id="rId29" Type="http://schemas.openxmlformats.org/officeDocument/2006/relationships/tags" Target="../tags/tag46.xml"/><Relationship Id="rId11" Type="http://schemas.openxmlformats.org/officeDocument/2006/relationships/tags" Target="../tags/tag28.xml"/><Relationship Id="rId24" Type="http://schemas.openxmlformats.org/officeDocument/2006/relationships/tags" Target="../tags/tag41.xml"/><Relationship Id="rId32" Type="http://schemas.openxmlformats.org/officeDocument/2006/relationships/tags" Target="../tags/tag49.xml"/><Relationship Id="rId37" Type="http://schemas.openxmlformats.org/officeDocument/2006/relationships/tags" Target="../tags/tag54.xml"/><Relationship Id="rId40" Type="http://schemas.openxmlformats.org/officeDocument/2006/relationships/notesSlide" Target="../notesSlides/notesSlide7.xml"/><Relationship Id="rId45" Type="http://schemas.openxmlformats.org/officeDocument/2006/relationships/image" Target="file:///F:\&#32534;&#20070;4&#20154;&#32452;\18GKWL25.tif" TargetMode="External"/><Relationship Id="rId53" Type="http://schemas.microsoft.com/office/2007/relationships/hdphoto" Target="../media/hdphoto1.wdp"/><Relationship Id="rId5" Type="http://schemas.openxmlformats.org/officeDocument/2006/relationships/tags" Target="../tags/tag22.xml"/><Relationship Id="rId10" Type="http://schemas.openxmlformats.org/officeDocument/2006/relationships/tags" Target="../tags/tag27.xml"/><Relationship Id="rId19" Type="http://schemas.openxmlformats.org/officeDocument/2006/relationships/tags" Target="../tags/tag36.xml"/><Relationship Id="rId31" Type="http://schemas.openxmlformats.org/officeDocument/2006/relationships/tags" Target="../tags/tag48.xml"/><Relationship Id="rId44" Type="http://schemas.openxmlformats.org/officeDocument/2006/relationships/image" Target="../media/image13.png"/><Relationship Id="rId52" Type="http://schemas.openxmlformats.org/officeDocument/2006/relationships/image" Target="../media/image19.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tags" Target="../tags/tag39.xml"/><Relationship Id="rId27" Type="http://schemas.openxmlformats.org/officeDocument/2006/relationships/tags" Target="../tags/tag44.xml"/><Relationship Id="rId30" Type="http://schemas.openxmlformats.org/officeDocument/2006/relationships/tags" Target="../tags/tag47.xml"/><Relationship Id="rId35" Type="http://schemas.openxmlformats.org/officeDocument/2006/relationships/tags" Target="../tags/tag52.xml"/><Relationship Id="rId43" Type="http://schemas.openxmlformats.org/officeDocument/2006/relationships/image" Target="NULL" TargetMode="External"/><Relationship Id="rId48" Type="http://schemas.openxmlformats.org/officeDocument/2006/relationships/image" Target="../media/image15.png"/><Relationship Id="rId8" Type="http://schemas.openxmlformats.org/officeDocument/2006/relationships/tags" Target="../tags/tag25.xml"/><Relationship Id="rId51" Type="http://schemas.openxmlformats.org/officeDocument/2006/relationships/image" Target="../media/image18.png"/><Relationship Id="rId3" Type="http://schemas.openxmlformats.org/officeDocument/2006/relationships/tags" Target="../tags/tag20.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tags" Target="../tags/tag42.xml"/><Relationship Id="rId33" Type="http://schemas.openxmlformats.org/officeDocument/2006/relationships/tags" Target="../tags/tag50.xml"/><Relationship Id="rId38" Type="http://schemas.openxmlformats.org/officeDocument/2006/relationships/tags" Target="../tags/tag55.xml"/><Relationship Id="rId46" Type="http://schemas.openxmlformats.org/officeDocument/2006/relationships/image" Target="../media/image14.png"/><Relationship Id="rId20" Type="http://schemas.openxmlformats.org/officeDocument/2006/relationships/tags" Target="../tags/tag37.xml"/><Relationship Id="rId41" Type="http://schemas.openxmlformats.org/officeDocument/2006/relationships/image" Target="../media/image11.png"/><Relationship Id="rId1" Type="http://schemas.openxmlformats.org/officeDocument/2006/relationships/tags" Target="../tags/tag18.xml"/><Relationship Id="rId6" Type="http://schemas.openxmlformats.org/officeDocument/2006/relationships/tags" Target="../tags/tag23.xml"/><Relationship Id="rId15" Type="http://schemas.openxmlformats.org/officeDocument/2006/relationships/tags" Target="../tags/tag32.xml"/><Relationship Id="rId23" Type="http://schemas.openxmlformats.org/officeDocument/2006/relationships/tags" Target="../tags/tag40.xml"/><Relationship Id="rId28" Type="http://schemas.openxmlformats.org/officeDocument/2006/relationships/tags" Target="../tags/tag45.xml"/><Relationship Id="rId36" Type="http://schemas.openxmlformats.org/officeDocument/2006/relationships/tags" Target="../tags/tag53.xml"/><Relationship Id="rId4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p:nvPr/>
        </p:nvSpPr>
        <p:spPr>
          <a:xfrm>
            <a:off x="946413" y="52641"/>
            <a:ext cx="10189353" cy="531816"/>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物理来源于生活</a:t>
            </a:r>
          </a:p>
        </p:txBody>
      </p:sp>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pic>
        <p:nvPicPr>
          <p:cNvPr id="3" name="图片 2"/>
          <p:cNvPicPr>
            <a:picLocks noChangeAspect="1"/>
          </p:cNvPicPr>
          <p:nvPr/>
        </p:nvPicPr>
        <p:blipFill>
          <a:blip r:embed="rId5"/>
          <a:stretch>
            <a:fillRect/>
          </a:stretch>
        </p:blipFill>
        <p:spPr>
          <a:xfrm>
            <a:off x="3646934" y="2977382"/>
            <a:ext cx="4644098" cy="3314703"/>
          </a:xfrm>
          <a:prstGeom prst="rect">
            <a:avLst/>
          </a:prstGeom>
        </p:spPr>
      </p:pic>
      <p:sp>
        <p:nvSpPr>
          <p:cNvPr id="10" name="文本框 9"/>
          <p:cNvSpPr txBox="1"/>
          <p:nvPr/>
        </p:nvSpPr>
        <p:spPr>
          <a:xfrm>
            <a:off x="208441" y="826507"/>
            <a:ext cx="11665296" cy="1955215"/>
          </a:xfrm>
          <a:prstGeom prst="rect">
            <a:avLst/>
          </a:prstGeom>
          <a:noFill/>
        </p:spPr>
        <p:txBody>
          <a:bodyPr wrap="square">
            <a:spAutoFit/>
          </a:bodyPr>
          <a:lstStyle/>
          <a:p>
            <a:pPr>
              <a:lnSpc>
                <a:spcPct val="150000"/>
              </a:lnSpc>
            </a:pPr>
            <a:r>
              <a:rPr lang="zh-CN" altLang="en-US" sz="2800" dirty="0">
                <a:latin typeface="+mj-ea"/>
                <a:ea typeface="+mj-ea"/>
              </a:rPr>
              <a:t>       人体含水量约为 </a:t>
            </a:r>
            <a:r>
              <a:rPr lang="en-US" altLang="zh-CN" sz="2800" dirty="0">
                <a:latin typeface="+mj-ea"/>
                <a:ea typeface="+mj-ea"/>
              </a:rPr>
              <a:t>70%</a:t>
            </a:r>
            <a:r>
              <a:rPr lang="zh-CN" altLang="en-US" sz="2800" dirty="0">
                <a:latin typeface="+mj-ea"/>
                <a:ea typeface="+mj-ea"/>
              </a:rPr>
              <a:t>，水中有钠离子、钾离子等离子存在，因此容易导电，脂肪则不容易导电。脂肪测量仪的原理就是根据人体电阻的大小来判断人体脂肪所占比例。</a:t>
            </a:r>
          </a:p>
        </p:txBody>
      </p:sp>
    </p:spTree>
  </p:cSld>
  <p:clrMapOvr>
    <a:masterClrMapping/>
  </p:clrMapOvr>
  <p:transition advTm="4407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62558" y="1730450"/>
            <a:ext cx="6840760" cy="3958841"/>
          </a:xfrm>
          <a:prstGeom prst="rect">
            <a:avLst/>
          </a:prstGeom>
          <a:noFill/>
        </p:spPr>
        <p:txBody>
          <a:bodyPr wrap="square">
            <a:spAutoFit/>
          </a:bodyPr>
          <a:lstStyle/>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A.</a:t>
            </a:r>
            <a:r>
              <a:rPr lang="zh-CN" altLang="en-US" sz="2800" dirty="0">
                <a:effectLst/>
                <a:latin typeface="Times New Roman" panose="02020603050405020304" pitchFamily="18" charset="0"/>
                <a:ea typeface="+mj-ea"/>
                <a:cs typeface="Times New Roman" panose="02020603050405020304" pitchFamily="18" charset="0"/>
              </a:rPr>
              <a:t>待测</a:t>
            </a:r>
            <a:r>
              <a:rPr lang="zh-CN" altLang="en-US" sz="2800" dirty="0">
                <a:latin typeface="Times New Roman" panose="02020603050405020304" pitchFamily="18" charset="0"/>
                <a:ea typeface="+mj-ea"/>
                <a:cs typeface="Times New Roman" panose="02020603050405020304" pitchFamily="18" charset="0"/>
              </a:rPr>
              <a:t>光</a:t>
            </a:r>
            <a:r>
              <a:rPr lang="zh-CN" altLang="en-US" sz="2800" dirty="0">
                <a:effectLst/>
                <a:latin typeface="Times New Roman" panose="02020603050405020304" pitchFamily="18" charset="0"/>
                <a:ea typeface="+mj-ea"/>
                <a:cs typeface="Times New Roman" panose="02020603050405020304" pitchFamily="18" charset="0"/>
              </a:rPr>
              <a:t>敏电阻</a:t>
            </a:r>
            <a:endParaRPr lang="en-US" altLang="zh-CN" sz="2800" dirty="0">
              <a:effectLst/>
              <a:latin typeface="Times New Roman" panose="02020603050405020304" pitchFamily="18" charset="0"/>
              <a:ea typeface="+mj-ea"/>
              <a:cs typeface="Times New Roman" panose="02020603050405020304" pitchFamily="18" charset="0"/>
            </a:endParaRPr>
          </a:p>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B.</a:t>
            </a:r>
            <a:r>
              <a:rPr lang="zh-CN" altLang="zh-CN" sz="2800" dirty="0">
                <a:effectLst/>
                <a:latin typeface="Times New Roman" panose="02020603050405020304" pitchFamily="18" charset="0"/>
                <a:ea typeface="+mj-ea"/>
                <a:cs typeface="Times New Roman" panose="02020603050405020304" pitchFamily="18" charset="0"/>
              </a:rPr>
              <a:t>电压表</a:t>
            </a:r>
            <a:r>
              <a:rPr lang="en-US" altLang="zh-CN" sz="2800" dirty="0">
                <a:effectLst/>
                <a:latin typeface="Times New Roman" panose="02020603050405020304" pitchFamily="18" charset="0"/>
                <a:ea typeface="+mj-ea"/>
                <a:cs typeface="Times New Roman" panose="02020603050405020304" pitchFamily="18" charset="0"/>
              </a:rPr>
              <a:t>(</a:t>
            </a:r>
            <a:r>
              <a:rPr lang="zh-CN" altLang="zh-CN" sz="2800" dirty="0">
                <a:effectLst/>
                <a:latin typeface="Times New Roman" panose="02020603050405020304" pitchFamily="18" charset="0"/>
                <a:ea typeface="+mj-ea"/>
                <a:cs typeface="Times New Roman" panose="02020603050405020304" pitchFamily="18" charset="0"/>
              </a:rPr>
              <a:t>量程</a:t>
            </a:r>
            <a:r>
              <a:rPr lang="en-US" altLang="zh-CN" sz="2800" dirty="0">
                <a:effectLst/>
                <a:latin typeface="Times New Roman" panose="02020603050405020304" pitchFamily="18" charset="0"/>
                <a:ea typeface="+mj-ea"/>
                <a:cs typeface="Times New Roman" panose="02020603050405020304" pitchFamily="18" charset="0"/>
              </a:rPr>
              <a:t>0</a:t>
            </a:r>
            <a:r>
              <a:rPr lang="zh-CN" altLang="zh-CN" sz="2800" dirty="0">
                <a:effectLst/>
                <a:latin typeface="Times New Roman" panose="02020603050405020304" pitchFamily="18" charset="0"/>
                <a:ea typeface="+mj-ea"/>
                <a:cs typeface="Times New Roman" panose="02020603050405020304" pitchFamily="18" charset="0"/>
              </a:rPr>
              <a:t>～</a:t>
            </a:r>
            <a:r>
              <a:rPr lang="en-US" altLang="zh-CN" sz="2800" dirty="0">
                <a:effectLst/>
                <a:latin typeface="Times New Roman" panose="02020603050405020304" pitchFamily="18" charset="0"/>
                <a:ea typeface="+mj-ea"/>
                <a:cs typeface="Times New Roman" panose="02020603050405020304" pitchFamily="18" charset="0"/>
              </a:rPr>
              <a:t>3 V</a:t>
            </a:r>
            <a:r>
              <a:rPr lang="zh-CN" altLang="zh-CN" sz="2800" dirty="0">
                <a:effectLst/>
                <a:latin typeface="Times New Roman" panose="02020603050405020304" pitchFamily="18" charset="0"/>
                <a:ea typeface="+mj-ea"/>
                <a:cs typeface="Times New Roman" panose="02020603050405020304" pitchFamily="18" charset="0"/>
              </a:rPr>
              <a:t>，内阻</a:t>
            </a:r>
            <a:r>
              <a:rPr lang="en-US" altLang="zh-CN" sz="2800" dirty="0">
                <a:effectLst/>
                <a:latin typeface="Times New Roman" panose="02020603050405020304" pitchFamily="18" charset="0"/>
                <a:ea typeface="+mj-ea"/>
                <a:cs typeface="Times New Roman" panose="02020603050405020304" pitchFamily="18" charset="0"/>
              </a:rPr>
              <a:t>R</a:t>
            </a:r>
            <a:r>
              <a:rPr lang="en-US" altLang="zh-CN" sz="2800" baseline="-25000" dirty="0">
                <a:effectLst/>
                <a:latin typeface="Times New Roman" panose="02020603050405020304" pitchFamily="18" charset="0"/>
                <a:ea typeface="+mj-ea"/>
                <a:cs typeface="Times New Roman" panose="02020603050405020304" pitchFamily="18" charset="0"/>
              </a:rPr>
              <a:t>V</a:t>
            </a:r>
            <a:r>
              <a:rPr lang="zh-CN" altLang="zh-CN" sz="2800" dirty="0">
                <a:effectLst/>
                <a:latin typeface="Times New Roman" panose="02020603050405020304" pitchFamily="18" charset="0"/>
                <a:ea typeface="+mj-ea"/>
                <a:cs typeface="Times New Roman" panose="02020603050405020304" pitchFamily="18" charset="0"/>
              </a:rPr>
              <a:t>约为</a:t>
            </a:r>
            <a:r>
              <a:rPr lang="en-US" altLang="zh-CN" sz="2800" dirty="0">
                <a:effectLst/>
                <a:latin typeface="Times New Roman" panose="02020603050405020304" pitchFamily="18" charset="0"/>
                <a:ea typeface="+mj-ea"/>
                <a:cs typeface="Times New Roman" panose="02020603050405020304" pitchFamily="18" charset="0"/>
              </a:rPr>
              <a:t>4.0 </a:t>
            </a:r>
            <a:r>
              <a:rPr lang="en-US" altLang="zh-CN" sz="2800" dirty="0" err="1">
                <a:effectLst/>
                <a:latin typeface="Times New Roman" panose="02020603050405020304" pitchFamily="18" charset="0"/>
                <a:ea typeface="+mj-ea"/>
                <a:cs typeface="Times New Roman" panose="02020603050405020304" pitchFamily="18" charset="0"/>
              </a:rPr>
              <a:t>kΩ</a:t>
            </a:r>
            <a:r>
              <a:rPr lang="en-US" altLang="zh-CN" sz="2800" dirty="0">
                <a:effectLst/>
                <a:latin typeface="Times New Roman" panose="02020603050405020304" pitchFamily="18" charset="0"/>
                <a:ea typeface="+mj-ea"/>
                <a:cs typeface="Times New Roman" panose="02020603050405020304" pitchFamily="18" charset="0"/>
              </a:rPr>
              <a:t>)</a:t>
            </a:r>
            <a:endParaRPr lang="zh-CN" altLang="zh-CN" sz="2800" dirty="0">
              <a:effectLst/>
              <a:latin typeface="Times New Roman" panose="02020603050405020304" pitchFamily="18" charset="0"/>
              <a:ea typeface="+mj-ea"/>
              <a:cs typeface="Times New Roman" panose="02020603050405020304" pitchFamily="18" charset="0"/>
            </a:endParaRPr>
          </a:p>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C.</a:t>
            </a:r>
            <a:r>
              <a:rPr lang="zh-CN" altLang="zh-CN" sz="2800" dirty="0">
                <a:effectLst/>
                <a:latin typeface="Times New Roman" panose="02020603050405020304" pitchFamily="18" charset="0"/>
                <a:ea typeface="+mj-ea"/>
                <a:cs typeface="Times New Roman" panose="02020603050405020304" pitchFamily="18" charset="0"/>
              </a:rPr>
              <a:t>电流表</a:t>
            </a:r>
            <a:r>
              <a:rPr lang="en-US" altLang="zh-CN" sz="2800" dirty="0">
                <a:effectLst/>
                <a:latin typeface="Times New Roman" panose="02020603050405020304" pitchFamily="18" charset="0"/>
                <a:ea typeface="+mj-ea"/>
                <a:cs typeface="Times New Roman" panose="02020603050405020304" pitchFamily="18" charset="0"/>
              </a:rPr>
              <a:t>(0</a:t>
            </a:r>
            <a:r>
              <a:rPr lang="zh-CN" altLang="zh-CN" sz="2800" dirty="0">
                <a:effectLst/>
                <a:latin typeface="Times New Roman" panose="02020603050405020304" pitchFamily="18" charset="0"/>
                <a:ea typeface="+mj-ea"/>
                <a:cs typeface="Times New Roman" panose="02020603050405020304" pitchFamily="18" charset="0"/>
              </a:rPr>
              <a:t>～</a:t>
            </a:r>
            <a:r>
              <a:rPr lang="en-US" altLang="zh-CN" sz="2800" dirty="0">
                <a:effectLst/>
                <a:latin typeface="Times New Roman" panose="02020603050405020304" pitchFamily="18" charset="0"/>
                <a:ea typeface="+mj-ea"/>
                <a:cs typeface="Times New Roman" panose="02020603050405020304" pitchFamily="18" charset="0"/>
              </a:rPr>
              <a:t>30</a:t>
            </a:r>
            <a:r>
              <a:rPr lang="en-US" altLang="zh-CN" sz="2800" i="1" dirty="0">
                <a:effectLst/>
                <a:latin typeface="Times New Roman" panose="02020603050405020304" pitchFamily="18" charset="0"/>
                <a:ea typeface="+mj-ea"/>
                <a:cs typeface="Times New Roman" panose="02020603050405020304" pitchFamily="18" charset="0"/>
              </a:rPr>
              <a:t>μ</a:t>
            </a:r>
            <a:r>
              <a:rPr lang="en-US" altLang="zh-CN" sz="2800" dirty="0">
                <a:effectLst/>
                <a:latin typeface="Times New Roman" panose="02020603050405020304" pitchFamily="18" charset="0"/>
                <a:ea typeface="+mj-ea"/>
                <a:cs typeface="Times New Roman" panose="02020603050405020304" pitchFamily="18" charset="0"/>
              </a:rPr>
              <a:t>A</a:t>
            </a:r>
            <a:r>
              <a:rPr lang="zh-CN" altLang="zh-CN" sz="2800" dirty="0">
                <a:effectLst/>
                <a:latin typeface="Times New Roman" panose="02020603050405020304" pitchFamily="18" charset="0"/>
                <a:ea typeface="+mj-ea"/>
                <a:cs typeface="Times New Roman" panose="02020603050405020304" pitchFamily="18" charset="0"/>
              </a:rPr>
              <a:t>，内阻</a:t>
            </a:r>
            <a:r>
              <a:rPr lang="en-US" altLang="zh-CN" sz="2800" dirty="0">
                <a:effectLst/>
                <a:latin typeface="Times New Roman" panose="02020603050405020304" pitchFamily="18" charset="0"/>
                <a:ea typeface="+mj-ea"/>
                <a:cs typeface="Times New Roman" panose="02020603050405020304" pitchFamily="18" charset="0"/>
              </a:rPr>
              <a:t>R</a:t>
            </a:r>
            <a:r>
              <a:rPr lang="en-US" altLang="zh-CN" sz="2800" baseline="-25000" dirty="0">
                <a:effectLst/>
                <a:latin typeface="Times New Roman" panose="02020603050405020304" pitchFamily="18" charset="0"/>
                <a:ea typeface="+mj-ea"/>
                <a:cs typeface="Times New Roman" panose="02020603050405020304" pitchFamily="18" charset="0"/>
              </a:rPr>
              <a:t>A</a:t>
            </a:r>
            <a:r>
              <a:rPr lang="zh-CN" altLang="zh-CN" sz="2800" dirty="0">
                <a:effectLst/>
                <a:latin typeface="Times New Roman" panose="02020603050405020304" pitchFamily="18" charset="0"/>
                <a:ea typeface="+mj-ea"/>
                <a:cs typeface="Times New Roman" panose="02020603050405020304" pitchFamily="18" charset="0"/>
              </a:rPr>
              <a:t>约为</a:t>
            </a:r>
            <a:r>
              <a:rPr lang="en-US" altLang="zh-CN" sz="2800" dirty="0">
                <a:effectLst/>
                <a:latin typeface="Times New Roman" panose="02020603050405020304" pitchFamily="18" charset="0"/>
                <a:ea typeface="+mj-ea"/>
                <a:cs typeface="Times New Roman" panose="02020603050405020304" pitchFamily="18" charset="0"/>
              </a:rPr>
              <a:t>100Ω)</a:t>
            </a:r>
            <a:endParaRPr lang="zh-CN" altLang="zh-CN" sz="2800" dirty="0">
              <a:effectLst/>
              <a:latin typeface="Times New Roman" panose="02020603050405020304" pitchFamily="18" charset="0"/>
              <a:ea typeface="+mj-ea"/>
              <a:cs typeface="Times New Roman" panose="02020603050405020304" pitchFamily="18" charset="0"/>
            </a:endParaRPr>
          </a:p>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D.</a:t>
            </a:r>
            <a:r>
              <a:rPr lang="zh-CN" altLang="zh-CN" sz="2800" dirty="0">
                <a:effectLst/>
                <a:latin typeface="Times New Roman" panose="02020603050405020304" pitchFamily="18" charset="0"/>
                <a:ea typeface="+mj-ea"/>
                <a:cs typeface="Times New Roman" panose="02020603050405020304" pitchFamily="18" charset="0"/>
              </a:rPr>
              <a:t>电源</a:t>
            </a:r>
            <a:r>
              <a:rPr lang="en-US" altLang="zh-CN" sz="2800" dirty="0">
                <a:effectLst/>
                <a:latin typeface="Times New Roman" panose="02020603050405020304" pitchFamily="18" charset="0"/>
                <a:ea typeface="+mj-ea"/>
                <a:cs typeface="Times New Roman" panose="02020603050405020304" pitchFamily="18" charset="0"/>
              </a:rPr>
              <a:t>(</a:t>
            </a:r>
            <a:r>
              <a:rPr lang="zh-CN" altLang="zh-CN" sz="2800" dirty="0">
                <a:effectLst/>
                <a:latin typeface="Times New Roman" panose="02020603050405020304" pitchFamily="18" charset="0"/>
                <a:ea typeface="+mj-ea"/>
                <a:cs typeface="Times New Roman" panose="02020603050405020304" pitchFamily="18" charset="0"/>
              </a:rPr>
              <a:t>电动势</a:t>
            </a:r>
            <a:r>
              <a:rPr lang="en-US" altLang="zh-CN" sz="2800" dirty="0">
                <a:effectLst/>
                <a:latin typeface="Times New Roman" panose="02020603050405020304" pitchFamily="18" charset="0"/>
                <a:ea typeface="+mj-ea"/>
                <a:cs typeface="Times New Roman" panose="02020603050405020304" pitchFamily="18" charset="0"/>
              </a:rPr>
              <a:t>3V</a:t>
            </a:r>
            <a:r>
              <a:rPr lang="zh-CN" altLang="zh-CN" sz="2800" dirty="0">
                <a:effectLst/>
                <a:latin typeface="Times New Roman" panose="02020603050405020304" pitchFamily="18" charset="0"/>
                <a:ea typeface="+mj-ea"/>
                <a:cs typeface="Times New Roman" panose="02020603050405020304" pitchFamily="18" charset="0"/>
              </a:rPr>
              <a:t>，内阻不计</a:t>
            </a:r>
            <a:r>
              <a:rPr lang="en-US" altLang="zh-CN" sz="2800" dirty="0">
                <a:effectLst/>
                <a:latin typeface="Times New Roman" panose="02020603050405020304" pitchFamily="18" charset="0"/>
                <a:ea typeface="+mj-ea"/>
                <a:cs typeface="Times New Roman" panose="02020603050405020304" pitchFamily="18" charset="0"/>
              </a:rPr>
              <a:t>)</a:t>
            </a:r>
            <a:endParaRPr lang="zh-CN" altLang="zh-CN" sz="2800" dirty="0">
              <a:effectLst/>
              <a:latin typeface="Times New Roman" panose="02020603050405020304" pitchFamily="18" charset="0"/>
              <a:ea typeface="+mj-ea"/>
              <a:cs typeface="Times New Roman" panose="02020603050405020304" pitchFamily="18" charset="0"/>
            </a:endParaRPr>
          </a:p>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E.</a:t>
            </a:r>
            <a:r>
              <a:rPr lang="zh-CN" altLang="zh-CN" sz="2800" dirty="0">
                <a:effectLst/>
                <a:latin typeface="Times New Roman" panose="02020603050405020304" pitchFamily="18" charset="0"/>
                <a:ea typeface="+mj-ea"/>
                <a:cs typeface="Times New Roman" panose="02020603050405020304" pitchFamily="18" charset="0"/>
              </a:rPr>
              <a:t>滑动变阻器</a:t>
            </a:r>
            <a:r>
              <a:rPr lang="en-US" altLang="zh-CN" sz="2800" dirty="0">
                <a:effectLst/>
                <a:latin typeface="Times New Roman" panose="02020603050405020304" pitchFamily="18" charset="0"/>
                <a:ea typeface="+mj-ea"/>
                <a:cs typeface="Times New Roman" panose="02020603050405020304" pitchFamily="18" charset="0"/>
              </a:rPr>
              <a:t>R</a:t>
            </a:r>
            <a:r>
              <a:rPr lang="en-US" altLang="zh-CN" sz="2800" baseline="-25000" dirty="0">
                <a:effectLst/>
                <a:latin typeface="Times New Roman" panose="02020603050405020304" pitchFamily="18" charset="0"/>
                <a:ea typeface="+mj-ea"/>
                <a:cs typeface="Times New Roman" panose="02020603050405020304" pitchFamily="18" charset="0"/>
              </a:rPr>
              <a:t>0</a:t>
            </a:r>
            <a:r>
              <a:rPr lang="en-US" altLang="zh-CN" sz="2800" dirty="0">
                <a:effectLst/>
                <a:latin typeface="Times New Roman" panose="02020603050405020304" pitchFamily="18" charset="0"/>
                <a:ea typeface="+mj-ea"/>
                <a:cs typeface="Times New Roman" panose="02020603050405020304" pitchFamily="18" charset="0"/>
              </a:rPr>
              <a:t>(</a:t>
            </a:r>
            <a:r>
              <a:rPr lang="zh-CN" altLang="zh-CN" sz="2800" dirty="0">
                <a:effectLst/>
                <a:latin typeface="Times New Roman" panose="02020603050405020304" pitchFamily="18" charset="0"/>
                <a:ea typeface="+mj-ea"/>
                <a:cs typeface="Times New Roman" panose="02020603050405020304" pitchFamily="18" charset="0"/>
              </a:rPr>
              <a:t>阻值范围</a:t>
            </a:r>
            <a:r>
              <a:rPr lang="en-US" altLang="zh-CN" sz="2800" dirty="0">
                <a:effectLst/>
                <a:latin typeface="Times New Roman" panose="02020603050405020304" pitchFamily="18" charset="0"/>
                <a:ea typeface="+mj-ea"/>
                <a:cs typeface="Times New Roman" panose="02020603050405020304" pitchFamily="18" charset="0"/>
              </a:rPr>
              <a:t>0</a:t>
            </a:r>
            <a:r>
              <a:rPr lang="zh-CN" altLang="zh-CN" sz="2800" dirty="0">
                <a:effectLst/>
                <a:latin typeface="Times New Roman" panose="02020603050405020304" pitchFamily="18" charset="0"/>
                <a:ea typeface="+mj-ea"/>
                <a:cs typeface="Times New Roman" panose="02020603050405020304" pitchFamily="18" charset="0"/>
              </a:rPr>
              <a:t>～</a:t>
            </a:r>
            <a:r>
              <a:rPr lang="en-US" altLang="zh-CN" sz="2800" dirty="0">
                <a:latin typeface="Times New Roman" panose="02020603050405020304" pitchFamily="18" charset="0"/>
                <a:ea typeface="+mj-ea"/>
                <a:cs typeface="Times New Roman" panose="02020603050405020304" pitchFamily="18" charset="0"/>
              </a:rPr>
              <a:t>5</a:t>
            </a:r>
            <a:r>
              <a:rPr lang="en-US" altLang="zh-CN" sz="2800" dirty="0">
                <a:effectLst/>
                <a:latin typeface="Times New Roman" panose="02020603050405020304" pitchFamily="18" charset="0"/>
                <a:ea typeface="+mj-ea"/>
                <a:cs typeface="Times New Roman" panose="02020603050405020304" pitchFamily="18" charset="0"/>
              </a:rPr>
              <a:t>0 Ω</a:t>
            </a:r>
            <a:r>
              <a:rPr lang="zh-CN" altLang="zh-CN" sz="2800" dirty="0">
                <a:effectLst/>
                <a:latin typeface="Times New Roman" panose="02020603050405020304" pitchFamily="18" charset="0"/>
                <a:ea typeface="+mj-ea"/>
                <a:cs typeface="Times New Roman" panose="02020603050405020304" pitchFamily="18" charset="0"/>
              </a:rPr>
              <a:t>，</a:t>
            </a:r>
            <a:r>
              <a:rPr lang="zh-CN" altLang="en-US" sz="2800" dirty="0">
                <a:effectLst/>
                <a:latin typeface="Times New Roman" panose="02020603050405020304" pitchFamily="18" charset="0"/>
                <a:ea typeface="+mj-ea"/>
                <a:cs typeface="Times New Roman" panose="02020603050405020304" pitchFamily="18" charset="0"/>
              </a:rPr>
              <a:t>额定电流</a:t>
            </a:r>
            <a:r>
              <a:rPr lang="en-US" altLang="zh-CN" sz="2800" dirty="0">
                <a:effectLst/>
                <a:latin typeface="Times New Roman" panose="02020603050405020304" pitchFamily="18" charset="0"/>
                <a:ea typeface="+mj-ea"/>
                <a:cs typeface="Times New Roman" panose="02020603050405020304" pitchFamily="18" charset="0"/>
              </a:rPr>
              <a:t>1.5A)</a:t>
            </a:r>
          </a:p>
          <a:p>
            <a:pPr>
              <a:lnSpc>
                <a:spcPct val="130000"/>
              </a:lnSpc>
            </a:pPr>
            <a:r>
              <a:rPr lang="en-US" altLang="zh-CN" sz="2800" dirty="0">
                <a:latin typeface="Times New Roman" panose="02020603050405020304" pitchFamily="18" charset="0"/>
                <a:ea typeface="+mj-ea"/>
                <a:cs typeface="Times New Roman" panose="02020603050405020304" pitchFamily="18" charset="0"/>
              </a:rPr>
              <a:t>F.</a:t>
            </a:r>
            <a:r>
              <a:rPr lang="zh-CN" altLang="en-US" sz="2800" dirty="0">
                <a:latin typeface="Times New Roman" panose="02020603050405020304" pitchFamily="18" charset="0"/>
                <a:ea typeface="+mj-ea"/>
                <a:cs typeface="Times New Roman" panose="02020603050405020304" pitchFamily="18" charset="0"/>
              </a:rPr>
              <a:t>开关一个、导线若干</a:t>
            </a:r>
            <a:endParaRPr lang="en-US" altLang="zh-CN" sz="2800" dirty="0">
              <a:latin typeface="Times New Roman" panose="02020603050405020304" pitchFamily="18" charset="0"/>
              <a:ea typeface="+mj-ea"/>
              <a:cs typeface="Times New Roman" panose="02020603050405020304" pitchFamily="18" charset="0"/>
            </a:endParaRPr>
          </a:p>
        </p:txBody>
      </p:sp>
      <p:sp>
        <p:nvSpPr>
          <p:cNvPr id="13" name="文本框 12"/>
          <p:cNvSpPr txBox="1"/>
          <p:nvPr/>
        </p:nvSpPr>
        <p:spPr>
          <a:xfrm>
            <a:off x="190550" y="755698"/>
            <a:ext cx="11017224" cy="743986"/>
          </a:xfrm>
          <a:prstGeom prst="rect">
            <a:avLst/>
          </a:prstGeom>
          <a:noFill/>
          <a:ln w="9525">
            <a:noFill/>
          </a:ln>
        </p:spPr>
        <p:txBody>
          <a:bodyPr wrap="square">
            <a:spAutoFit/>
          </a:bodyPr>
          <a:lstStyle/>
          <a:p>
            <a:pPr>
              <a:lnSpc>
                <a:spcPct val="150000"/>
              </a:lnSpc>
            </a:pPr>
            <a:r>
              <a:rPr lang="zh-CN" altLang="en-US" sz="3200" b="1" dirty="0">
                <a:solidFill>
                  <a:srgbClr val="1481E2"/>
                </a:solidFill>
                <a:latin typeface="+mj-ea"/>
                <a:ea typeface="+mj-ea"/>
                <a:cs typeface="Times New Roman" panose="02020603050405020304" pitchFamily="18" charset="0"/>
              </a:rPr>
              <a:t>问题</a:t>
            </a:r>
            <a:r>
              <a:rPr lang="en-US" altLang="zh-CN" sz="3200" b="1" dirty="0">
                <a:solidFill>
                  <a:srgbClr val="1481E2"/>
                </a:solidFill>
                <a:latin typeface="+mj-ea"/>
                <a:ea typeface="+mj-ea"/>
                <a:cs typeface="Times New Roman" panose="02020603050405020304" pitchFamily="18" charset="0"/>
              </a:rPr>
              <a:t>1</a:t>
            </a:r>
            <a:r>
              <a:rPr lang="zh-CN" altLang="en-US" sz="3200" b="1" dirty="0">
                <a:solidFill>
                  <a:srgbClr val="1481E2"/>
                </a:solidFill>
                <a:latin typeface="+mj-ea"/>
                <a:ea typeface="+mj-ea"/>
                <a:cs typeface="Times New Roman" panose="02020603050405020304" pitchFamily="18" charset="0"/>
              </a:rPr>
              <a:t>：</a:t>
            </a:r>
            <a:r>
              <a:rPr lang="zh-CN" altLang="en-US" sz="3200" b="1" dirty="0">
                <a:solidFill>
                  <a:srgbClr val="1481E2"/>
                </a:solidFill>
                <a:latin typeface="+mj-ea"/>
                <a:ea typeface="+mj-ea"/>
              </a:rPr>
              <a:t>如何利用以下器材测量光敏电阻的阻值</a:t>
            </a:r>
          </a:p>
        </p:txBody>
      </p:sp>
      <p:sp>
        <p:nvSpPr>
          <p:cNvPr id="14"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思 考</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3584" t="12210" r="3584" b="62597"/>
          <a:stretch>
            <a:fillRect/>
          </a:stretch>
        </p:blipFill>
        <p:spPr>
          <a:xfrm>
            <a:off x="7319342" y="2277666"/>
            <a:ext cx="4410490" cy="2520280"/>
          </a:xfrm>
          <a:prstGeom prst="rect">
            <a:avLst/>
          </a:prstGeom>
        </p:spPr>
      </p:pic>
    </p:spTree>
  </p:cSld>
  <p:clrMapOvr>
    <a:masterClrMapping/>
  </p:clrMapOvr>
  <p:transition advTm="32440"/>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Effect>
                      <a14:saturation sat="0"/>
                    </a14:imgEffect>
                  </a14:imgLayer>
                </a14:imgProps>
              </a:ext>
            </a:extLst>
          </a:blip>
          <a:stretch>
            <a:fillRect/>
          </a:stretch>
        </p:blipFill>
        <p:spPr>
          <a:xfrm>
            <a:off x="557689" y="2272824"/>
            <a:ext cx="2345690" cy="2313940"/>
          </a:xfrm>
          <a:prstGeom prst="rect">
            <a:avLst/>
          </a:prstGeom>
        </p:spPr>
      </p:pic>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9253379" y="2240121"/>
            <a:ext cx="2379345" cy="2379345"/>
          </a:xfrm>
          <a:prstGeom prst="rect">
            <a:avLst/>
          </a:prstGeom>
        </p:spPr>
      </p:pic>
      <p:pic>
        <p:nvPicPr>
          <p:cNvPr id="4" name="图片 3"/>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3465354" y="2239804"/>
            <a:ext cx="2393950" cy="2379980"/>
          </a:xfrm>
          <a:prstGeom prst="rect">
            <a:avLst/>
          </a:prstGeom>
        </p:spPr>
      </p:pic>
      <p:pic>
        <p:nvPicPr>
          <p:cNvPr id="5" name="图片 4"/>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6317139" y="2244566"/>
            <a:ext cx="2384425" cy="2370455"/>
          </a:xfrm>
          <a:prstGeom prst="rect">
            <a:avLst/>
          </a:prstGeom>
        </p:spPr>
      </p:pic>
      <p:sp>
        <p:nvSpPr>
          <p:cNvPr id="9"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1"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思 考</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20"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实 验</a:t>
            </a:r>
          </a:p>
        </p:txBody>
      </p:sp>
      <p:grpSp>
        <p:nvGrpSpPr>
          <p:cNvPr id="3" name="组合 2"/>
          <p:cNvGrpSpPr/>
          <p:nvPr/>
        </p:nvGrpSpPr>
        <p:grpSpPr>
          <a:xfrm>
            <a:off x="2782838" y="1558563"/>
            <a:ext cx="6755649" cy="3311391"/>
            <a:chOff x="2782838" y="740402"/>
            <a:chExt cx="6755649" cy="3311391"/>
          </a:xfrm>
        </p:grpSpPr>
        <p:pic>
          <p:nvPicPr>
            <p:cNvPr id="17" name="Picture 2" descr="+17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2838" y="740402"/>
              <a:ext cx="6755649"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本框 1"/>
                <p:cNvSpPr txBox="1"/>
                <p:nvPr/>
              </p:nvSpPr>
              <p:spPr>
                <a:xfrm>
                  <a:off x="6671270" y="3313129"/>
                  <a:ext cx="801764" cy="7386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sz="4800" i="1" smtClean="0">
                                <a:solidFill>
                                  <a:srgbClr val="836967"/>
                                </a:solidFill>
                                <a:latin typeface="Cambria Math" panose="02040503050406030204" pitchFamily="18" charset="0"/>
                              </a:rPr>
                            </m:ctrlPr>
                          </m:sSubPr>
                          <m:e>
                            <m:r>
                              <a:rPr lang="zh-CN" altLang="en-US" sz="4800" b="0" i="1">
                                <a:latin typeface="Cambria Math" panose="02040503050406030204" pitchFamily="18" charset="0"/>
                              </a:rPr>
                              <m:t>𝑅</m:t>
                            </m:r>
                          </m:e>
                          <m:sub>
                            <m:r>
                              <a:rPr lang="zh-CN" altLang="en-US" sz="4800" b="0" i="1">
                                <a:latin typeface="Cambria Math" panose="02040503050406030204" pitchFamily="18" charset="0"/>
                              </a:rPr>
                              <m:t>𝑥</m:t>
                            </m:r>
                          </m:sub>
                        </m:sSub>
                      </m:oMath>
                    </m:oMathPara>
                  </a14:m>
                  <a:endParaRPr lang="zh-CN" altLang="en-US" dirty="0"/>
                </a:p>
              </p:txBody>
            </p:sp>
          </mc:Choice>
          <mc:Fallback xmlns="">
            <p:sp>
              <p:nvSpPr>
                <p:cNvPr id="2" name="文本框 1"/>
                <p:cNvSpPr txBox="1">
                  <a:spLocks noRot="1" noChangeAspect="1" noMove="1" noResize="1" noEditPoints="1" noAdjustHandles="1" noChangeArrowheads="1" noChangeShapeType="1" noTextEdit="1"/>
                </p:cNvSpPr>
                <p:nvPr/>
              </p:nvSpPr>
              <p:spPr>
                <a:xfrm>
                  <a:off x="6671270" y="3313129"/>
                  <a:ext cx="801764" cy="738664"/>
                </a:xfrm>
                <a:prstGeom prst="rect">
                  <a:avLst/>
                </a:prstGeom>
                <a:blipFill rotWithShape="1">
                  <a:blip r:embed="rId5"/>
                </a:blipFill>
              </p:spPr>
              <p:txBody>
                <a:bodyPr/>
                <a:lstStyle/>
                <a:p>
                  <a:r>
                    <a:rPr lang="zh-CN" altLang="en-US">
                      <a:noFill/>
                    </a:rPr>
                    <a:t> </a:t>
                  </a:r>
                </a:p>
              </p:txBody>
            </p:sp>
          </mc:Fallback>
        </mc:AlternateContent>
      </p:grpSp>
      <p:sp>
        <p:nvSpPr>
          <p:cNvPr id="5" name="矩形 4"/>
          <p:cNvSpPr/>
          <p:nvPr/>
        </p:nvSpPr>
        <p:spPr>
          <a:xfrm>
            <a:off x="6599262" y="3167835"/>
            <a:ext cx="873772" cy="648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直接箭头连接符 6"/>
          <p:cNvCxnSpPr/>
          <p:nvPr/>
        </p:nvCxnSpPr>
        <p:spPr>
          <a:xfrm flipH="1">
            <a:off x="6599262" y="3383859"/>
            <a:ext cx="288032"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a:off x="6966082" y="3383859"/>
            <a:ext cx="281252" cy="4680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6675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20"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实 验</a:t>
            </a:r>
          </a:p>
        </p:txBody>
      </p:sp>
      <p:pic>
        <p:nvPicPr>
          <p:cNvPr id="10" name="图片 9">
            <a:hlinkClick r:id="rId4" action="ppaction://hlinkfile"/>
          </p:cNvPr>
          <p:cNvPicPr>
            <a:picLocks noChangeAspect="1"/>
          </p:cNvPicPr>
          <p:nvPr/>
        </p:nvPicPr>
        <p:blipFill rotWithShape="1">
          <a:blip r:embed="rId5">
            <a:extLst>
              <a:ext uri="{28A0092B-C50C-407E-A947-70E740481C1C}">
                <a14:useLocalDpi xmlns:a14="http://schemas.microsoft.com/office/drawing/2010/main" val="0"/>
              </a:ext>
            </a:extLst>
          </a:blip>
          <a:srcRect t="23756" b="23756"/>
          <a:stretch>
            <a:fillRect/>
          </a:stretch>
        </p:blipFill>
        <p:spPr>
          <a:xfrm rot="16200000">
            <a:off x="3035026" y="369294"/>
            <a:ext cx="5832648" cy="6769071"/>
          </a:xfrm>
          <a:prstGeom prst="rect">
            <a:avLst/>
          </a:prstGeom>
        </p:spPr>
      </p:pic>
    </p:spTree>
  </p:cSld>
  <p:clrMapOvr>
    <a:masterClrMapping/>
  </p:clrMapOvr>
  <p:transition advTm="27967"/>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20"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实 验</a:t>
            </a:r>
          </a:p>
        </p:txBody>
      </p:sp>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5899" t="23756" r="5899" b="18508"/>
          <a:stretch>
            <a:fillRect/>
          </a:stretch>
        </p:blipFill>
        <p:spPr>
          <a:xfrm rot="16200000">
            <a:off x="3610210" y="-349905"/>
            <a:ext cx="5630342" cy="8149181"/>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20"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实 验</a:t>
            </a:r>
          </a:p>
        </p:txBody>
      </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3578" t="9060" r="8220" b="11160"/>
          <a:stretch>
            <a:fillRect/>
          </a:stretch>
        </p:blipFill>
        <p:spPr>
          <a:xfrm rot="16200000">
            <a:off x="3466916" y="-1790788"/>
            <a:ext cx="5544616" cy="11089236"/>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20"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实 验</a:t>
            </a:r>
          </a:p>
        </p:txBody>
      </p:sp>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899" t="17457" r="8220" b="20607"/>
          <a:stretch>
            <a:fillRect/>
          </a:stretch>
        </p:blipFill>
        <p:spPr>
          <a:xfrm rot="16200000">
            <a:off x="3321922" y="-781697"/>
            <a:ext cx="5688632" cy="9071055"/>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20"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实 验</a:t>
            </a:r>
          </a:p>
        </p:txBody>
      </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10541" t="10109" r="10541" b="12210"/>
          <a:stretch>
            <a:fillRect/>
          </a:stretch>
        </p:blipFill>
        <p:spPr>
          <a:xfrm rot="16200000">
            <a:off x="3466914" y="-2038581"/>
            <a:ext cx="5256584" cy="11440806"/>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01" name="文本框 100"/>
          <p:cNvSpPr txBox="1"/>
          <p:nvPr/>
        </p:nvSpPr>
        <p:spPr>
          <a:xfrm>
            <a:off x="622598" y="968387"/>
            <a:ext cx="5069503" cy="661207"/>
          </a:xfrm>
          <a:prstGeom prst="rect">
            <a:avLst/>
          </a:prstGeom>
          <a:noFill/>
          <a:ln w="9525">
            <a:noFill/>
          </a:ln>
        </p:spPr>
        <p:txBody>
          <a:bodyPr wrap="square">
            <a:spAutoFit/>
          </a:bodyPr>
          <a:lstStyle/>
          <a:p>
            <a:pPr indent="0" fontAlgn="auto">
              <a:lnSpc>
                <a:spcPct val="150000"/>
              </a:lnSpc>
            </a:pPr>
            <a:r>
              <a:rPr lang="zh-CN" altLang="en-US" sz="28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测量电路应该选择哪种</a:t>
            </a: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思 考</a:t>
            </a:r>
          </a:p>
        </p:txBody>
      </p:sp>
      <p:grpSp>
        <p:nvGrpSpPr>
          <p:cNvPr id="12" name="组合 11"/>
          <p:cNvGrpSpPr/>
          <p:nvPr/>
        </p:nvGrpSpPr>
        <p:grpSpPr>
          <a:xfrm>
            <a:off x="1126654" y="2277666"/>
            <a:ext cx="9937104" cy="1944216"/>
            <a:chOff x="1126654" y="2277666"/>
            <a:chExt cx="9937104" cy="1944216"/>
          </a:xfrm>
        </p:grpSpPr>
        <p:pic>
          <p:nvPicPr>
            <p:cNvPr id="17" name="图片 16"/>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Effect>
                        <a14:saturation sat="0"/>
                      </a14:imgEffect>
                    </a14:imgLayer>
                  </a14:imgProps>
                </a:ext>
              </a:extLst>
            </a:blip>
            <a:srcRect b="54408"/>
            <a:stretch>
              <a:fillRect/>
            </a:stretch>
          </p:blipFill>
          <p:spPr>
            <a:xfrm>
              <a:off x="1126654" y="2349674"/>
              <a:ext cx="4162826" cy="1872208"/>
            </a:xfrm>
            <a:prstGeom prst="rect">
              <a:avLst/>
            </a:prstGeom>
          </p:spPr>
        </p:pic>
        <p:pic>
          <p:nvPicPr>
            <p:cNvPr id="18" name="图片 17"/>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b="53969"/>
            <a:stretch>
              <a:fillRect/>
            </a:stretch>
          </p:blipFill>
          <p:spPr>
            <a:xfrm>
              <a:off x="6815286" y="2277666"/>
              <a:ext cx="4248472" cy="1944216"/>
            </a:xfrm>
            <a:prstGeom prst="rect">
              <a:avLst/>
            </a:prstGeom>
          </p:spPr>
        </p:pic>
        <p:sp>
          <p:nvSpPr>
            <p:cNvPr id="3" name="矩形 2"/>
            <p:cNvSpPr/>
            <p:nvPr/>
          </p:nvSpPr>
          <p:spPr>
            <a:xfrm>
              <a:off x="1846734" y="2349674"/>
              <a:ext cx="936104" cy="576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 name="直接箭头连接符 1"/>
            <p:cNvCxnSpPr/>
            <p:nvPr/>
          </p:nvCxnSpPr>
          <p:spPr>
            <a:xfrm flipH="1">
              <a:off x="2026754" y="2493690"/>
              <a:ext cx="288032"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7607374" y="2298021"/>
              <a:ext cx="936104" cy="576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 name="直接箭头连接符 4"/>
            <p:cNvCxnSpPr/>
            <p:nvPr/>
          </p:nvCxnSpPr>
          <p:spPr>
            <a:xfrm flipH="1">
              <a:off x="2350790" y="2521629"/>
              <a:ext cx="288032"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7679382" y="2446114"/>
              <a:ext cx="288032"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a:off x="7931410" y="2485474"/>
              <a:ext cx="288032"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文本框 9"/>
                <p:cNvSpPr txBox="1"/>
                <p:nvPr/>
              </p:nvSpPr>
              <p:spPr>
                <a:xfrm>
                  <a:off x="2006434" y="3277615"/>
                  <a:ext cx="57810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sz="3200" i="1" smtClean="0">
                                <a:solidFill>
                                  <a:srgbClr val="836967"/>
                                </a:solidFill>
                                <a:latin typeface="Cambria Math" panose="02040503050406030204" pitchFamily="18" charset="0"/>
                              </a:rPr>
                            </m:ctrlPr>
                          </m:sSubPr>
                          <m:e>
                            <m:r>
                              <a:rPr lang="zh-CN" altLang="en-US" sz="3200" b="0" i="1">
                                <a:latin typeface="Cambria Math" panose="02040503050406030204" pitchFamily="18" charset="0"/>
                              </a:rPr>
                              <m:t>𝑅</m:t>
                            </m:r>
                          </m:e>
                          <m:sub>
                            <m:r>
                              <a:rPr lang="zh-CN" altLang="en-US" sz="3200" b="0" i="1">
                                <a:latin typeface="Cambria Math" panose="02040503050406030204" pitchFamily="18" charset="0"/>
                              </a:rPr>
                              <m:t>𝑥</m:t>
                            </m:r>
                          </m:sub>
                        </m:sSub>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2006434" y="3277615"/>
                  <a:ext cx="578107" cy="492443"/>
                </a:xfrm>
                <a:prstGeom prst="rect">
                  <a:avLst/>
                </a:prstGeom>
                <a:blipFill rotWithShape="1">
                  <a:blip r:embed="rId8"/>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8219442" y="3185347"/>
                  <a:ext cx="57810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sz="3200" i="1" smtClean="0">
                                <a:solidFill>
                                  <a:srgbClr val="836967"/>
                                </a:solidFill>
                                <a:latin typeface="Cambria Math" panose="02040503050406030204" pitchFamily="18" charset="0"/>
                              </a:rPr>
                            </m:ctrlPr>
                          </m:sSubPr>
                          <m:e>
                            <m:r>
                              <a:rPr lang="zh-CN" altLang="en-US" sz="3200" b="0" i="1">
                                <a:latin typeface="Cambria Math" panose="02040503050406030204" pitchFamily="18" charset="0"/>
                              </a:rPr>
                              <m:t>𝑅</m:t>
                            </m:r>
                          </m:e>
                          <m:sub>
                            <m:r>
                              <a:rPr lang="zh-CN" altLang="en-US" sz="3200" b="0" i="1">
                                <a:latin typeface="Cambria Math" panose="02040503050406030204" pitchFamily="18" charset="0"/>
                              </a:rPr>
                              <m:t>𝑥</m:t>
                            </m:r>
                          </m:sub>
                        </m:sSub>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8219442" y="3185347"/>
                  <a:ext cx="578107" cy="492443"/>
                </a:xfrm>
                <a:prstGeom prst="rect">
                  <a:avLst/>
                </a:prstGeom>
                <a:blipFill rotWithShape="1">
                  <a:blip r:embed="rId8"/>
                </a:blipFill>
              </p:spPr>
              <p:txBody>
                <a:bodyPr/>
                <a:lstStyle/>
                <a:p>
                  <a:r>
                    <a:rPr lang="zh-CN" altLang="en-US">
                      <a:noFill/>
                    </a:rPr>
                    <a:t> </a:t>
                  </a:r>
                </a:p>
              </p:txBody>
            </p:sp>
          </mc:Fallback>
        </mc:AlternateContent>
      </p:grpSp>
    </p:spTree>
  </p:cSld>
  <p:clrMapOvr>
    <a:masterClrMapping/>
  </p:clrMapOvr>
  <p:transition advTm="36694"/>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01" name="文本框 100"/>
          <p:cNvSpPr txBox="1"/>
          <p:nvPr/>
        </p:nvSpPr>
        <p:spPr>
          <a:xfrm>
            <a:off x="622598" y="967297"/>
            <a:ext cx="5069503" cy="662297"/>
          </a:xfrm>
          <a:prstGeom prst="rect">
            <a:avLst/>
          </a:prstGeom>
          <a:noFill/>
          <a:ln w="9525">
            <a:noFill/>
          </a:ln>
        </p:spPr>
        <p:txBody>
          <a:bodyPr wrap="square">
            <a:spAutoFit/>
          </a:bodyPr>
          <a:lstStyle/>
          <a:p>
            <a:pPr indent="0" fontAlgn="auto">
              <a:lnSpc>
                <a:spcPct val="150000"/>
              </a:lnSpc>
            </a:pP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从理论上如何分析？</a:t>
            </a:r>
            <a:endParaRPr lang="en-US" altLang="zh-CN" sz="28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思 考</a:t>
            </a:r>
          </a:p>
        </p:txBody>
      </p:sp>
      <p:pic>
        <p:nvPicPr>
          <p:cNvPr id="4" name="图片 3"/>
          <p:cNvPicPr>
            <a:picLocks noChangeAspect="1"/>
          </p:cNvPicPr>
          <p:nvPr/>
        </p:nvPicPr>
        <p:blipFill>
          <a:blip r:embed="rId4"/>
          <a:stretch>
            <a:fillRect/>
          </a:stretch>
        </p:blipFill>
        <p:spPr>
          <a:xfrm>
            <a:off x="3286894" y="1845618"/>
            <a:ext cx="4948270" cy="2943209"/>
          </a:xfrm>
          <a:prstGeom prst="rect">
            <a:avLst/>
          </a:prstGeom>
        </p:spPr>
      </p:pic>
    </p:spTree>
  </p:cSld>
  <p:clrMapOvr>
    <a:masterClrMapping/>
  </p:clrMapOvr>
  <p:transition advTm="74456"/>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6"/>
          <a:srcRect l="22879" t="19488" r="10713" b="21450"/>
          <a:stretch>
            <a:fillRect/>
          </a:stretch>
        </p:blipFill>
        <p:spPr>
          <a:xfrm>
            <a:off x="46355" y="45085"/>
            <a:ext cx="12172950" cy="6665595"/>
          </a:xfrm>
          <a:prstGeom prst="rect">
            <a:avLst/>
          </a:prstGeom>
        </p:spPr>
      </p:pic>
      <p:sp>
        <p:nvSpPr>
          <p:cNvPr id="5" name="标题 3"/>
          <p:cNvSpPr>
            <a:spLocks noGrp="1"/>
          </p:cNvSpPr>
          <p:nvPr>
            <p:custDataLst>
              <p:tags r:id="rId2"/>
            </p:custDataLst>
          </p:nvPr>
        </p:nvSpPr>
        <p:spPr>
          <a:xfrm>
            <a:off x="334645" y="405130"/>
            <a:ext cx="4808855" cy="470535"/>
          </a:xfrm>
          <a:prstGeom prst="rect">
            <a:avLst/>
          </a:prstGeom>
        </p:spPr>
        <p:txBody>
          <a:bodyPr vert="horz" lIns="91440" tIns="45720" rIns="91440" bIns="45720" rtlCol="0" anchor="b">
            <a:noAutofit/>
          </a:bodyPr>
          <a:lstStyle>
            <a:lvl1pPr algn="r" defTabSz="685800" rtl="0" eaLnBrk="1" latinLnBrk="0" hangingPunct="1">
              <a:lnSpc>
                <a:spcPct val="100000"/>
              </a:lnSpc>
              <a:spcBef>
                <a:spcPct val="0"/>
              </a:spcBef>
              <a:buNone/>
              <a:defRPr sz="4000" b="1" i="0" kern="1000" baseline="0">
                <a:solidFill>
                  <a:schemeClr val="accent1"/>
                </a:solidFill>
                <a:effectLst/>
                <a:latin typeface="+mj-ea"/>
                <a:ea typeface="+mj-ea"/>
                <a:cs typeface="+mj-cs"/>
              </a:defRPr>
            </a:lvl1pPr>
          </a:lstStyle>
          <a:p>
            <a:pPr algn="l"/>
            <a:r>
              <a:rPr lang="zh-CN" altLang="en-US" sz="2800" dirty="0"/>
              <a:t>实验</a:t>
            </a:r>
          </a:p>
        </p:txBody>
      </p:sp>
      <p:sp>
        <p:nvSpPr>
          <p:cNvPr id="6" name="副标题 4"/>
          <p:cNvSpPr>
            <a:spLocks noGrp="1"/>
          </p:cNvSpPr>
          <p:nvPr>
            <p:custDataLst>
              <p:tags r:id="rId3"/>
            </p:custDataLst>
          </p:nvPr>
        </p:nvSpPr>
        <p:spPr>
          <a:xfrm>
            <a:off x="4498320" y="2924810"/>
            <a:ext cx="4981262" cy="899160"/>
          </a:xfrm>
          <a:prstGeom prst="rect">
            <a:avLst/>
          </a:prstGeom>
          <a:noFill/>
        </p:spPr>
        <p:txBody>
          <a:bodyPr vert="horz" lIns="91440" tIns="45720" rIns="91440" bIns="45720" rtlCol="0">
            <a:noAutofit/>
          </a:bodyPr>
          <a:lstStyle>
            <a:lvl1pPr marL="0" indent="0" algn="r" defTabSz="685800" rtl="0" eaLnBrk="1" latinLnBrk="0" hangingPunct="1">
              <a:lnSpc>
                <a:spcPct val="110000"/>
              </a:lnSpc>
              <a:spcBef>
                <a:spcPts val="1200"/>
              </a:spcBef>
              <a:spcAft>
                <a:spcPts val="0"/>
              </a:spcAft>
              <a:buClr>
                <a:schemeClr val="accent1"/>
              </a:buClr>
              <a:buSzPct val="50000"/>
              <a:buFont typeface="Wingdings" panose="05000000000000000000" pitchFamily="2" charset="2"/>
              <a:buNone/>
              <a:defRPr lang="zh-CN" altLang="en-US" sz="2400" b="0" kern="1200" baseline="0" dirty="0" smtClean="0">
                <a:solidFill>
                  <a:schemeClr val="tx1">
                    <a:lumMod val="50000"/>
                  </a:schemeClr>
                </a:solidFill>
                <a:effectLst/>
                <a:latin typeface="+mn-ea"/>
                <a:ea typeface="+mn-ea"/>
                <a:cs typeface="+mn-cs"/>
              </a:defRPr>
            </a:lvl1pPr>
            <a:lvl2pPr marL="342900" indent="0" algn="ctr" defTabSz="685800" rtl="0" eaLnBrk="1" latinLnBrk="0" hangingPunct="1">
              <a:lnSpc>
                <a:spcPct val="120000"/>
              </a:lnSpc>
              <a:spcBef>
                <a:spcPts val="0"/>
              </a:spcBef>
              <a:spcAft>
                <a:spcPts val="1200"/>
              </a:spcAft>
              <a:buClr>
                <a:schemeClr val="accent2">
                  <a:lumMod val="60000"/>
                  <a:lumOff val="40000"/>
                </a:schemeClr>
              </a:buClr>
              <a:buFont typeface="幼圆" panose="02010509060101010101" pitchFamily="49" charset="-122"/>
              <a:buNone/>
              <a:defRPr sz="1500" kern="1200" baseline="0">
                <a:solidFill>
                  <a:schemeClr val="tx1"/>
                </a:solidFill>
                <a:latin typeface="+mn-ea"/>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Bef>
                <a:spcPct val="0"/>
              </a:spcBef>
            </a:pPr>
            <a:r>
              <a:rPr lang="zh-CN" altLang="en-US" sz="5400" b="1" kern="1000" dirty="0">
                <a:solidFill>
                  <a:schemeClr val="accent1"/>
                </a:solidFill>
                <a:latin typeface="+mj-ea"/>
                <a:ea typeface="+mj-ea"/>
                <a:cs typeface="+mj-cs"/>
              </a:rPr>
              <a:t>电 阻 的 测 量</a:t>
            </a:r>
            <a:r>
              <a:rPr lang="en-US" altLang="zh-CN" sz="5400" b="1" kern="1000" dirty="0">
                <a:solidFill>
                  <a:schemeClr val="accent1"/>
                </a:solidFill>
                <a:latin typeface="+mj-ea"/>
                <a:ea typeface="+mj-ea"/>
                <a:cs typeface="+mj-cs"/>
              </a:rPr>
              <a:t> </a:t>
            </a:r>
            <a:endParaRPr lang="zh-CN" altLang="en-US" sz="5400" b="1" kern="1000" dirty="0">
              <a:solidFill>
                <a:schemeClr val="accent1"/>
              </a:solidFill>
              <a:latin typeface="+mj-ea"/>
              <a:ea typeface="+mj-ea"/>
              <a:cs typeface="+mj-cs"/>
            </a:endParaRPr>
          </a:p>
        </p:txBody>
      </p:sp>
      <p:sp>
        <p:nvSpPr>
          <p:cNvPr id="7" name="标题 3"/>
          <p:cNvSpPr>
            <a:spLocks noGrp="1"/>
          </p:cNvSpPr>
          <p:nvPr>
            <p:custDataLst>
              <p:tags r:id="rId4"/>
            </p:custDataLst>
          </p:nvPr>
        </p:nvSpPr>
        <p:spPr>
          <a:xfrm>
            <a:off x="6672549" y="4437086"/>
            <a:ext cx="4235183" cy="470746"/>
          </a:xfrm>
          <a:prstGeom prst="rect">
            <a:avLst/>
          </a:prstGeom>
        </p:spPr>
        <p:txBody>
          <a:bodyPr vert="horz" lIns="91440" tIns="45720" rIns="91440" bIns="45720" rtlCol="0" anchor="b">
            <a:noAutofit/>
          </a:bodyPr>
          <a:lstStyle>
            <a:lvl1pPr algn="r" defTabSz="685800" rtl="0" eaLnBrk="1" latinLnBrk="0" hangingPunct="1">
              <a:lnSpc>
                <a:spcPct val="100000"/>
              </a:lnSpc>
              <a:spcBef>
                <a:spcPct val="0"/>
              </a:spcBef>
              <a:buNone/>
              <a:defRPr sz="4000" b="1" i="0" kern="1000" baseline="0">
                <a:solidFill>
                  <a:schemeClr val="accent1"/>
                </a:solidFill>
                <a:effectLst/>
                <a:latin typeface="+mj-ea"/>
                <a:ea typeface="+mj-ea"/>
                <a:cs typeface="+mj-cs"/>
              </a:defRPr>
            </a:lvl1pPr>
          </a:lstStyle>
          <a:p>
            <a:pPr algn="ctr"/>
            <a:r>
              <a:rPr lang="zh-CN" altLang="en-US" sz="3200" dirty="0"/>
              <a:t>授课人：洪招</a:t>
            </a:r>
          </a:p>
        </p:txBody>
      </p:sp>
    </p:spTree>
  </p:cSld>
  <p:clrMapOvr>
    <a:masterClrMapping/>
  </p:clrMapOvr>
  <p:transition advTm="5197"/>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a:blip r:embed="rId7"/>
          <a:stretch>
            <a:fillRect/>
          </a:stretch>
        </p:blipFill>
        <p:spPr>
          <a:xfrm>
            <a:off x="3286894" y="1845618"/>
            <a:ext cx="4948270" cy="2943209"/>
          </a:xfrm>
          <a:prstGeom prst="rect">
            <a:avLst/>
          </a:prstGeom>
        </p:spPr>
      </p:pic>
      <p:sp>
        <p:nvSpPr>
          <p:cNvPr id="2" name="标题 5"/>
          <p:cNvSpPr txBox="1"/>
          <p:nvPr/>
        </p:nvSpPr>
        <p:spPr>
          <a:xfrm>
            <a:off x="1663700" y="52705"/>
            <a:ext cx="9184034"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伏安法</a:t>
            </a:r>
          </a:p>
        </p:txBody>
      </p:sp>
      <p:sp>
        <p:nvSpPr>
          <p:cNvPr id="3" name="MH_Number_1"/>
          <p:cNvSpPr/>
          <p:nvPr>
            <p:custDataLst>
              <p:tags r:id="rId3"/>
            </p:custDataLst>
          </p:nvPr>
        </p:nvSpPr>
        <p:spPr bwMode="auto">
          <a:xfrm>
            <a:off x="0" y="99060"/>
            <a:ext cx="1610995" cy="50419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MH_Entry_1"/>
          <p:cNvSpPr/>
          <p:nvPr>
            <p:custDataLst>
              <p:tags r:id="rId4"/>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6" name="TextBox 53"/>
          <p:cNvSpPr txBox="1"/>
          <p:nvPr>
            <p:custDataLst>
              <p:tags r:id="rId5"/>
            </p:custDataLst>
          </p:nvPr>
        </p:nvSpPr>
        <p:spPr>
          <a:xfrm>
            <a:off x="0" y="59190"/>
            <a:ext cx="1258678" cy="584775"/>
          </a:xfrm>
          <a:prstGeom prst="rect">
            <a:avLst/>
          </a:prstGeom>
          <a:noFill/>
        </p:spPr>
        <p:txBody>
          <a:bodyPr wrap="none" rtlCol="0">
            <a:spAutoFit/>
          </a:bodyPr>
          <a:lstStyle/>
          <a:p>
            <a:r>
              <a:rPr lang="zh-CN" altLang="en-US" sz="3200" b="1" dirty="0">
                <a:solidFill>
                  <a:schemeClr val="bg1"/>
                </a:solidFill>
                <a:latin typeface="+mj-ea"/>
                <a:ea typeface="+mj-ea"/>
              </a:rPr>
              <a:t>方法</a:t>
            </a:r>
            <a:r>
              <a:rPr lang="en-US" altLang="zh-CN" sz="3200" b="1" dirty="0">
                <a:solidFill>
                  <a:schemeClr val="bg1"/>
                </a:solidFill>
                <a:latin typeface="+mj-ea"/>
                <a:ea typeface="+mj-ea"/>
              </a:rPr>
              <a:t>1</a:t>
            </a:r>
            <a:endParaRPr lang="zh-CN" altLang="en-US" sz="3200" b="1" dirty="0">
              <a:solidFill>
                <a:schemeClr val="bg1"/>
              </a:solidFill>
              <a:latin typeface="+mj-ea"/>
              <a:ea typeface="+mj-ea"/>
            </a:endParaRPr>
          </a:p>
        </p:txBody>
      </p:sp>
      <p:sp>
        <p:nvSpPr>
          <p:cNvPr id="9" name="文本框 8"/>
          <p:cNvSpPr txBox="1"/>
          <p:nvPr/>
        </p:nvSpPr>
        <p:spPr>
          <a:xfrm>
            <a:off x="406574" y="895289"/>
            <a:ext cx="10649480" cy="662297"/>
          </a:xfrm>
          <a:prstGeom prst="rect">
            <a:avLst/>
          </a:prstGeom>
          <a:noFill/>
          <a:ln w="9525">
            <a:noFill/>
          </a:ln>
        </p:spPr>
        <p:txBody>
          <a:bodyPr wrap="square">
            <a:spAutoFit/>
          </a:bodyPr>
          <a:lstStyle/>
          <a:p>
            <a:pPr indent="0" fontAlgn="auto">
              <a:lnSpc>
                <a:spcPct val="150000"/>
              </a:lnSpc>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利用这种方法测量值比真实值偏大还是偏小？为什么？</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ustDataLst>
      <p:tags r:id="rId1"/>
    </p:custDataLst>
  </p:cSld>
  <p:clrMapOvr>
    <a:masterClrMapping/>
  </p:clrMapOvr>
  <p:transition advTm="814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01" name="文本框 100"/>
          <p:cNvSpPr txBox="1"/>
          <p:nvPr/>
        </p:nvSpPr>
        <p:spPr>
          <a:xfrm>
            <a:off x="622598" y="1053530"/>
            <a:ext cx="10009112" cy="662297"/>
          </a:xfrm>
          <a:prstGeom prst="rect">
            <a:avLst/>
          </a:prstGeom>
          <a:noFill/>
          <a:ln w="9525">
            <a:noFill/>
          </a:ln>
        </p:spPr>
        <p:txBody>
          <a:bodyPr wrap="square">
            <a:spAutoFit/>
          </a:bodyPr>
          <a:lstStyle/>
          <a:p>
            <a:pPr indent="0" fontAlgn="auto">
              <a:lnSpc>
                <a:spcPct val="150000"/>
              </a:lnSpc>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什么时候用外接法？测量值比真实值偏大还是偏小？为什么？</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思 考</a:t>
            </a:r>
          </a:p>
        </p:txBody>
      </p:sp>
      <p:pic>
        <p:nvPicPr>
          <p:cNvPr id="4" name="图片 3"/>
          <p:cNvPicPr>
            <a:picLocks noChangeAspect="1"/>
          </p:cNvPicPr>
          <p:nvPr/>
        </p:nvPicPr>
        <p:blipFill>
          <a:blip r:embed="rId4"/>
          <a:stretch>
            <a:fillRect/>
          </a:stretch>
        </p:blipFill>
        <p:spPr>
          <a:xfrm>
            <a:off x="3740061" y="2277666"/>
            <a:ext cx="4710289" cy="2716482"/>
          </a:xfrm>
          <a:prstGeom prst="rect">
            <a:avLst/>
          </a:prstGeom>
        </p:spPr>
      </p:pic>
    </p:spTree>
  </p:cSld>
  <p:clrMapOvr>
    <a:masterClrMapping/>
  </p:clrMapOvr>
  <p:transition advTm="32556"/>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01" name="文本框 100"/>
          <p:cNvSpPr txBox="1"/>
          <p:nvPr/>
        </p:nvSpPr>
        <p:spPr>
          <a:xfrm>
            <a:off x="622598" y="967297"/>
            <a:ext cx="5069503" cy="662297"/>
          </a:xfrm>
          <a:prstGeom prst="rect">
            <a:avLst/>
          </a:prstGeom>
          <a:noFill/>
          <a:ln w="9525">
            <a:noFill/>
          </a:ln>
        </p:spPr>
        <p:txBody>
          <a:bodyPr wrap="square">
            <a:spAutoFit/>
          </a:bodyPr>
          <a:lstStyle/>
          <a:p>
            <a:pPr indent="0" fontAlgn="auto">
              <a:lnSpc>
                <a:spcPct val="150000"/>
              </a:lnSpc>
            </a:pP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控制电路如何选择？</a:t>
            </a:r>
            <a:endParaRPr lang="en-US" altLang="zh-CN" sz="28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思 考</a:t>
            </a:r>
          </a:p>
        </p:txBody>
      </p:sp>
      <p:pic>
        <p:nvPicPr>
          <p:cNvPr id="17" name="图片 16"/>
          <p:cNvPicPr>
            <a:picLocks noChangeAspect="1"/>
          </p:cNvPicPr>
          <p:nvPr/>
        </p:nvPicPr>
        <p:blipFill>
          <a:blip r:embed="rId4"/>
          <a:stretch>
            <a:fillRect/>
          </a:stretch>
        </p:blipFill>
        <p:spPr>
          <a:xfrm>
            <a:off x="2206774" y="2061642"/>
            <a:ext cx="7691494" cy="3200423"/>
          </a:xfrm>
          <a:prstGeom prst="rect">
            <a:avLst/>
          </a:prstGeom>
        </p:spPr>
      </p:pic>
    </p:spTree>
  </p:cSld>
  <p:clrMapOvr>
    <a:masterClrMapping/>
  </p:clrMapOvr>
  <p:transition advTm="8599"/>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两种控制电路的对比</a:t>
            </a:r>
          </a:p>
        </p:txBody>
      </p:sp>
      <p:graphicFrame>
        <p:nvGraphicFramePr>
          <p:cNvPr id="3" name="表格 2"/>
          <p:cNvGraphicFramePr>
            <a:graphicFrameLocks noGrp="1"/>
          </p:cNvGraphicFramePr>
          <p:nvPr/>
        </p:nvGraphicFramePr>
        <p:xfrm>
          <a:off x="190550" y="761664"/>
          <a:ext cx="11809311" cy="5974134"/>
        </p:xfrm>
        <a:graphic>
          <a:graphicData uri="http://schemas.openxmlformats.org/drawingml/2006/table">
            <a:tbl>
              <a:tblPr/>
              <a:tblGrid>
                <a:gridCol w="2950397">
                  <a:extLst>
                    <a:ext uri="{9D8B030D-6E8A-4147-A177-3AD203B41FA5}">
                      <a16:colId xmlns:a16="http://schemas.microsoft.com/office/drawing/2014/main" val="20000"/>
                    </a:ext>
                  </a:extLst>
                </a:gridCol>
                <a:gridCol w="4429457">
                  <a:extLst>
                    <a:ext uri="{9D8B030D-6E8A-4147-A177-3AD203B41FA5}">
                      <a16:colId xmlns:a16="http://schemas.microsoft.com/office/drawing/2014/main" val="20001"/>
                    </a:ext>
                  </a:extLst>
                </a:gridCol>
                <a:gridCol w="4429457">
                  <a:extLst>
                    <a:ext uri="{9D8B030D-6E8A-4147-A177-3AD203B41FA5}">
                      <a16:colId xmlns:a16="http://schemas.microsoft.com/office/drawing/2014/main" val="20002"/>
                    </a:ext>
                  </a:extLst>
                </a:gridCol>
              </a:tblGrid>
              <a:tr h="229459">
                <a:tc>
                  <a:txBody>
                    <a:bodyPr/>
                    <a:lstStyle/>
                    <a:p>
                      <a:pPr algn="ctr">
                        <a:lnSpc>
                          <a:spcPct val="150000"/>
                        </a:lnSpc>
                        <a:spcAft>
                          <a:spcPts val="0"/>
                        </a:spcAft>
                      </a:pPr>
                      <a:r>
                        <a:rPr lang="en-US" sz="2600" i="1" kern="100" dirty="0">
                          <a:effectLst/>
                          <a:latin typeface="Times New Roman" panose="02020603050405020304" pitchFamily="18" charset="0"/>
                          <a:ea typeface="微软雅黑" panose="020B0503020204020204" pitchFamily="34" charset="-122"/>
                          <a:cs typeface="Courier New" panose="02070309020205020404" pitchFamily="49" charset="0"/>
                        </a:rPr>
                        <a:t> </a:t>
                      </a:r>
                      <a:endParaRPr lang="zh-CN" sz="2600" kern="100" dirty="0">
                        <a:effectLst/>
                        <a:latin typeface="宋体" panose="02010600030101010101" pitchFamily="2" charset="-122"/>
                        <a:ea typeface="宋体" panose="02010600030101010101" pitchFamily="2" charset="-122"/>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600" kern="100" dirty="0">
                          <a:effectLst/>
                          <a:latin typeface="Times New Roman" panose="02020603050405020304" pitchFamily="18" charset="0"/>
                          <a:ea typeface="微软雅黑" panose="020B0503020204020204" pitchFamily="34" charset="-122"/>
                          <a:cs typeface="Times New Roman" panose="02020603050405020304" pitchFamily="18" charset="0"/>
                        </a:rPr>
                        <a:t>限流式</a:t>
                      </a:r>
                      <a:endParaRPr lang="zh-CN" sz="2600" kern="100" dirty="0">
                        <a:effectLst/>
                        <a:latin typeface="宋体" panose="02010600030101010101" pitchFamily="2" charset="-122"/>
                        <a:ea typeface="宋体" panose="02010600030101010101" pitchFamily="2" charset="-122"/>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600" kern="100">
                          <a:effectLst/>
                          <a:latin typeface="Times New Roman" panose="02020603050405020304" pitchFamily="18" charset="0"/>
                          <a:ea typeface="微软雅黑" panose="020B0503020204020204" pitchFamily="34" charset="-122"/>
                          <a:cs typeface="Times New Roman" panose="02020603050405020304" pitchFamily="18" charset="0"/>
                        </a:rPr>
                        <a:t>分压式</a:t>
                      </a: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pPr>
                      <a:r>
                        <a:rPr lang="zh-CN" altLang="en-US" sz="2800" kern="100" dirty="0">
                          <a:effectLst/>
                          <a:latin typeface="+mj-ea"/>
                          <a:ea typeface="+mj-ea"/>
                          <a:cs typeface="Times New Roman" panose="02020603050405020304" pitchFamily="18" charset="0"/>
                        </a:rPr>
                        <a:t>电压调节范围</a:t>
                      </a:r>
                      <a:endParaRPr lang="zh-CN" sz="2800" kern="100" dirty="0">
                        <a:effectLst/>
                        <a:latin typeface="+mj-ea"/>
                        <a:ea typeface="+mj-ea"/>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2800" i="1" kern="100" dirty="0">
                        <a:effectLst/>
                        <a:latin typeface="+mj-ea"/>
                        <a:ea typeface="+mj-ea"/>
                        <a:cs typeface="Courier New" panose="02070309020205020404" pitchFamily="49" charset="0"/>
                      </a:endParaRPr>
                    </a:p>
                    <a:p>
                      <a:pPr algn="ctr">
                        <a:lnSpc>
                          <a:spcPct val="150000"/>
                        </a:lnSpc>
                        <a:spcAft>
                          <a:spcPts val="0"/>
                        </a:spcAft>
                      </a:pPr>
                      <a:endParaRPr lang="en-US" sz="2800" i="1" kern="100" dirty="0">
                        <a:effectLst/>
                        <a:latin typeface="+mj-ea"/>
                        <a:ea typeface="+mj-ea"/>
                        <a:cs typeface="Courier New" panose="02070309020205020404" pitchFamily="49" charset="0"/>
                      </a:endParaRPr>
                    </a:p>
                    <a:p>
                      <a:pPr algn="ctr">
                        <a:lnSpc>
                          <a:spcPct val="150000"/>
                        </a:lnSpc>
                        <a:spcAft>
                          <a:spcPts val="0"/>
                        </a:spcAft>
                      </a:pPr>
                      <a:r>
                        <a:rPr lang="en-US" sz="2800" i="1" kern="100" dirty="0">
                          <a:effectLst/>
                          <a:latin typeface="+mj-ea"/>
                          <a:ea typeface="+mj-ea"/>
                          <a:cs typeface="Courier New" panose="02070309020205020404" pitchFamily="49" charset="0"/>
                        </a:rPr>
                        <a:t> </a:t>
                      </a:r>
                      <a:endParaRPr lang="zh-CN" sz="2800" kern="100" dirty="0">
                        <a:effectLst/>
                        <a:latin typeface="+mj-ea"/>
                        <a:ea typeface="+mj-ea"/>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218565" rtl="0" eaLnBrk="1" fontAlgn="auto" latinLnBrk="0" hangingPunct="1">
                        <a:lnSpc>
                          <a:spcPct val="150000"/>
                        </a:lnSpc>
                        <a:spcBef>
                          <a:spcPts val="0"/>
                        </a:spcBef>
                        <a:spcAft>
                          <a:spcPts val="0"/>
                        </a:spcAft>
                        <a:buClrTx/>
                        <a:buSzTx/>
                        <a:buFontTx/>
                        <a:buNone/>
                        <a:defRPr/>
                      </a:pPr>
                      <a:r>
                        <a:rPr lang="en-US" altLang="zh-CN" sz="2800" kern="100" dirty="0">
                          <a:effectLst/>
                          <a:latin typeface="Times New Roman" panose="02020603050405020304" pitchFamily="18" charset="0"/>
                          <a:ea typeface="+mj-ea"/>
                          <a:cs typeface="Times New Roman" panose="02020603050405020304" pitchFamily="18" charset="0"/>
                        </a:rPr>
                        <a:t>0</a:t>
                      </a:r>
                      <a:r>
                        <a:rPr lang="zh-CN" altLang="zh-CN" sz="2800" kern="100" dirty="0">
                          <a:effectLst/>
                          <a:latin typeface="Times New Roman" panose="02020603050405020304" pitchFamily="18" charset="0"/>
                          <a:ea typeface="+mj-ea"/>
                          <a:cs typeface="Times New Roman" panose="02020603050405020304" pitchFamily="18" charset="0"/>
                        </a:rPr>
                        <a:t>～</a:t>
                      </a:r>
                      <a:r>
                        <a:rPr lang="en-US" altLang="zh-CN" sz="2800" i="1" kern="100" dirty="0">
                          <a:effectLst/>
                          <a:latin typeface="Times New Roman" panose="02020603050405020304" pitchFamily="18" charset="0"/>
                          <a:ea typeface="+mj-ea"/>
                          <a:cs typeface="Times New Roman" panose="02020603050405020304" pitchFamily="18" charset="0"/>
                        </a:rPr>
                        <a:t>E</a:t>
                      </a:r>
                      <a:r>
                        <a:rPr lang="en-US" altLang="zh-CN" sz="2800" kern="100" dirty="0">
                          <a:effectLst/>
                          <a:latin typeface="+mj-ea"/>
                          <a:ea typeface="+mj-ea"/>
                          <a:cs typeface="Courier New" panose="02070309020205020404" pitchFamily="49" charset="0"/>
                        </a:rPr>
                        <a:t>(</a:t>
                      </a:r>
                      <a:r>
                        <a:rPr lang="zh-CN" altLang="zh-CN" sz="2800" kern="100" dirty="0">
                          <a:effectLst/>
                          <a:latin typeface="+mj-ea"/>
                          <a:ea typeface="+mj-ea"/>
                          <a:cs typeface="Times New Roman" panose="02020603050405020304" pitchFamily="18" charset="0"/>
                        </a:rPr>
                        <a:t>不计电源内阻</a:t>
                      </a:r>
                      <a:r>
                        <a:rPr lang="en-US" altLang="zh-CN" sz="2800" kern="100" dirty="0">
                          <a:effectLst/>
                          <a:latin typeface="+mj-ea"/>
                          <a:ea typeface="+mj-ea"/>
                          <a:cs typeface="Courier New" panose="02070309020205020404" pitchFamily="49" charset="0"/>
                        </a:rPr>
                        <a:t>)</a:t>
                      </a:r>
                      <a:endParaRPr lang="zh-CN" altLang="zh-CN" sz="2800" kern="100" dirty="0">
                        <a:effectLst/>
                        <a:latin typeface="+mj-ea"/>
                        <a:ea typeface="+mj-ea"/>
                        <a:cs typeface="Courier New" panose="02070309020205020404" pitchFamily="49" charset="0"/>
                      </a:endParaRPr>
                    </a:p>
                    <a:p>
                      <a:pPr algn="ctr">
                        <a:lnSpc>
                          <a:spcPct val="150000"/>
                        </a:lnSpc>
                        <a:spcAft>
                          <a:spcPts val="0"/>
                        </a:spcAft>
                      </a:pPr>
                      <a:r>
                        <a:rPr lang="en-US" sz="2800" kern="100" dirty="0">
                          <a:effectLst/>
                          <a:latin typeface="+mj-ea"/>
                          <a:ea typeface="+mj-ea"/>
                          <a:cs typeface="Courier New" panose="02070309020205020404" pitchFamily="49" charset="0"/>
                        </a:rPr>
                        <a:t> </a:t>
                      </a:r>
                      <a:endParaRPr lang="zh-CN" sz="2800" kern="100" dirty="0">
                        <a:effectLst/>
                        <a:latin typeface="+mj-ea"/>
                        <a:ea typeface="+mj-ea"/>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8918">
                <a:tc>
                  <a:txBody>
                    <a:bodyPr/>
                    <a:lstStyle/>
                    <a:p>
                      <a:pPr marL="71755" algn="ctr">
                        <a:lnSpc>
                          <a:spcPct val="150000"/>
                        </a:lnSpc>
                        <a:spcAft>
                          <a:spcPts val="0"/>
                        </a:spcAft>
                      </a:pPr>
                      <a:r>
                        <a:rPr kumimoji="0" lang="zh-CN" altLang="en-US" sz="2800" b="0" i="0" u="none" strike="noStrike" kern="1200" cap="none" spc="0" normalizeH="0" baseline="0" noProof="0" dirty="0">
                          <a:ln>
                            <a:noFill/>
                          </a:ln>
                          <a:solidFill>
                            <a:prstClr val="black"/>
                          </a:solidFill>
                          <a:effectLst/>
                          <a:uLnTx/>
                          <a:uFillTx/>
                          <a:latin typeface="+mj-ea"/>
                          <a:ea typeface="+mj-ea"/>
                          <a:cs typeface="+mn-cs"/>
                        </a:rPr>
                        <a:t>负载</a:t>
                      </a:r>
                      <a:r>
                        <a:rPr kumimoji="0" lang="en-US" altLang="zh-CN" sz="2800" b="0" i="0" u="none" strike="noStrike" kern="1200" cap="none" spc="0" normalizeH="0" baseline="0" noProof="0" dirty="0">
                          <a:ln>
                            <a:noFill/>
                          </a:ln>
                          <a:solidFill>
                            <a:prstClr val="black"/>
                          </a:solidFill>
                          <a:effectLst/>
                          <a:uLnTx/>
                          <a:uFillTx/>
                          <a:latin typeface="+mj-ea"/>
                          <a:ea typeface="+mj-ea"/>
                          <a:cs typeface="+mn-cs"/>
                        </a:rPr>
                        <a:t>R</a:t>
                      </a:r>
                      <a:r>
                        <a:rPr kumimoji="0" lang="zh-CN" altLang="en-US" sz="2800" b="0" i="0" u="none" strike="noStrike" kern="1200" cap="none" spc="0" normalizeH="0" baseline="0" noProof="0" dirty="0">
                          <a:ln>
                            <a:noFill/>
                          </a:ln>
                          <a:solidFill>
                            <a:prstClr val="black"/>
                          </a:solidFill>
                          <a:effectLst/>
                          <a:uLnTx/>
                          <a:uFillTx/>
                          <a:latin typeface="+mj-ea"/>
                          <a:ea typeface="+mj-ea"/>
                          <a:cs typeface="+mn-cs"/>
                        </a:rPr>
                        <a:t>两端电流调节范围</a:t>
                      </a:r>
                      <a:endParaRPr lang="zh-CN" sz="2800" kern="100" dirty="0">
                        <a:effectLst/>
                        <a:latin typeface="+mj-ea"/>
                        <a:ea typeface="+mj-ea"/>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2800" kern="100" dirty="0">
                        <a:effectLst/>
                        <a:latin typeface="+mj-ea"/>
                        <a:ea typeface="+mj-ea"/>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2800" kern="100" dirty="0">
                        <a:effectLst/>
                        <a:latin typeface="+mj-ea"/>
                        <a:ea typeface="+mj-ea"/>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05116">
                <a:tc>
                  <a:txBody>
                    <a:bodyPr/>
                    <a:lstStyle/>
                    <a:p>
                      <a:pPr algn="ctr">
                        <a:lnSpc>
                          <a:spcPct val="150000"/>
                        </a:lnSpc>
                        <a:spcAft>
                          <a:spcPts val="0"/>
                        </a:spcAft>
                      </a:pPr>
                      <a:r>
                        <a:rPr lang="zh-CN" altLang="en-US" sz="2800" kern="1200" dirty="0">
                          <a:solidFill>
                            <a:schemeClr val="tx1"/>
                          </a:solidFill>
                          <a:latin typeface="+mj-ea"/>
                          <a:ea typeface="+mj-ea"/>
                          <a:cs typeface="+mn-cs"/>
                        </a:rPr>
                        <a:t>限流式电路的特点</a:t>
                      </a:r>
                      <a:endParaRPr lang="zh-CN" sz="2800" kern="100" dirty="0">
                        <a:effectLst/>
                        <a:latin typeface="+mj-ea"/>
                        <a:ea typeface="+mj-ea"/>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2800" kern="100" dirty="0">
                        <a:effectLst/>
                        <a:latin typeface="+mj-ea"/>
                        <a:ea typeface="+mj-ea"/>
                        <a:cs typeface="Times New Roman" panose="02020603050405020304" pitchFamily="18"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2800" kern="100" dirty="0">
                        <a:effectLst/>
                        <a:latin typeface="+mj-ea"/>
                        <a:ea typeface="+mj-ea"/>
                        <a:cs typeface="Courier New" panose="02070309020205020404" pitchFamily="49" charset="0"/>
                      </a:endParaRPr>
                    </a:p>
                  </a:txBody>
                  <a:tcPr marL="25113" marR="25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9" name="对象 8"/>
          <p:cNvGraphicFramePr>
            <a:graphicFrameLocks noChangeAspect="1"/>
          </p:cNvGraphicFramePr>
          <p:nvPr/>
        </p:nvGraphicFramePr>
        <p:xfrm>
          <a:off x="3439946" y="1717452"/>
          <a:ext cx="4849452" cy="1066800"/>
        </p:xfrm>
        <a:graphic>
          <a:graphicData uri="http://schemas.openxmlformats.org/presentationml/2006/ole">
            <mc:AlternateContent xmlns:mc="http://schemas.openxmlformats.org/markup-compatibility/2006">
              <mc:Choice xmlns:v="urn:schemas-microsoft-com:vml" Requires="v">
                <p:oleObj name="文档" r:id="rId4" imgW="4430395" imgH="1066800" progId="Word.Document.12">
                  <p:embed/>
                </p:oleObj>
              </mc:Choice>
              <mc:Fallback>
                <p:oleObj name="文档" r:id="rId4" imgW="4430395" imgH="1066800" progId="Word.Document.12">
                  <p:embed/>
                  <p:pic>
                    <p:nvPicPr>
                      <p:cNvPr id="0" name="对象 3"/>
                      <p:cNvPicPr/>
                      <p:nvPr/>
                    </p:nvPicPr>
                    <p:blipFill>
                      <a:blip r:embed="rId5"/>
                      <a:stretch>
                        <a:fillRect/>
                      </a:stretch>
                    </p:blipFill>
                    <p:spPr>
                      <a:xfrm>
                        <a:off x="3439946" y="1717452"/>
                        <a:ext cx="4849452" cy="10668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0" name="Object 48"/>
              <p:cNvSpPr txBox="1"/>
              <p:nvPr/>
            </p:nvSpPr>
            <p:spPr bwMode="auto">
              <a:xfrm>
                <a:off x="4009962" y="3275582"/>
                <a:ext cx="3381388" cy="946299"/>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zh-CN" altLang="en-US" sz="3000" i="1" smtClean="0">
                              <a:solidFill>
                                <a:srgbClr val="000000"/>
                              </a:solidFill>
                              <a:latin typeface="Cambria Math" panose="02040503050406030204" pitchFamily="18" charset="0"/>
                            </a:rPr>
                          </m:ctrlPr>
                        </m:fPr>
                        <m:num>
                          <m:r>
                            <a:rPr lang="en-US" altLang="zh-CN" sz="3000" b="0" i="1" smtClean="0">
                              <a:solidFill>
                                <a:srgbClr val="000000"/>
                              </a:solidFill>
                              <a:latin typeface="Cambria Math" panose="02040503050406030204" pitchFamily="18" charset="0"/>
                            </a:rPr>
                            <m:t>𝐸</m:t>
                          </m:r>
                        </m:num>
                        <m:den>
                          <m:r>
                            <a:rPr lang="zh-CN" altLang="en-US" sz="3000" i="1">
                              <a:solidFill>
                                <a:srgbClr val="000000"/>
                              </a:solidFill>
                              <a:latin typeface="Cambria Math" panose="02040503050406030204" pitchFamily="18" charset="0"/>
                            </a:rPr>
                            <m:t>𝑅</m:t>
                          </m:r>
                          <m:r>
                            <a:rPr lang="zh-CN" altLang="en-US" sz="3000" i="1">
                              <a:solidFill>
                                <a:srgbClr val="000000"/>
                              </a:solidFill>
                              <a:latin typeface="Cambria Math" panose="02040503050406030204" pitchFamily="18" charset="0"/>
                            </a:rPr>
                            <m:t>+</m:t>
                          </m:r>
                          <m:sSub>
                            <m:sSubPr>
                              <m:ctrlPr>
                                <a:rPr lang="zh-CN" altLang="en-US" sz="3000" i="1">
                                  <a:solidFill>
                                    <a:srgbClr val="000000"/>
                                  </a:solidFill>
                                  <a:latin typeface="Cambria Math" panose="02040503050406030204" pitchFamily="18" charset="0"/>
                                </a:rPr>
                              </m:ctrlPr>
                            </m:sSubPr>
                            <m:e>
                              <m:r>
                                <a:rPr lang="zh-CN" altLang="en-US" sz="3000" i="1">
                                  <a:solidFill>
                                    <a:srgbClr val="000000"/>
                                  </a:solidFill>
                                  <a:latin typeface="Cambria Math" panose="02040503050406030204" pitchFamily="18" charset="0"/>
                                </a:rPr>
                                <m:t>𝑅</m:t>
                              </m:r>
                            </m:e>
                            <m:sub>
                              <m:r>
                                <a:rPr lang="en-US" altLang="zh-CN" sz="3000" b="0" i="1" smtClean="0">
                                  <a:solidFill>
                                    <a:srgbClr val="000000"/>
                                  </a:solidFill>
                                  <a:latin typeface="Cambria Math" panose="02040503050406030204" pitchFamily="18" charset="0"/>
                                </a:rPr>
                                <m:t>𝑥</m:t>
                              </m:r>
                            </m:sub>
                          </m:sSub>
                        </m:den>
                      </m:f>
                      <m:r>
                        <a:rPr lang="zh-CN" altLang="en-US" sz="3000" i="1">
                          <a:solidFill>
                            <a:srgbClr val="000000"/>
                          </a:solidFill>
                          <a:latin typeface="Cambria Math" panose="02040503050406030204" pitchFamily="18" charset="0"/>
                        </a:rPr>
                        <m:t>~</m:t>
                      </m:r>
                      <m:f>
                        <m:fPr>
                          <m:ctrlPr>
                            <a:rPr lang="zh-CN" altLang="en-US" sz="3000" i="1">
                              <a:solidFill>
                                <a:srgbClr val="000000"/>
                              </a:solidFill>
                              <a:latin typeface="Cambria Math" panose="02040503050406030204" pitchFamily="18" charset="0"/>
                            </a:rPr>
                          </m:ctrlPr>
                        </m:fPr>
                        <m:num>
                          <m:r>
                            <a:rPr lang="en-US" altLang="zh-CN" sz="3000" b="0" i="1" smtClean="0">
                              <a:solidFill>
                                <a:srgbClr val="000000"/>
                              </a:solidFill>
                              <a:latin typeface="Cambria Math" panose="02040503050406030204" pitchFamily="18" charset="0"/>
                            </a:rPr>
                            <m:t>𝐸</m:t>
                          </m:r>
                        </m:num>
                        <m:den>
                          <m:sSub>
                            <m:sSubPr>
                              <m:ctrlPr>
                                <a:rPr lang="zh-CN" altLang="en-US" sz="3000" i="1">
                                  <a:solidFill>
                                    <a:srgbClr val="000000"/>
                                  </a:solidFill>
                                  <a:latin typeface="Cambria Math" panose="02040503050406030204" pitchFamily="18" charset="0"/>
                                </a:rPr>
                              </m:ctrlPr>
                            </m:sSubPr>
                            <m:e>
                              <m:r>
                                <a:rPr lang="zh-CN" altLang="en-US" sz="3000" i="1">
                                  <a:solidFill>
                                    <a:srgbClr val="000000"/>
                                  </a:solidFill>
                                  <a:latin typeface="Cambria Math" panose="02040503050406030204" pitchFamily="18" charset="0"/>
                                </a:rPr>
                                <m:t>𝑅</m:t>
                              </m:r>
                            </m:e>
                            <m:sub>
                              <m:r>
                                <a:rPr lang="en-US" altLang="zh-CN" sz="3000" i="1">
                                  <a:solidFill>
                                    <a:srgbClr val="000000"/>
                                  </a:solidFill>
                                  <a:latin typeface="Cambria Math" panose="02040503050406030204" pitchFamily="18" charset="0"/>
                                </a:rPr>
                                <m:t>𝑥</m:t>
                              </m:r>
                            </m:sub>
                          </m:sSub>
                        </m:den>
                      </m:f>
                    </m:oMath>
                  </m:oMathPara>
                </a14:m>
                <a:endParaRPr lang="zh-CN" altLang="en-US" dirty="0"/>
              </a:p>
            </p:txBody>
          </p:sp>
        </mc:Choice>
        <mc:Fallback xmlns="">
          <p:sp>
            <p:nvSpPr>
              <p:cNvPr id="10" name="Object 48"/>
              <p:cNvSpPr txBox="1">
                <a:spLocks noRot="1" noChangeAspect="1" noMove="1" noResize="1" noEditPoints="1" noAdjustHandles="1" noChangeArrowheads="1" noChangeShapeType="1" noTextEdit="1"/>
              </p:cNvSpPr>
              <p:nvPr/>
            </p:nvSpPr>
            <p:spPr bwMode="auto">
              <a:xfrm>
                <a:off x="4009962" y="3275582"/>
                <a:ext cx="3381388" cy="946299"/>
              </a:xfrm>
              <a:prstGeom prst="rect">
                <a:avLst/>
              </a:prstGeom>
              <a:blipFill rotWithShape="1">
                <a:blip r:embed="rId6"/>
                <a:stretch>
                  <a:fillRect l="-17" t="-27" r="17" b="42"/>
                </a:stretch>
              </a:blipFill>
              <a:ln>
                <a:noFill/>
              </a:ln>
              <a:effectLst/>
            </p:spPr>
            <p:txBody>
              <a:bodyPr/>
              <a:lstStyle/>
              <a:p>
                <a:r>
                  <a:rPr lang="zh-CN" altLang="en-US">
                    <a:noFill/>
                  </a:rPr>
                  <a:t> </a:t>
                </a:r>
              </a:p>
            </p:txBody>
          </p:sp>
        </mc:Fallback>
      </mc:AlternateContent>
      <p:sp>
        <p:nvSpPr>
          <p:cNvPr id="13" name="矩形 8"/>
          <p:cNvSpPr>
            <a:spLocks noChangeArrowheads="1"/>
          </p:cNvSpPr>
          <p:nvPr/>
        </p:nvSpPr>
        <p:spPr bwMode="auto">
          <a:xfrm>
            <a:off x="3142878" y="4527914"/>
            <a:ext cx="4431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2800" dirty="0">
                <a:latin typeface="+mj-ea"/>
                <a:ea typeface="+mj-ea"/>
              </a:rPr>
              <a:t>(a)</a:t>
            </a:r>
            <a:r>
              <a:rPr lang="zh-CN" altLang="en-US" sz="2800" dirty="0">
                <a:latin typeface="+mj-ea"/>
                <a:ea typeface="+mj-ea"/>
              </a:rPr>
              <a:t>电压不能从零开始调节，调节范围较小。</a:t>
            </a:r>
            <a:endParaRPr lang="en-US" altLang="zh-CN" sz="2800" dirty="0">
              <a:latin typeface="+mj-ea"/>
              <a:ea typeface="+mj-ea"/>
            </a:endParaRPr>
          </a:p>
        </p:txBody>
      </p:sp>
      <p:sp>
        <p:nvSpPr>
          <p:cNvPr id="14" name="矩形 9"/>
          <p:cNvSpPr>
            <a:spLocks noChangeArrowheads="1"/>
          </p:cNvSpPr>
          <p:nvPr/>
        </p:nvSpPr>
        <p:spPr bwMode="auto">
          <a:xfrm>
            <a:off x="3142878" y="5644039"/>
            <a:ext cx="44316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dirty="0">
                <a:latin typeface="+mj-ea"/>
                <a:ea typeface="+mj-ea"/>
              </a:rPr>
              <a:t>(b)</a:t>
            </a:r>
            <a:r>
              <a:rPr lang="zh-CN" altLang="en-US" sz="2800" dirty="0">
                <a:latin typeface="+mj-ea"/>
                <a:ea typeface="+mj-ea"/>
              </a:rPr>
              <a:t>电路结构较为简单，电能损耗较小。</a:t>
            </a:r>
            <a:endParaRPr lang="en-US" altLang="zh-CN" sz="2800" dirty="0">
              <a:latin typeface="+mj-ea"/>
              <a:ea typeface="+mj-ea"/>
            </a:endParaRPr>
          </a:p>
        </p:txBody>
      </p:sp>
      <mc:AlternateContent xmlns:mc="http://schemas.openxmlformats.org/markup-compatibility/2006" xmlns:a14="http://schemas.microsoft.com/office/drawing/2010/main">
        <mc:Choice Requires="a14">
          <p:sp>
            <p:nvSpPr>
              <p:cNvPr id="15" name="Object 48"/>
              <p:cNvSpPr txBox="1"/>
              <p:nvPr/>
            </p:nvSpPr>
            <p:spPr bwMode="auto">
              <a:xfrm>
                <a:off x="8255446" y="3333082"/>
                <a:ext cx="1296019" cy="881063"/>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zh-CN" altLang="en-US" sz="2800" i="1" smtClean="0">
                          <a:solidFill>
                            <a:srgbClr val="000000"/>
                          </a:solidFill>
                          <a:latin typeface="Cambria Math" panose="02040503050406030204" pitchFamily="18" charset="0"/>
                        </a:rPr>
                        <m:t>0~</m:t>
                      </m:r>
                      <m:f>
                        <m:fPr>
                          <m:ctrlPr>
                            <a:rPr lang="zh-CN" altLang="en-US" sz="2800" i="1">
                              <a:solidFill>
                                <a:srgbClr val="000000"/>
                              </a:solidFill>
                              <a:latin typeface="Cambria Math" panose="02040503050406030204" pitchFamily="18" charset="0"/>
                            </a:rPr>
                          </m:ctrlPr>
                        </m:fPr>
                        <m:num>
                          <m:r>
                            <a:rPr lang="en-US" altLang="zh-CN" sz="2800" b="0" i="1" smtClean="0">
                              <a:solidFill>
                                <a:srgbClr val="000000"/>
                              </a:solidFill>
                              <a:latin typeface="Cambria Math" panose="02040503050406030204" pitchFamily="18" charset="0"/>
                            </a:rPr>
                            <m:t>𝐸</m:t>
                          </m:r>
                        </m:num>
                        <m:den>
                          <m:sSub>
                            <m:sSubPr>
                              <m:ctrlPr>
                                <a:rPr lang="zh-CN" altLang="en-US" sz="2800" i="1">
                                  <a:solidFill>
                                    <a:srgbClr val="000000"/>
                                  </a:solidFill>
                                  <a:latin typeface="Cambria Math" panose="02040503050406030204" pitchFamily="18" charset="0"/>
                                </a:rPr>
                              </m:ctrlPr>
                            </m:sSubPr>
                            <m:e>
                              <m:r>
                                <a:rPr lang="zh-CN" altLang="en-US" sz="2800" i="1">
                                  <a:solidFill>
                                    <a:srgbClr val="000000"/>
                                  </a:solidFill>
                                  <a:latin typeface="Cambria Math" panose="02040503050406030204" pitchFamily="18" charset="0"/>
                                </a:rPr>
                                <m:t>𝑅</m:t>
                              </m:r>
                            </m:e>
                            <m:sub>
                              <m:r>
                                <a:rPr lang="en-US" altLang="zh-CN" sz="2800" i="1">
                                  <a:solidFill>
                                    <a:srgbClr val="000000"/>
                                  </a:solidFill>
                                  <a:latin typeface="Cambria Math" panose="02040503050406030204" pitchFamily="18" charset="0"/>
                                </a:rPr>
                                <m:t>𝑥</m:t>
                              </m:r>
                            </m:sub>
                          </m:sSub>
                        </m:den>
                      </m:f>
                    </m:oMath>
                  </m:oMathPara>
                </a14:m>
                <a:endParaRPr lang="zh-CN" altLang="en-US" sz="2800" dirty="0"/>
              </a:p>
            </p:txBody>
          </p:sp>
        </mc:Choice>
        <mc:Fallback xmlns="">
          <p:sp>
            <p:nvSpPr>
              <p:cNvPr id="15" name="Object 48"/>
              <p:cNvSpPr txBox="1">
                <a:spLocks noRot="1" noChangeAspect="1" noMove="1" noResize="1" noEditPoints="1" noAdjustHandles="1" noChangeArrowheads="1" noChangeShapeType="1" noTextEdit="1"/>
              </p:cNvSpPr>
              <p:nvPr/>
            </p:nvSpPr>
            <p:spPr bwMode="auto">
              <a:xfrm>
                <a:off x="8255446" y="3333082"/>
                <a:ext cx="1296019" cy="881063"/>
              </a:xfrm>
              <a:prstGeom prst="rect">
                <a:avLst/>
              </a:prstGeom>
              <a:blipFill rotWithShape="1">
                <a:blip r:embed="rId7"/>
                <a:stretch>
                  <a:fillRect l="-34" t="-68" r="33" b="32"/>
                </a:stretch>
              </a:blipFill>
              <a:ln>
                <a:noFill/>
              </a:ln>
              <a:effectLst/>
            </p:spPr>
            <p:txBody>
              <a:bodyPr/>
              <a:lstStyle/>
              <a:p>
                <a:r>
                  <a:rPr lang="zh-CN" altLang="en-US">
                    <a:noFill/>
                  </a:rPr>
                  <a:t> </a:t>
                </a:r>
              </a:p>
            </p:txBody>
          </p:sp>
        </mc:Fallback>
      </mc:AlternateContent>
      <p:sp>
        <p:nvSpPr>
          <p:cNvPr id="19" name="矩形 8"/>
          <p:cNvSpPr>
            <a:spLocks noChangeArrowheads="1"/>
          </p:cNvSpPr>
          <p:nvPr/>
        </p:nvSpPr>
        <p:spPr bwMode="auto">
          <a:xfrm>
            <a:off x="7679382" y="4653930"/>
            <a:ext cx="45864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2800" dirty="0">
                <a:latin typeface="+mj-ea"/>
                <a:ea typeface="+mj-ea"/>
              </a:rPr>
              <a:t>(a)</a:t>
            </a:r>
            <a:r>
              <a:rPr lang="zh-CN" altLang="en-US" sz="2800" dirty="0">
                <a:latin typeface="+mj-ea"/>
                <a:ea typeface="+mj-ea"/>
              </a:rPr>
              <a:t>电压可以从零开始调节，调节范围较大。</a:t>
            </a:r>
            <a:endParaRPr lang="en-US" altLang="zh-CN" sz="2800" dirty="0">
              <a:latin typeface="+mj-ea"/>
              <a:ea typeface="+mj-ea"/>
            </a:endParaRPr>
          </a:p>
        </p:txBody>
      </p:sp>
      <p:sp>
        <p:nvSpPr>
          <p:cNvPr id="20" name="矩形 9"/>
          <p:cNvSpPr>
            <a:spLocks noChangeArrowheads="1"/>
          </p:cNvSpPr>
          <p:nvPr/>
        </p:nvSpPr>
        <p:spPr bwMode="auto">
          <a:xfrm>
            <a:off x="7679382" y="5662042"/>
            <a:ext cx="42484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dirty="0">
                <a:latin typeface="+mj-ea"/>
                <a:ea typeface="+mj-ea"/>
              </a:rPr>
              <a:t>(b)</a:t>
            </a:r>
            <a:r>
              <a:rPr lang="zh-CN" altLang="en-US" sz="2800" dirty="0">
                <a:latin typeface="+mj-ea"/>
                <a:ea typeface="+mj-ea"/>
              </a:rPr>
              <a:t>电路结构较为复杂，电能损耗较大。</a:t>
            </a:r>
            <a:endParaRPr lang="en-US" altLang="zh-CN" sz="2800" dirty="0">
              <a:latin typeface="+mj-ea"/>
              <a:ea typeface="+mj-ea"/>
            </a:endParaRPr>
          </a:p>
        </p:txBody>
      </p:sp>
    </p:spTree>
  </p:cSld>
  <p:clrMapOvr>
    <a:masterClrMapping/>
  </p:clrMapOvr>
  <p:transition advTm="20495"/>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5"/>
          <p:cNvSpPr txBox="1"/>
          <p:nvPr/>
        </p:nvSpPr>
        <p:spPr>
          <a:xfrm>
            <a:off x="946413" y="45418"/>
            <a:ext cx="10189353" cy="531816"/>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kern="100" dirty="0">
                <a:solidFill>
                  <a:prstClr val="black"/>
                </a:solidFill>
                <a:latin typeface="Times New Roman" panose="02020603050405020304" pitchFamily="18" charset="0"/>
                <a:cs typeface="Times New Roman" panose="02020603050405020304" pitchFamily="18" charset="0"/>
              </a:rPr>
              <a:t>下列情况下滑动变阻器必须选用分压式接法</a:t>
            </a:r>
            <a:endParaRPr lang="zh-CN" altLang="zh-CN" sz="3600" b="1" kern="100" dirty="0">
              <a:solidFill>
                <a:prstClr val="black"/>
              </a:solidFill>
              <a:latin typeface="Times New Roman" panose="02020603050405020304" pitchFamily="18" charset="0"/>
              <a:cs typeface="Times New Roman" panose="02020603050405020304" pitchFamily="18" charset="0"/>
            </a:endParaRPr>
          </a:p>
        </p:txBody>
      </p:sp>
      <p:sp>
        <p:nvSpPr>
          <p:cNvPr id="5" name="MH_Number_1"/>
          <p:cNvSpPr/>
          <p:nvPr>
            <p:custDataLst>
              <p:tags r:id="rId1"/>
            </p:custDataLst>
          </p:nvPr>
        </p:nvSpPr>
        <p:spPr bwMode="auto">
          <a:xfrm>
            <a:off x="0" y="117426"/>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defTabSz="914400">
              <a:spcBef>
                <a:spcPct val="0"/>
              </a:spcBef>
              <a:buFontTx/>
              <a:buNone/>
              <a:defRPr/>
            </a:pPr>
            <a:endParaRPr lang="zh-CN" altLang="en-US" sz="2800" kern="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MH_Entry_1"/>
          <p:cNvSpPr/>
          <p:nvPr>
            <p:custDataLst>
              <p:tags r:id="rId2"/>
            </p:custDataLst>
          </p:nvPr>
        </p:nvSpPr>
        <p:spPr>
          <a:xfrm>
            <a:off x="0" y="158139"/>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defTabSz="914400">
              <a:lnSpc>
                <a:spcPct val="130000"/>
              </a:lnSpc>
              <a:defRPr/>
            </a:pPr>
            <a:endParaRPr lang="zh-CN" altLang="en-US" sz="2800" kern="0" dirty="0">
              <a:solidFill>
                <a:prstClr val="black"/>
              </a:solidFill>
              <a:latin typeface="宋体" panose="02010600030101010101" pitchFamily="2" charset="-122"/>
              <a:ea typeface="宋体" panose="02010600030101010101" pitchFamily="2" charset="-122"/>
            </a:endParaRPr>
          </a:p>
        </p:txBody>
      </p:sp>
      <p:sp>
        <p:nvSpPr>
          <p:cNvPr id="8" name="Text Box 2"/>
          <p:cNvSpPr txBox="1">
            <a:spLocks noChangeArrowheads="1"/>
          </p:cNvSpPr>
          <p:nvPr/>
        </p:nvSpPr>
        <p:spPr bwMode="auto">
          <a:xfrm>
            <a:off x="216024" y="3285778"/>
            <a:ext cx="12060690" cy="130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chemeClr val="tx1"/>
                </a:solidFill>
                <a:latin typeface="휴먼매직체" pitchFamily="18" charset="-127"/>
                <a:ea typeface="휴먼매직체" pitchFamily="18" charset="-127"/>
              </a:defRPr>
            </a:lvl1pPr>
            <a:lvl2pPr marL="742950" indent="-285750" eaLnBrk="0" hangingPunct="0">
              <a:defRPr kumimoji="1" sz="2800" b="1">
                <a:solidFill>
                  <a:schemeClr val="tx1"/>
                </a:solidFill>
                <a:latin typeface="휴먼매직체" pitchFamily="18" charset="-127"/>
                <a:ea typeface="휴먼매직체" pitchFamily="18" charset="-127"/>
              </a:defRPr>
            </a:lvl2pPr>
            <a:lvl3pPr marL="1143000" indent="-228600" eaLnBrk="0" hangingPunct="0">
              <a:defRPr kumimoji="1" sz="2800" b="1">
                <a:solidFill>
                  <a:schemeClr val="tx1"/>
                </a:solidFill>
                <a:latin typeface="휴먼매직체" pitchFamily="18" charset="-127"/>
                <a:ea typeface="휴먼매직체" pitchFamily="18" charset="-127"/>
              </a:defRPr>
            </a:lvl3pPr>
            <a:lvl4pPr marL="1600200" indent="-228600" eaLnBrk="0" hangingPunct="0">
              <a:defRPr kumimoji="1" sz="2800" b="1">
                <a:solidFill>
                  <a:schemeClr val="tx1"/>
                </a:solidFill>
                <a:latin typeface="휴먼매직체" pitchFamily="18" charset="-127"/>
                <a:ea typeface="휴먼매직체" pitchFamily="18" charset="-127"/>
              </a:defRPr>
            </a:lvl4pPr>
            <a:lvl5pPr marL="2057400" indent="-228600" eaLnBrk="0" hangingPunct="0">
              <a:defRPr kumimoji="1" sz="2800" b="1">
                <a:solidFill>
                  <a:schemeClr val="tx1"/>
                </a:solidFill>
                <a:latin typeface="휴먼매직체" pitchFamily="18" charset="-127"/>
                <a:ea typeface="휴먼매직체" pitchFamily="18" charset="-127"/>
              </a:defRPr>
            </a:lvl5pPr>
            <a:lvl6pPr marL="2514600" indent="-228600" algn="ctr" eaLnBrk="0" fontAlgn="base" hangingPunct="0">
              <a:spcBef>
                <a:spcPct val="0"/>
              </a:spcBef>
              <a:spcAft>
                <a:spcPct val="0"/>
              </a:spcAft>
              <a:defRPr kumimoji="1" sz="2800" b="1">
                <a:solidFill>
                  <a:schemeClr val="tx1"/>
                </a:solidFill>
                <a:latin typeface="휴먼매직체" pitchFamily="18" charset="-127"/>
                <a:ea typeface="휴먼매직체" pitchFamily="18" charset="-127"/>
              </a:defRPr>
            </a:lvl6pPr>
            <a:lvl7pPr marL="2971800" indent="-228600" algn="ctr" eaLnBrk="0" fontAlgn="base" hangingPunct="0">
              <a:spcBef>
                <a:spcPct val="0"/>
              </a:spcBef>
              <a:spcAft>
                <a:spcPct val="0"/>
              </a:spcAft>
              <a:defRPr kumimoji="1" sz="2800" b="1">
                <a:solidFill>
                  <a:schemeClr val="tx1"/>
                </a:solidFill>
                <a:latin typeface="휴먼매직체" pitchFamily="18" charset="-127"/>
                <a:ea typeface="휴먼매직체" pitchFamily="18" charset="-127"/>
              </a:defRPr>
            </a:lvl7pPr>
            <a:lvl8pPr marL="3429000" indent="-228600" algn="ctr" eaLnBrk="0" fontAlgn="base" hangingPunct="0">
              <a:spcBef>
                <a:spcPct val="0"/>
              </a:spcBef>
              <a:spcAft>
                <a:spcPct val="0"/>
              </a:spcAft>
              <a:defRPr kumimoji="1" sz="2800" b="1">
                <a:solidFill>
                  <a:schemeClr val="tx1"/>
                </a:solidFill>
                <a:latin typeface="휴먼매직체" pitchFamily="18" charset="-127"/>
                <a:ea typeface="휴먼매직체" pitchFamily="18" charset="-127"/>
              </a:defRPr>
            </a:lvl8pPr>
            <a:lvl9pPr marL="3886200" indent="-228600" algn="ctr" eaLnBrk="0" fontAlgn="base" hangingPunct="0">
              <a:spcBef>
                <a:spcPct val="0"/>
              </a:spcBef>
              <a:spcAft>
                <a:spcPct val="0"/>
              </a:spcAft>
              <a:defRPr kumimoji="1" sz="2800" b="1">
                <a:solidFill>
                  <a:schemeClr val="tx1"/>
                </a:solidFill>
                <a:latin typeface="휴먼매직체" pitchFamily="18" charset="-127"/>
                <a:ea typeface="휴먼매직체" pitchFamily="18" charset="-127"/>
              </a:defRPr>
            </a:lvl9pPr>
          </a:lstStyle>
          <a:p>
            <a:pPr algn="l" eaLnBrk="1" hangingPunct="1">
              <a:lnSpc>
                <a:spcPct val="150000"/>
              </a:lnSpc>
            </a:pPr>
            <a:r>
              <a:rPr lang="en-US" altLang="zh-CN" b="0" dirty="0">
                <a:latin typeface="微软雅黑" panose="020B0503020204020204" pitchFamily="34" charset="-122"/>
                <a:ea typeface="微软雅黑" panose="020B0503020204020204" pitchFamily="34" charset="-122"/>
                <a:cs typeface="宋体" panose="02010600030101010101" pitchFamily="2" charset="-122"/>
              </a:rPr>
              <a:t>(3)</a:t>
            </a:r>
            <a:r>
              <a:rPr lang="zh-CN" altLang="en-US" b="0" dirty="0">
                <a:latin typeface="微软雅黑" panose="020B0503020204020204" pitchFamily="34" charset="-122"/>
                <a:ea typeface="微软雅黑" panose="020B0503020204020204" pitchFamily="34" charset="-122"/>
                <a:cs typeface="宋体" panose="02010600030101010101" pitchFamily="2" charset="-122"/>
              </a:rPr>
              <a:t>当电压表或电流表的量程太小时，若采用限流接法，电路中实际电压</a:t>
            </a:r>
            <a:r>
              <a:rPr lang="en-US" altLang="zh-CN" b="0" dirty="0">
                <a:latin typeface="微软雅黑" panose="020B0503020204020204" pitchFamily="34" charset="-122"/>
                <a:ea typeface="微软雅黑" panose="020B0503020204020204" pitchFamily="34" charset="-122"/>
                <a:cs typeface="宋体" panose="02010600030101010101" pitchFamily="2" charset="-122"/>
              </a:rPr>
              <a:t>(</a:t>
            </a:r>
            <a:r>
              <a:rPr lang="zh-CN" altLang="en-US" b="0" dirty="0">
                <a:latin typeface="微软雅黑" panose="020B0503020204020204" pitchFamily="34" charset="-122"/>
                <a:ea typeface="微软雅黑" panose="020B0503020204020204" pitchFamily="34" charset="-122"/>
                <a:cs typeface="宋体" panose="02010600030101010101" pitchFamily="2" charset="-122"/>
              </a:rPr>
              <a:t>或电流</a:t>
            </a:r>
            <a:r>
              <a:rPr lang="en-US" altLang="zh-CN" b="0" dirty="0">
                <a:latin typeface="微软雅黑" panose="020B0503020204020204" pitchFamily="34" charset="-122"/>
                <a:ea typeface="微软雅黑" panose="020B0503020204020204" pitchFamily="34" charset="-122"/>
                <a:cs typeface="宋体" panose="02010600030101010101" pitchFamily="2" charset="-122"/>
              </a:rPr>
              <a:t>)</a:t>
            </a:r>
            <a:r>
              <a:rPr lang="zh-CN" altLang="en-US" b="0" dirty="0">
                <a:latin typeface="微软雅黑" panose="020B0503020204020204" pitchFamily="34" charset="-122"/>
                <a:ea typeface="微软雅黑" panose="020B0503020204020204" pitchFamily="34" charset="-122"/>
                <a:cs typeface="宋体" panose="02010600030101010101" pitchFamily="2" charset="-122"/>
              </a:rPr>
              <a:t>的最小值仍超过电压表或电流表的量程，只能采用分压式接法。</a:t>
            </a:r>
            <a:endParaRPr lang="en-US" altLang="zh-CN" b="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矩形 3"/>
          <p:cNvSpPr>
            <a:spLocks noChangeArrowheads="1"/>
          </p:cNvSpPr>
          <p:nvPr/>
        </p:nvSpPr>
        <p:spPr bwMode="auto">
          <a:xfrm>
            <a:off x="216024" y="837506"/>
            <a:ext cx="11668397" cy="130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en-US" altLang="zh-CN" sz="2800" b="0" dirty="0">
                <a:latin typeface="微软雅黑" panose="020B0503020204020204" pitchFamily="34" charset="-122"/>
                <a:ea typeface="微软雅黑" panose="020B0503020204020204" pitchFamily="34" charset="-122"/>
                <a:cs typeface="宋体" panose="02010600030101010101" pitchFamily="2" charset="-122"/>
              </a:rPr>
              <a:t>(1)</a:t>
            </a:r>
            <a:r>
              <a:rPr lang="zh-CN" altLang="en-US" sz="2800" b="0" dirty="0">
                <a:latin typeface="微软雅黑" panose="020B0503020204020204" pitchFamily="34" charset="-122"/>
                <a:ea typeface="微软雅黑" panose="020B0503020204020204" pitchFamily="34" charset="-122"/>
                <a:cs typeface="宋体" panose="02010600030101010101" pitchFamily="2" charset="-122"/>
              </a:rPr>
              <a:t>要求电流或电压从零开始连续调节时，或要求大范围内测量电压和电流时，必须采用分压式接法。</a:t>
            </a:r>
            <a:endParaRPr lang="en-US" altLang="zh-CN" sz="2800" b="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矩形 5"/>
          <p:cNvSpPr>
            <a:spLocks noChangeArrowheads="1"/>
          </p:cNvSpPr>
          <p:nvPr/>
        </p:nvSpPr>
        <p:spPr bwMode="auto">
          <a:xfrm>
            <a:off x="216024" y="2349674"/>
            <a:ext cx="11639822"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en-US" altLang="zh-CN" sz="2800" b="0" dirty="0">
                <a:latin typeface="微软雅黑" panose="020B0503020204020204" pitchFamily="34" charset="-122"/>
                <a:ea typeface="微软雅黑" panose="020B0503020204020204" pitchFamily="34" charset="-122"/>
                <a:cs typeface="宋体" panose="02010600030101010101" pitchFamily="2" charset="-122"/>
              </a:rPr>
              <a:t>(2)</a:t>
            </a:r>
            <a:r>
              <a:rPr lang="zh-CN" altLang="en-US" sz="2800" b="0" dirty="0">
                <a:latin typeface="微软雅黑" panose="020B0503020204020204" pitchFamily="34" charset="-122"/>
                <a:ea typeface="微软雅黑" panose="020B0503020204020204" pitchFamily="34" charset="-122"/>
                <a:cs typeface="宋体" panose="02010600030101010101" pitchFamily="2" charset="-122"/>
              </a:rPr>
              <a:t>当待测电阻</a:t>
            </a:r>
            <a:r>
              <a:rPr lang="en-US" altLang="zh-CN" sz="2800" b="0" dirty="0">
                <a:latin typeface="微软雅黑" panose="020B0503020204020204" pitchFamily="34" charset="-122"/>
                <a:ea typeface="微软雅黑" panose="020B0503020204020204" pitchFamily="34" charset="-122"/>
                <a:cs typeface="宋体" panose="02010600030101010101" pitchFamily="2" charset="-122"/>
              </a:rPr>
              <a:t>R</a:t>
            </a:r>
            <a:r>
              <a:rPr lang="zh-CN" altLang="en-US" sz="2800" b="0" dirty="0">
                <a:latin typeface="微软雅黑" panose="020B0503020204020204" pitchFamily="34" charset="-122"/>
                <a:ea typeface="微软雅黑" panose="020B0503020204020204" pitchFamily="34" charset="-122"/>
                <a:cs typeface="宋体" panose="02010600030101010101" pitchFamily="2" charset="-122"/>
              </a:rPr>
              <a:t>远大于滑动变阻器的最大值</a:t>
            </a:r>
            <a:r>
              <a:rPr lang="en-US" altLang="zh-CN" sz="2800" b="0" dirty="0">
                <a:latin typeface="微软雅黑" panose="020B0503020204020204" pitchFamily="34" charset="-122"/>
                <a:ea typeface="微软雅黑" panose="020B0503020204020204" pitchFamily="34" charset="-122"/>
                <a:cs typeface="宋体" panose="02010600030101010101" pitchFamily="2" charset="-122"/>
              </a:rPr>
              <a:t>R</a:t>
            </a:r>
            <a:r>
              <a:rPr lang="en-US" altLang="zh-CN" sz="2800" b="0" baseline="-25000" dirty="0">
                <a:latin typeface="微软雅黑" panose="020B0503020204020204" pitchFamily="34" charset="-122"/>
                <a:ea typeface="微软雅黑" panose="020B0503020204020204" pitchFamily="34" charset="-122"/>
                <a:cs typeface="宋体" panose="02010600030101010101" pitchFamily="2" charset="-122"/>
              </a:rPr>
              <a:t>0</a:t>
            </a:r>
            <a:r>
              <a:rPr lang="zh-CN" altLang="en-US" sz="2800" b="0" dirty="0">
                <a:latin typeface="微软雅黑" panose="020B0503020204020204" pitchFamily="34" charset="-122"/>
                <a:ea typeface="微软雅黑" panose="020B0503020204020204" pitchFamily="34" charset="-122"/>
                <a:cs typeface="宋体" panose="02010600030101010101" pitchFamily="2" charset="-122"/>
              </a:rPr>
              <a:t>时，必须采用分压式接法。</a:t>
            </a:r>
            <a:endParaRPr lang="en-US" altLang="zh-CN" sz="2800" b="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2" name="矩形 5"/>
          <p:cNvSpPr>
            <a:spLocks noChangeArrowheads="1"/>
          </p:cNvSpPr>
          <p:nvPr/>
        </p:nvSpPr>
        <p:spPr bwMode="auto">
          <a:xfrm>
            <a:off x="244599" y="4869954"/>
            <a:ext cx="11639822"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en-US" altLang="zh-CN" sz="2800" b="0" dirty="0">
                <a:latin typeface="微软雅黑" panose="020B0503020204020204" pitchFamily="34" charset="-122"/>
                <a:ea typeface="微软雅黑" panose="020B0503020204020204" pitchFamily="34" charset="-122"/>
                <a:cs typeface="宋体" panose="02010600030101010101" pitchFamily="2" charset="-122"/>
              </a:rPr>
              <a:t>(4)</a:t>
            </a:r>
            <a:r>
              <a:rPr lang="zh-CN" altLang="en-US" sz="2800" b="0" dirty="0">
                <a:latin typeface="微软雅黑" panose="020B0503020204020204" pitchFamily="34" charset="-122"/>
                <a:ea typeface="微软雅黑" panose="020B0503020204020204" pitchFamily="34" charset="-122"/>
                <a:cs typeface="宋体" panose="02010600030101010101" pitchFamily="2" charset="-122"/>
              </a:rPr>
              <a:t>题目中有暗示，要求多测几组数据，要求精确测量等。</a:t>
            </a:r>
            <a:endParaRPr lang="en-US" altLang="zh-CN" sz="2800" b="0" dirty="0">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ransition advTm="20871"/>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90550" y="755698"/>
            <a:ext cx="11017224" cy="743986"/>
          </a:xfrm>
          <a:prstGeom prst="rect">
            <a:avLst/>
          </a:prstGeom>
          <a:noFill/>
          <a:ln w="9525">
            <a:noFill/>
          </a:ln>
        </p:spPr>
        <p:txBody>
          <a:bodyPr wrap="square">
            <a:spAutoFit/>
          </a:bodyPr>
          <a:lstStyle/>
          <a:p>
            <a:pPr>
              <a:lnSpc>
                <a:spcPct val="150000"/>
              </a:lnSpc>
            </a:pPr>
            <a:r>
              <a:rPr lang="zh-CN" altLang="en-US" sz="3200" b="1" dirty="0">
                <a:solidFill>
                  <a:srgbClr val="1481E2"/>
                </a:solidFill>
                <a:latin typeface="+mj-ea"/>
                <a:ea typeface="+mj-ea"/>
                <a:cs typeface="Times New Roman" panose="02020603050405020304" pitchFamily="18" charset="0"/>
              </a:rPr>
              <a:t>问题</a:t>
            </a:r>
            <a:r>
              <a:rPr lang="en-US" altLang="zh-CN" sz="3200" b="1" dirty="0">
                <a:solidFill>
                  <a:srgbClr val="1481E2"/>
                </a:solidFill>
                <a:latin typeface="+mj-ea"/>
                <a:ea typeface="+mj-ea"/>
                <a:cs typeface="Times New Roman" panose="02020603050405020304" pitchFamily="18" charset="0"/>
              </a:rPr>
              <a:t>1</a:t>
            </a:r>
            <a:r>
              <a:rPr lang="zh-CN" altLang="en-US" sz="3200" b="1" dirty="0">
                <a:solidFill>
                  <a:srgbClr val="1481E2"/>
                </a:solidFill>
                <a:latin typeface="+mj-ea"/>
                <a:ea typeface="+mj-ea"/>
                <a:cs typeface="Times New Roman" panose="02020603050405020304" pitchFamily="18" charset="0"/>
              </a:rPr>
              <a:t>：</a:t>
            </a:r>
            <a:r>
              <a:rPr lang="zh-CN" altLang="en-US" sz="3200" b="1" dirty="0">
                <a:solidFill>
                  <a:srgbClr val="1481E2"/>
                </a:solidFill>
                <a:latin typeface="+mj-ea"/>
                <a:ea typeface="+mj-ea"/>
              </a:rPr>
              <a:t>如何利用以下器材测量光敏电阻的阻值</a:t>
            </a:r>
          </a:p>
        </p:txBody>
      </p:sp>
      <p:sp>
        <p:nvSpPr>
          <p:cNvPr id="14" name="MH_Number_1"/>
          <p:cNvSpPr/>
          <p:nvPr>
            <p:custDataLst>
              <p:tags r:id="rId2"/>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MH_Entry_1"/>
          <p:cNvSpPr/>
          <p:nvPr>
            <p:custDataLst>
              <p:tags r:id="rId3"/>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思 考</a:t>
            </a:r>
          </a:p>
        </p:txBody>
      </p:sp>
      <p:pic>
        <p:nvPicPr>
          <p:cNvPr id="10" name="图片 9"/>
          <p:cNvPicPr>
            <a:picLocks noChangeAspect="1"/>
          </p:cNvPicPr>
          <p:nvPr/>
        </p:nvPicPr>
        <p:blipFill>
          <a:blip r:embed="rId5"/>
          <a:stretch>
            <a:fillRect/>
          </a:stretch>
        </p:blipFill>
        <p:spPr>
          <a:xfrm>
            <a:off x="7801357" y="1742350"/>
            <a:ext cx="3756722" cy="3627649"/>
          </a:xfrm>
          <a:prstGeom prst="rect">
            <a:avLst/>
          </a:prstGeom>
        </p:spPr>
      </p:pic>
      <p:sp>
        <p:nvSpPr>
          <p:cNvPr id="2" name="文本框 1"/>
          <p:cNvSpPr txBox="1"/>
          <p:nvPr/>
        </p:nvSpPr>
        <p:spPr>
          <a:xfrm>
            <a:off x="478582" y="1775209"/>
            <a:ext cx="6840760" cy="3958841"/>
          </a:xfrm>
          <a:prstGeom prst="rect">
            <a:avLst/>
          </a:prstGeom>
          <a:noFill/>
        </p:spPr>
        <p:txBody>
          <a:bodyPr wrap="square">
            <a:spAutoFit/>
          </a:bodyPr>
          <a:lstStyle/>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A.</a:t>
            </a:r>
            <a:r>
              <a:rPr lang="zh-CN" altLang="en-US" sz="2800" dirty="0">
                <a:effectLst/>
                <a:latin typeface="Times New Roman" panose="02020603050405020304" pitchFamily="18" charset="0"/>
                <a:ea typeface="+mj-ea"/>
                <a:cs typeface="Times New Roman" panose="02020603050405020304" pitchFamily="18" charset="0"/>
              </a:rPr>
              <a:t>待测</a:t>
            </a:r>
            <a:r>
              <a:rPr lang="zh-CN" altLang="en-US" sz="2800" dirty="0">
                <a:latin typeface="Times New Roman" panose="02020603050405020304" pitchFamily="18" charset="0"/>
                <a:ea typeface="+mj-ea"/>
                <a:cs typeface="Times New Roman" panose="02020603050405020304" pitchFamily="18" charset="0"/>
              </a:rPr>
              <a:t>光</a:t>
            </a:r>
            <a:r>
              <a:rPr lang="zh-CN" altLang="en-US" sz="2800" dirty="0">
                <a:effectLst/>
                <a:latin typeface="Times New Roman" panose="02020603050405020304" pitchFamily="18" charset="0"/>
                <a:ea typeface="+mj-ea"/>
                <a:cs typeface="Times New Roman" panose="02020603050405020304" pitchFamily="18" charset="0"/>
              </a:rPr>
              <a:t>敏电阻</a:t>
            </a:r>
            <a:endParaRPr lang="en-US" altLang="zh-CN" sz="2800" dirty="0">
              <a:effectLst/>
              <a:latin typeface="Times New Roman" panose="02020603050405020304" pitchFamily="18" charset="0"/>
              <a:ea typeface="+mj-ea"/>
              <a:cs typeface="Times New Roman" panose="02020603050405020304" pitchFamily="18" charset="0"/>
            </a:endParaRPr>
          </a:p>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B.</a:t>
            </a:r>
            <a:r>
              <a:rPr lang="zh-CN" altLang="zh-CN" sz="2800" dirty="0">
                <a:effectLst/>
                <a:latin typeface="Times New Roman" panose="02020603050405020304" pitchFamily="18" charset="0"/>
                <a:ea typeface="+mj-ea"/>
                <a:cs typeface="Times New Roman" panose="02020603050405020304" pitchFamily="18" charset="0"/>
              </a:rPr>
              <a:t>电压表</a:t>
            </a:r>
            <a:r>
              <a:rPr lang="en-US" altLang="zh-CN" sz="2800" dirty="0">
                <a:effectLst/>
                <a:latin typeface="Times New Roman" panose="02020603050405020304" pitchFamily="18" charset="0"/>
                <a:ea typeface="+mj-ea"/>
                <a:cs typeface="Times New Roman" panose="02020603050405020304" pitchFamily="18" charset="0"/>
              </a:rPr>
              <a:t>(</a:t>
            </a:r>
            <a:r>
              <a:rPr lang="zh-CN" altLang="zh-CN" sz="2800" dirty="0">
                <a:effectLst/>
                <a:latin typeface="Times New Roman" panose="02020603050405020304" pitchFamily="18" charset="0"/>
                <a:ea typeface="+mj-ea"/>
                <a:cs typeface="Times New Roman" panose="02020603050405020304" pitchFamily="18" charset="0"/>
              </a:rPr>
              <a:t>量程</a:t>
            </a:r>
            <a:r>
              <a:rPr lang="en-US" altLang="zh-CN" sz="2800" dirty="0">
                <a:effectLst/>
                <a:latin typeface="Times New Roman" panose="02020603050405020304" pitchFamily="18" charset="0"/>
                <a:ea typeface="+mj-ea"/>
                <a:cs typeface="Times New Roman" panose="02020603050405020304" pitchFamily="18" charset="0"/>
              </a:rPr>
              <a:t>0</a:t>
            </a:r>
            <a:r>
              <a:rPr lang="zh-CN" altLang="zh-CN" sz="2800" dirty="0">
                <a:effectLst/>
                <a:latin typeface="Times New Roman" panose="02020603050405020304" pitchFamily="18" charset="0"/>
                <a:ea typeface="+mj-ea"/>
                <a:cs typeface="Times New Roman" panose="02020603050405020304" pitchFamily="18" charset="0"/>
              </a:rPr>
              <a:t>～</a:t>
            </a:r>
            <a:r>
              <a:rPr lang="en-US" altLang="zh-CN" sz="2800" dirty="0">
                <a:effectLst/>
                <a:latin typeface="Times New Roman" panose="02020603050405020304" pitchFamily="18" charset="0"/>
                <a:ea typeface="+mj-ea"/>
                <a:cs typeface="Times New Roman" panose="02020603050405020304" pitchFamily="18" charset="0"/>
              </a:rPr>
              <a:t>3 V</a:t>
            </a:r>
            <a:r>
              <a:rPr lang="zh-CN" altLang="zh-CN" sz="2800" dirty="0">
                <a:effectLst/>
                <a:latin typeface="Times New Roman" panose="02020603050405020304" pitchFamily="18" charset="0"/>
                <a:ea typeface="+mj-ea"/>
                <a:cs typeface="Times New Roman" panose="02020603050405020304" pitchFamily="18" charset="0"/>
              </a:rPr>
              <a:t>，内阻</a:t>
            </a:r>
            <a:r>
              <a:rPr lang="en-US" altLang="zh-CN" sz="2800" dirty="0">
                <a:effectLst/>
                <a:latin typeface="Times New Roman" panose="02020603050405020304" pitchFamily="18" charset="0"/>
                <a:ea typeface="+mj-ea"/>
                <a:cs typeface="Times New Roman" panose="02020603050405020304" pitchFamily="18" charset="0"/>
              </a:rPr>
              <a:t>R</a:t>
            </a:r>
            <a:r>
              <a:rPr lang="en-US" altLang="zh-CN" sz="2800" baseline="-25000" dirty="0">
                <a:effectLst/>
                <a:latin typeface="Times New Roman" panose="02020603050405020304" pitchFamily="18" charset="0"/>
                <a:ea typeface="+mj-ea"/>
                <a:cs typeface="Times New Roman" panose="02020603050405020304" pitchFamily="18" charset="0"/>
              </a:rPr>
              <a:t>V</a:t>
            </a:r>
            <a:r>
              <a:rPr lang="zh-CN" altLang="zh-CN" sz="2800" dirty="0">
                <a:effectLst/>
                <a:latin typeface="Times New Roman" panose="02020603050405020304" pitchFamily="18" charset="0"/>
                <a:ea typeface="+mj-ea"/>
                <a:cs typeface="Times New Roman" panose="02020603050405020304" pitchFamily="18" charset="0"/>
              </a:rPr>
              <a:t>约为</a:t>
            </a:r>
            <a:r>
              <a:rPr lang="en-US" altLang="zh-CN" sz="2800" dirty="0">
                <a:effectLst/>
                <a:latin typeface="Times New Roman" panose="02020603050405020304" pitchFamily="18" charset="0"/>
                <a:ea typeface="+mj-ea"/>
                <a:cs typeface="Times New Roman" panose="02020603050405020304" pitchFamily="18" charset="0"/>
              </a:rPr>
              <a:t>4.0 </a:t>
            </a:r>
            <a:r>
              <a:rPr lang="en-US" altLang="zh-CN" sz="2800" dirty="0" err="1">
                <a:effectLst/>
                <a:latin typeface="Times New Roman" panose="02020603050405020304" pitchFamily="18" charset="0"/>
                <a:ea typeface="+mj-ea"/>
                <a:cs typeface="Times New Roman" panose="02020603050405020304" pitchFamily="18" charset="0"/>
              </a:rPr>
              <a:t>kΩ</a:t>
            </a:r>
            <a:r>
              <a:rPr lang="en-US" altLang="zh-CN" sz="2800" dirty="0">
                <a:effectLst/>
                <a:latin typeface="Times New Roman" panose="02020603050405020304" pitchFamily="18" charset="0"/>
                <a:ea typeface="+mj-ea"/>
                <a:cs typeface="Times New Roman" panose="02020603050405020304" pitchFamily="18" charset="0"/>
              </a:rPr>
              <a:t>)</a:t>
            </a:r>
            <a:endParaRPr lang="zh-CN" altLang="zh-CN" sz="2800" dirty="0">
              <a:effectLst/>
              <a:latin typeface="Times New Roman" panose="02020603050405020304" pitchFamily="18" charset="0"/>
              <a:ea typeface="+mj-ea"/>
              <a:cs typeface="Times New Roman" panose="02020603050405020304" pitchFamily="18" charset="0"/>
            </a:endParaRPr>
          </a:p>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C.</a:t>
            </a:r>
            <a:r>
              <a:rPr lang="zh-CN" altLang="zh-CN" sz="2800" dirty="0">
                <a:effectLst/>
                <a:latin typeface="Times New Roman" panose="02020603050405020304" pitchFamily="18" charset="0"/>
                <a:ea typeface="+mj-ea"/>
                <a:cs typeface="Times New Roman" panose="02020603050405020304" pitchFamily="18" charset="0"/>
              </a:rPr>
              <a:t>电流表</a:t>
            </a:r>
            <a:r>
              <a:rPr lang="en-US" altLang="zh-CN" sz="2800" dirty="0">
                <a:effectLst/>
                <a:latin typeface="Times New Roman" panose="02020603050405020304" pitchFamily="18" charset="0"/>
                <a:ea typeface="+mj-ea"/>
                <a:cs typeface="Times New Roman" panose="02020603050405020304" pitchFamily="18" charset="0"/>
              </a:rPr>
              <a:t>(0</a:t>
            </a:r>
            <a:r>
              <a:rPr lang="zh-CN" altLang="zh-CN" sz="2800" dirty="0">
                <a:effectLst/>
                <a:latin typeface="Times New Roman" panose="02020603050405020304" pitchFamily="18" charset="0"/>
                <a:ea typeface="+mj-ea"/>
                <a:cs typeface="Times New Roman" panose="02020603050405020304" pitchFamily="18" charset="0"/>
              </a:rPr>
              <a:t>～</a:t>
            </a:r>
            <a:r>
              <a:rPr lang="en-US" altLang="zh-CN" sz="2800" dirty="0">
                <a:effectLst/>
                <a:latin typeface="Times New Roman" panose="02020603050405020304" pitchFamily="18" charset="0"/>
                <a:ea typeface="+mj-ea"/>
                <a:cs typeface="Times New Roman" panose="02020603050405020304" pitchFamily="18" charset="0"/>
              </a:rPr>
              <a:t>30</a:t>
            </a:r>
            <a:r>
              <a:rPr lang="en-US" altLang="zh-CN" sz="2800" i="1" dirty="0">
                <a:effectLst/>
                <a:latin typeface="Times New Roman" panose="02020603050405020304" pitchFamily="18" charset="0"/>
                <a:ea typeface="+mj-ea"/>
                <a:cs typeface="Times New Roman" panose="02020603050405020304" pitchFamily="18" charset="0"/>
              </a:rPr>
              <a:t>μ</a:t>
            </a:r>
            <a:r>
              <a:rPr lang="en-US" altLang="zh-CN" sz="2800" dirty="0">
                <a:effectLst/>
                <a:latin typeface="Times New Roman" panose="02020603050405020304" pitchFamily="18" charset="0"/>
                <a:ea typeface="+mj-ea"/>
                <a:cs typeface="Times New Roman" panose="02020603050405020304" pitchFamily="18" charset="0"/>
              </a:rPr>
              <a:t>A</a:t>
            </a:r>
            <a:r>
              <a:rPr lang="zh-CN" altLang="zh-CN" sz="2800" dirty="0">
                <a:effectLst/>
                <a:latin typeface="Times New Roman" panose="02020603050405020304" pitchFamily="18" charset="0"/>
                <a:ea typeface="+mj-ea"/>
                <a:cs typeface="Times New Roman" panose="02020603050405020304" pitchFamily="18" charset="0"/>
              </a:rPr>
              <a:t>，内阻</a:t>
            </a:r>
            <a:r>
              <a:rPr lang="en-US" altLang="zh-CN" sz="2800" dirty="0">
                <a:effectLst/>
                <a:latin typeface="Times New Roman" panose="02020603050405020304" pitchFamily="18" charset="0"/>
                <a:ea typeface="+mj-ea"/>
                <a:cs typeface="Times New Roman" panose="02020603050405020304" pitchFamily="18" charset="0"/>
              </a:rPr>
              <a:t>R</a:t>
            </a:r>
            <a:r>
              <a:rPr lang="en-US" altLang="zh-CN" sz="2800" baseline="-25000" dirty="0">
                <a:effectLst/>
                <a:latin typeface="Times New Roman" panose="02020603050405020304" pitchFamily="18" charset="0"/>
                <a:ea typeface="+mj-ea"/>
                <a:cs typeface="Times New Roman" panose="02020603050405020304" pitchFamily="18" charset="0"/>
              </a:rPr>
              <a:t>A</a:t>
            </a:r>
            <a:r>
              <a:rPr lang="zh-CN" altLang="zh-CN" sz="2800" dirty="0">
                <a:effectLst/>
                <a:latin typeface="Times New Roman" panose="02020603050405020304" pitchFamily="18" charset="0"/>
                <a:ea typeface="+mj-ea"/>
                <a:cs typeface="Times New Roman" panose="02020603050405020304" pitchFamily="18" charset="0"/>
              </a:rPr>
              <a:t>约为</a:t>
            </a:r>
            <a:r>
              <a:rPr lang="en-US" altLang="zh-CN" sz="2800" dirty="0">
                <a:effectLst/>
                <a:latin typeface="Times New Roman" panose="02020603050405020304" pitchFamily="18" charset="0"/>
                <a:ea typeface="+mj-ea"/>
                <a:cs typeface="Times New Roman" panose="02020603050405020304" pitchFamily="18" charset="0"/>
              </a:rPr>
              <a:t>100Ω)</a:t>
            </a:r>
            <a:endParaRPr lang="zh-CN" altLang="zh-CN" sz="2800" dirty="0">
              <a:effectLst/>
              <a:latin typeface="Times New Roman" panose="02020603050405020304" pitchFamily="18" charset="0"/>
              <a:ea typeface="+mj-ea"/>
              <a:cs typeface="Times New Roman" panose="02020603050405020304" pitchFamily="18" charset="0"/>
            </a:endParaRPr>
          </a:p>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D.</a:t>
            </a:r>
            <a:r>
              <a:rPr lang="zh-CN" altLang="zh-CN" sz="2800" dirty="0">
                <a:effectLst/>
                <a:latin typeface="Times New Roman" panose="02020603050405020304" pitchFamily="18" charset="0"/>
                <a:ea typeface="+mj-ea"/>
                <a:cs typeface="Times New Roman" panose="02020603050405020304" pitchFamily="18" charset="0"/>
              </a:rPr>
              <a:t>电源</a:t>
            </a:r>
            <a:r>
              <a:rPr lang="en-US" altLang="zh-CN" sz="2800" dirty="0">
                <a:effectLst/>
                <a:latin typeface="Times New Roman" panose="02020603050405020304" pitchFamily="18" charset="0"/>
                <a:ea typeface="+mj-ea"/>
                <a:cs typeface="Times New Roman" panose="02020603050405020304" pitchFamily="18" charset="0"/>
              </a:rPr>
              <a:t>(</a:t>
            </a:r>
            <a:r>
              <a:rPr lang="zh-CN" altLang="zh-CN" sz="2800" dirty="0">
                <a:effectLst/>
                <a:latin typeface="Times New Roman" panose="02020603050405020304" pitchFamily="18" charset="0"/>
                <a:ea typeface="+mj-ea"/>
                <a:cs typeface="Times New Roman" panose="02020603050405020304" pitchFamily="18" charset="0"/>
              </a:rPr>
              <a:t>电动势</a:t>
            </a:r>
            <a:r>
              <a:rPr lang="en-US" altLang="zh-CN" sz="2800" dirty="0">
                <a:effectLst/>
                <a:latin typeface="Times New Roman" panose="02020603050405020304" pitchFamily="18" charset="0"/>
                <a:ea typeface="+mj-ea"/>
                <a:cs typeface="Times New Roman" panose="02020603050405020304" pitchFamily="18" charset="0"/>
              </a:rPr>
              <a:t>3V</a:t>
            </a:r>
            <a:r>
              <a:rPr lang="zh-CN" altLang="zh-CN" sz="2800" dirty="0">
                <a:effectLst/>
                <a:latin typeface="Times New Roman" panose="02020603050405020304" pitchFamily="18" charset="0"/>
                <a:ea typeface="+mj-ea"/>
                <a:cs typeface="Times New Roman" panose="02020603050405020304" pitchFamily="18" charset="0"/>
              </a:rPr>
              <a:t>，内阻不计</a:t>
            </a:r>
            <a:r>
              <a:rPr lang="en-US" altLang="zh-CN" sz="2800" dirty="0">
                <a:effectLst/>
                <a:latin typeface="Times New Roman" panose="02020603050405020304" pitchFamily="18" charset="0"/>
                <a:ea typeface="+mj-ea"/>
                <a:cs typeface="Times New Roman" panose="02020603050405020304" pitchFamily="18" charset="0"/>
              </a:rPr>
              <a:t>)</a:t>
            </a:r>
            <a:endParaRPr lang="zh-CN" altLang="zh-CN" sz="2800" dirty="0">
              <a:effectLst/>
              <a:latin typeface="Times New Roman" panose="02020603050405020304" pitchFamily="18" charset="0"/>
              <a:ea typeface="+mj-ea"/>
              <a:cs typeface="Times New Roman" panose="02020603050405020304" pitchFamily="18" charset="0"/>
            </a:endParaRPr>
          </a:p>
          <a:p>
            <a:pPr>
              <a:lnSpc>
                <a:spcPct val="130000"/>
              </a:lnSpc>
            </a:pPr>
            <a:r>
              <a:rPr lang="en-US" altLang="zh-CN" sz="2800" dirty="0">
                <a:effectLst/>
                <a:latin typeface="Times New Roman" panose="02020603050405020304" pitchFamily="18" charset="0"/>
                <a:ea typeface="+mj-ea"/>
                <a:cs typeface="Times New Roman" panose="02020603050405020304" pitchFamily="18" charset="0"/>
              </a:rPr>
              <a:t>E.</a:t>
            </a:r>
            <a:r>
              <a:rPr lang="zh-CN" altLang="zh-CN" sz="2800" dirty="0">
                <a:effectLst/>
                <a:latin typeface="Times New Roman" panose="02020603050405020304" pitchFamily="18" charset="0"/>
                <a:ea typeface="+mj-ea"/>
                <a:cs typeface="Times New Roman" panose="02020603050405020304" pitchFamily="18" charset="0"/>
              </a:rPr>
              <a:t>滑动变阻器</a:t>
            </a:r>
            <a:r>
              <a:rPr lang="en-US" altLang="zh-CN" sz="2800" dirty="0">
                <a:effectLst/>
                <a:latin typeface="Times New Roman" panose="02020603050405020304" pitchFamily="18" charset="0"/>
                <a:ea typeface="+mj-ea"/>
                <a:cs typeface="Times New Roman" panose="02020603050405020304" pitchFamily="18" charset="0"/>
              </a:rPr>
              <a:t>R</a:t>
            </a:r>
            <a:r>
              <a:rPr lang="en-US" altLang="zh-CN" sz="2800" baseline="-25000" dirty="0">
                <a:effectLst/>
                <a:latin typeface="Times New Roman" panose="02020603050405020304" pitchFamily="18" charset="0"/>
                <a:ea typeface="+mj-ea"/>
                <a:cs typeface="Times New Roman" panose="02020603050405020304" pitchFamily="18" charset="0"/>
              </a:rPr>
              <a:t>0</a:t>
            </a:r>
            <a:r>
              <a:rPr lang="en-US" altLang="zh-CN" sz="2800" dirty="0">
                <a:effectLst/>
                <a:latin typeface="Times New Roman" panose="02020603050405020304" pitchFamily="18" charset="0"/>
                <a:ea typeface="+mj-ea"/>
                <a:cs typeface="Times New Roman" panose="02020603050405020304" pitchFamily="18" charset="0"/>
              </a:rPr>
              <a:t>(</a:t>
            </a:r>
            <a:r>
              <a:rPr lang="zh-CN" altLang="zh-CN" sz="2800" dirty="0">
                <a:effectLst/>
                <a:latin typeface="Times New Roman" panose="02020603050405020304" pitchFamily="18" charset="0"/>
                <a:ea typeface="+mj-ea"/>
                <a:cs typeface="Times New Roman" panose="02020603050405020304" pitchFamily="18" charset="0"/>
              </a:rPr>
              <a:t>阻值范围</a:t>
            </a:r>
            <a:r>
              <a:rPr lang="en-US" altLang="zh-CN" sz="2800" dirty="0">
                <a:effectLst/>
                <a:latin typeface="Times New Roman" panose="02020603050405020304" pitchFamily="18" charset="0"/>
                <a:ea typeface="+mj-ea"/>
                <a:cs typeface="Times New Roman" panose="02020603050405020304" pitchFamily="18" charset="0"/>
              </a:rPr>
              <a:t>0</a:t>
            </a:r>
            <a:r>
              <a:rPr lang="zh-CN" altLang="zh-CN" sz="2800" dirty="0">
                <a:effectLst/>
                <a:latin typeface="Times New Roman" panose="02020603050405020304" pitchFamily="18" charset="0"/>
                <a:ea typeface="+mj-ea"/>
                <a:cs typeface="Times New Roman" panose="02020603050405020304" pitchFamily="18" charset="0"/>
              </a:rPr>
              <a:t>～</a:t>
            </a:r>
            <a:r>
              <a:rPr lang="en-US" altLang="zh-CN" sz="2800" dirty="0">
                <a:latin typeface="Times New Roman" panose="02020603050405020304" pitchFamily="18" charset="0"/>
                <a:ea typeface="+mj-ea"/>
                <a:cs typeface="Times New Roman" panose="02020603050405020304" pitchFamily="18" charset="0"/>
              </a:rPr>
              <a:t>5</a:t>
            </a:r>
            <a:r>
              <a:rPr lang="en-US" altLang="zh-CN" sz="2800" dirty="0">
                <a:effectLst/>
                <a:latin typeface="Times New Roman" panose="02020603050405020304" pitchFamily="18" charset="0"/>
                <a:ea typeface="+mj-ea"/>
                <a:cs typeface="Times New Roman" panose="02020603050405020304" pitchFamily="18" charset="0"/>
              </a:rPr>
              <a:t>0 Ω</a:t>
            </a:r>
            <a:r>
              <a:rPr lang="zh-CN" altLang="zh-CN" sz="2800" dirty="0">
                <a:effectLst/>
                <a:latin typeface="Times New Roman" panose="02020603050405020304" pitchFamily="18" charset="0"/>
                <a:ea typeface="+mj-ea"/>
                <a:cs typeface="Times New Roman" panose="02020603050405020304" pitchFamily="18" charset="0"/>
              </a:rPr>
              <a:t>，</a:t>
            </a:r>
            <a:r>
              <a:rPr lang="zh-CN" altLang="en-US" sz="2800" dirty="0">
                <a:effectLst/>
                <a:latin typeface="Times New Roman" panose="02020603050405020304" pitchFamily="18" charset="0"/>
                <a:ea typeface="+mj-ea"/>
                <a:cs typeface="Times New Roman" panose="02020603050405020304" pitchFamily="18" charset="0"/>
              </a:rPr>
              <a:t>额定电流</a:t>
            </a:r>
            <a:r>
              <a:rPr lang="en-US" altLang="zh-CN" sz="2800" dirty="0">
                <a:effectLst/>
                <a:latin typeface="Times New Roman" panose="02020603050405020304" pitchFamily="18" charset="0"/>
                <a:ea typeface="+mj-ea"/>
                <a:cs typeface="Times New Roman" panose="02020603050405020304" pitchFamily="18" charset="0"/>
              </a:rPr>
              <a:t>1.5A)</a:t>
            </a:r>
          </a:p>
          <a:p>
            <a:pPr>
              <a:lnSpc>
                <a:spcPct val="130000"/>
              </a:lnSpc>
            </a:pPr>
            <a:r>
              <a:rPr lang="en-US" altLang="zh-CN" sz="2800" dirty="0">
                <a:latin typeface="Times New Roman" panose="02020603050405020304" pitchFamily="18" charset="0"/>
                <a:ea typeface="+mj-ea"/>
                <a:cs typeface="Times New Roman" panose="02020603050405020304" pitchFamily="18" charset="0"/>
              </a:rPr>
              <a:t>F.</a:t>
            </a:r>
            <a:r>
              <a:rPr lang="zh-CN" altLang="en-US" sz="2800" dirty="0">
                <a:latin typeface="Times New Roman" panose="02020603050405020304" pitchFamily="18" charset="0"/>
                <a:ea typeface="+mj-ea"/>
                <a:cs typeface="Times New Roman" panose="02020603050405020304" pitchFamily="18" charset="0"/>
              </a:rPr>
              <a:t>开关一个、导线若干</a:t>
            </a:r>
            <a:endParaRPr lang="en-US" altLang="zh-CN" sz="2800" dirty="0">
              <a:latin typeface="Times New Roman" panose="02020603050405020304" pitchFamily="18" charset="0"/>
              <a:ea typeface="+mj-ea"/>
              <a:cs typeface="Times New Roman" panose="02020603050405020304" pitchFamily="18" charset="0"/>
            </a:endParaRPr>
          </a:p>
        </p:txBody>
      </p:sp>
    </p:spTree>
    <p:custDataLst>
      <p:tags r:id="rId1"/>
    </p:custDataLst>
  </p:cSld>
  <p:clrMapOvr>
    <a:masterClrMapping/>
  </p:clrMapOvr>
  <p:transition advTm="1918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90550" y="755698"/>
            <a:ext cx="11305256" cy="743986"/>
          </a:xfrm>
          <a:prstGeom prst="rect">
            <a:avLst/>
          </a:prstGeom>
          <a:noFill/>
          <a:ln w="9525">
            <a:noFill/>
          </a:ln>
        </p:spPr>
        <p:txBody>
          <a:bodyPr wrap="square">
            <a:spAutoFit/>
          </a:bodyPr>
          <a:lstStyle/>
          <a:p>
            <a:pPr>
              <a:lnSpc>
                <a:spcPct val="150000"/>
              </a:lnSpc>
            </a:pPr>
            <a:r>
              <a:rPr lang="zh-CN" altLang="en-US" sz="3200" b="1" dirty="0">
                <a:solidFill>
                  <a:srgbClr val="1481E2"/>
                </a:solidFill>
                <a:latin typeface="+mj-ea"/>
                <a:ea typeface="+mj-ea"/>
                <a:cs typeface="Times New Roman" panose="02020603050405020304" pitchFamily="18" charset="0"/>
              </a:rPr>
              <a:t>问题</a:t>
            </a:r>
            <a:r>
              <a:rPr lang="en-US" altLang="zh-CN" sz="3200" b="1" dirty="0">
                <a:solidFill>
                  <a:srgbClr val="1481E2"/>
                </a:solidFill>
                <a:latin typeface="+mj-ea"/>
                <a:ea typeface="+mj-ea"/>
                <a:cs typeface="Times New Roman" panose="02020603050405020304" pitchFamily="18" charset="0"/>
              </a:rPr>
              <a:t>2</a:t>
            </a:r>
            <a:r>
              <a:rPr lang="zh-CN" altLang="en-US" sz="3200" b="1" dirty="0">
                <a:solidFill>
                  <a:srgbClr val="1481E2"/>
                </a:solidFill>
                <a:latin typeface="+mj-ea"/>
                <a:ea typeface="+mj-ea"/>
                <a:cs typeface="Times New Roman" panose="02020603050405020304" pitchFamily="18" charset="0"/>
              </a:rPr>
              <a:t>：</a:t>
            </a:r>
            <a:r>
              <a:rPr lang="zh-CN" altLang="en-US" sz="3200" b="1" dirty="0">
                <a:solidFill>
                  <a:srgbClr val="1481E2"/>
                </a:solidFill>
                <a:latin typeface="+mj-ea"/>
                <a:ea typeface="+mj-ea"/>
              </a:rPr>
              <a:t>如果没有电流表，还有一个内阻已知的电压表怎么办？</a:t>
            </a:r>
          </a:p>
        </p:txBody>
      </p:sp>
      <p:sp>
        <p:nvSpPr>
          <p:cNvPr id="14"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思 考</a:t>
            </a:r>
          </a:p>
        </p:txBody>
      </p:sp>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584" t="12210" r="3584" b="62597"/>
          <a:stretch>
            <a:fillRect/>
          </a:stretch>
        </p:blipFill>
        <p:spPr>
          <a:xfrm>
            <a:off x="7247334" y="2205658"/>
            <a:ext cx="4410490" cy="2520280"/>
          </a:xfrm>
          <a:prstGeom prst="rect">
            <a:avLst/>
          </a:prstGeom>
        </p:spPr>
      </p:pic>
      <p:sp>
        <p:nvSpPr>
          <p:cNvPr id="2" name="文本框 1"/>
          <p:cNvSpPr txBox="1"/>
          <p:nvPr/>
        </p:nvSpPr>
        <p:spPr>
          <a:xfrm>
            <a:off x="262558" y="1703201"/>
            <a:ext cx="6840760" cy="3958841"/>
          </a:xfrm>
          <a:prstGeom prst="rect">
            <a:avLst/>
          </a:prstGeom>
          <a:noFill/>
        </p:spPr>
        <p:txBody>
          <a:bodyPr wrap="square">
            <a:spAutoFit/>
          </a:bodyPr>
          <a:lstStyle/>
          <a:p>
            <a:pPr>
              <a:lnSpc>
                <a:spcPct val="130000"/>
              </a:lnSpc>
            </a:pPr>
            <a:r>
              <a:rPr lang="en-US" altLang="zh-CN" sz="2800" dirty="0">
                <a:effectLst/>
                <a:latin typeface="+mj-ea"/>
                <a:ea typeface="+mj-ea"/>
              </a:rPr>
              <a:t>A.</a:t>
            </a:r>
            <a:r>
              <a:rPr lang="zh-CN" altLang="en-US" sz="2800" dirty="0">
                <a:effectLst/>
                <a:latin typeface="+mj-ea"/>
                <a:ea typeface="+mj-ea"/>
              </a:rPr>
              <a:t>待测光敏电阻（约为</a:t>
            </a:r>
            <a:r>
              <a:rPr lang="en-US" altLang="zh-CN" sz="2800" dirty="0">
                <a:effectLst/>
                <a:latin typeface="+mj-ea"/>
                <a:ea typeface="+mj-ea"/>
              </a:rPr>
              <a:t>2.0</a:t>
            </a:r>
            <a:r>
              <a:rPr lang="en-US" altLang="zh-CN" sz="2800" dirty="0">
                <a:latin typeface="+mj-ea"/>
                <a:ea typeface="+mj-ea"/>
              </a:rPr>
              <a:t>KΩ </a:t>
            </a:r>
            <a:r>
              <a:rPr lang="zh-CN" altLang="en-US" sz="2800" dirty="0">
                <a:effectLst/>
                <a:latin typeface="+mj-ea"/>
                <a:ea typeface="+mj-ea"/>
              </a:rPr>
              <a:t>）</a:t>
            </a:r>
            <a:endParaRPr lang="en-US" altLang="zh-CN" sz="2800" dirty="0">
              <a:effectLst/>
              <a:latin typeface="+mj-ea"/>
              <a:ea typeface="+mj-ea"/>
            </a:endParaRPr>
          </a:p>
          <a:p>
            <a:pPr>
              <a:lnSpc>
                <a:spcPct val="130000"/>
              </a:lnSpc>
            </a:pPr>
            <a:r>
              <a:rPr lang="en-US" altLang="zh-CN" sz="2800" dirty="0">
                <a:effectLst/>
                <a:latin typeface="+mj-ea"/>
                <a:ea typeface="+mj-ea"/>
              </a:rPr>
              <a:t>B.</a:t>
            </a:r>
            <a:r>
              <a:rPr lang="zh-CN" altLang="en-US" sz="2800" dirty="0">
                <a:latin typeface="+mj-ea"/>
                <a:ea typeface="+mj-ea"/>
              </a:rPr>
              <a:t>电压表</a:t>
            </a:r>
            <a:r>
              <a:rPr lang="en-US" altLang="zh-CN" sz="2800" dirty="0">
                <a:latin typeface="+mj-ea"/>
                <a:ea typeface="+mj-ea"/>
              </a:rPr>
              <a:t>V</a:t>
            </a:r>
            <a:r>
              <a:rPr lang="en-US" altLang="zh-CN" sz="2800" baseline="-25000" dirty="0">
                <a:latin typeface="+mj-ea"/>
                <a:ea typeface="+mj-ea"/>
              </a:rPr>
              <a:t>1</a:t>
            </a:r>
            <a:r>
              <a:rPr lang="zh-CN" altLang="en-US" sz="2800" dirty="0">
                <a:latin typeface="+mj-ea"/>
                <a:ea typeface="+mj-ea"/>
              </a:rPr>
              <a:t> </a:t>
            </a:r>
            <a:r>
              <a:rPr lang="en-US" altLang="zh-CN" sz="2800" dirty="0">
                <a:effectLst/>
                <a:latin typeface="+mj-ea"/>
                <a:ea typeface="+mj-ea"/>
              </a:rPr>
              <a:t>(</a:t>
            </a:r>
            <a:r>
              <a:rPr lang="zh-CN" altLang="en-US" sz="2800" dirty="0">
                <a:latin typeface="+mj-ea"/>
                <a:ea typeface="+mj-ea"/>
              </a:rPr>
              <a:t>量程</a:t>
            </a:r>
            <a:r>
              <a:rPr lang="en-US" altLang="zh-CN" sz="2800" dirty="0">
                <a:latin typeface="+mj-ea"/>
                <a:ea typeface="+mj-ea"/>
              </a:rPr>
              <a:t>3</a:t>
            </a:r>
            <a:r>
              <a:rPr lang="en-US" altLang="zh-CN" sz="2800" dirty="0">
                <a:effectLst/>
                <a:latin typeface="+mj-ea"/>
                <a:ea typeface="+mj-ea"/>
              </a:rPr>
              <a:t> V </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v1</a:t>
            </a:r>
            <a:r>
              <a:rPr lang="en-US" altLang="zh-CN" sz="2800" dirty="0">
                <a:latin typeface="+mj-ea"/>
                <a:ea typeface="+mj-ea"/>
              </a:rPr>
              <a:t>= 3.0KΩ </a:t>
            </a:r>
            <a:r>
              <a:rPr lang="zh-CN" altLang="en-US" sz="2800" dirty="0">
                <a:latin typeface="+mj-ea"/>
                <a:ea typeface="+mj-ea"/>
              </a:rPr>
              <a:t>）</a:t>
            </a:r>
          </a:p>
          <a:p>
            <a:pPr>
              <a:lnSpc>
                <a:spcPct val="130000"/>
              </a:lnSpc>
            </a:pPr>
            <a:r>
              <a:rPr lang="en-US" altLang="zh-CN" sz="2800" dirty="0">
                <a:effectLst/>
                <a:latin typeface="+mj-ea"/>
                <a:ea typeface="+mj-ea"/>
              </a:rPr>
              <a:t>C.</a:t>
            </a:r>
            <a:r>
              <a:rPr lang="zh-CN" altLang="zh-CN" sz="2800" dirty="0">
                <a:effectLst/>
                <a:latin typeface="+mj-ea"/>
                <a:ea typeface="+mj-ea"/>
              </a:rPr>
              <a:t>电</a:t>
            </a:r>
            <a:r>
              <a:rPr lang="zh-CN" altLang="en-US" sz="2800" dirty="0">
                <a:latin typeface="+mj-ea"/>
                <a:ea typeface="+mj-ea"/>
              </a:rPr>
              <a:t>压</a:t>
            </a:r>
            <a:r>
              <a:rPr lang="zh-CN" altLang="zh-CN" sz="2800" dirty="0">
                <a:effectLst/>
                <a:latin typeface="+mj-ea"/>
                <a:ea typeface="+mj-ea"/>
              </a:rPr>
              <a:t>表</a:t>
            </a:r>
            <a:r>
              <a:rPr lang="en-US" altLang="zh-CN" sz="2800" dirty="0">
                <a:latin typeface="+mj-ea"/>
                <a:ea typeface="+mj-ea"/>
              </a:rPr>
              <a:t>V</a:t>
            </a:r>
            <a:r>
              <a:rPr lang="en-US" altLang="zh-CN" sz="2800" baseline="-25000" dirty="0">
                <a:latin typeface="+mj-ea"/>
                <a:ea typeface="+mj-ea"/>
              </a:rPr>
              <a:t>2</a:t>
            </a:r>
            <a:r>
              <a:rPr lang="zh-CN" altLang="en-US" sz="2800" dirty="0">
                <a:latin typeface="+mj-ea"/>
                <a:ea typeface="+mj-ea"/>
              </a:rPr>
              <a:t> </a:t>
            </a:r>
            <a:r>
              <a:rPr lang="en-US" altLang="zh-CN" sz="2800" dirty="0">
                <a:effectLst/>
                <a:latin typeface="+mj-ea"/>
                <a:ea typeface="+mj-ea"/>
              </a:rPr>
              <a:t>(</a:t>
            </a:r>
            <a:r>
              <a:rPr lang="zh-CN" altLang="en-US" sz="2800" dirty="0">
                <a:latin typeface="+mj-ea"/>
                <a:ea typeface="+mj-ea"/>
              </a:rPr>
              <a:t>量程</a:t>
            </a:r>
            <a:r>
              <a:rPr lang="en-US" altLang="zh-CN" sz="2800" dirty="0">
                <a:latin typeface="+mj-ea"/>
                <a:ea typeface="+mj-ea"/>
              </a:rPr>
              <a:t>5V</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v2</a:t>
            </a:r>
            <a:r>
              <a:rPr lang="zh-CN" altLang="en-US" sz="2800" dirty="0">
                <a:latin typeface="+mj-ea"/>
                <a:ea typeface="+mj-ea"/>
              </a:rPr>
              <a:t>约为</a:t>
            </a:r>
            <a:r>
              <a:rPr lang="en-US" altLang="zh-CN" sz="2800" dirty="0">
                <a:latin typeface="+mj-ea"/>
                <a:ea typeface="+mj-ea"/>
              </a:rPr>
              <a:t> 5.0KΩ</a:t>
            </a:r>
            <a:r>
              <a:rPr lang="en-US" altLang="zh-CN" sz="2800" dirty="0">
                <a:effectLst/>
                <a:latin typeface="+mj-ea"/>
                <a:ea typeface="+mj-ea"/>
              </a:rPr>
              <a:t>)</a:t>
            </a:r>
            <a:endParaRPr lang="zh-CN" altLang="zh-CN" sz="2800" dirty="0">
              <a:effectLst/>
              <a:latin typeface="+mj-ea"/>
              <a:ea typeface="+mj-ea"/>
            </a:endParaRPr>
          </a:p>
          <a:p>
            <a:pPr>
              <a:lnSpc>
                <a:spcPct val="130000"/>
              </a:lnSpc>
            </a:pPr>
            <a:r>
              <a:rPr lang="en-US" altLang="zh-CN" sz="2800" dirty="0">
                <a:effectLst/>
                <a:latin typeface="+mj-ea"/>
                <a:ea typeface="+mj-ea"/>
              </a:rPr>
              <a:t>D.</a:t>
            </a:r>
            <a:r>
              <a:rPr lang="zh-CN" altLang="zh-CN" sz="2800" dirty="0">
                <a:effectLst/>
                <a:latin typeface="+mj-ea"/>
                <a:ea typeface="+mj-ea"/>
              </a:rPr>
              <a:t>电源</a:t>
            </a:r>
            <a:r>
              <a:rPr lang="en-US" altLang="zh-CN" sz="2800" dirty="0">
                <a:effectLst/>
                <a:latin typeface="+mj-ea"/>
                <a:ea typeface="+mj-ea"/>
              </a:rPr>
              <a:t>(</a:t>
            </a:r>
            <a:r>
              <a:rPr lang="zh-CN" altLang="zh-CN" sz="2800" dirty="0">
                <a:effectLst/>
                <a:latin typeface="+mj-ea"/>
                <a:ea typeface="+mj-ea"/>
              </a:rPr>
              <a:t>电动势</a:t>
            </a:r>
            <a:r>
              <a:rPr lang="en-US" altLang="zh-CN" sz="2800" dirty="0">
                <a:effectLst/>
                <a:latin typeface="+mj-ea"/>
                <a:ea typeface="+mj-ea"/>
              </a:rPr>
              <a:t>6 V</a:t>
            </a:r>
            <a:r>
              <a:rPr lang="zh-CN" altLang="zh-CN" sz="2800" dirty="0">
                <a:effectLst/>
                <a:latin typeface="+mj-ea"/>
                <a:ea typeface="+mj-ea"/>
              </a:rPr>
              <a:t>，内阻不计</a:t>
            </a:r>
            <a:r>
              <a:rPr lang="en-US" altLang="zh-CN" sz="2800" dirty="0">
                <a:effectLst/>
                <a:latin typeface="+mj-ea"/>
                <a:ea typeface="+mj-ea"/>
              </a:rPr>
              <a:t>)</a:t>
            </a:r>
            <a:endParaRPr lang="zh-CN" altLang="zh-CN" sz="2800" dirty="0">
              <a:effectLst/>
              <a:latin typeface="+mj-ea"/>
              <a:ea typeface="+mj-ea"/>
            </a:endParaRPr>
          </a:p>
          <a:p>
            <a:pPr>
              <a:lnSpc>
                <a:spcPct val="130000"/>
              </a:lnSpc>
            </a:pPr>
            <a:r>
              <a:rPr lang="en-US" altLang="zh-CN" sz="2800" dirty="0">
                <a:effectLst/>
                <a:latin typeface="+mj-ea"/>
                <a:ea typeface="+mj-ea"/>
              </a:rPr>
              <a:t>E.</a:t>
            </a:r>
            <a:r>
              <a:rPr lang="zh-CN" altLang="zh-CN" sz="2800" dirty="0">
                <a:effectLst/>
                <a:latin typeface="+mj-ea"/>
                <a:ea typeface="+mj-ea"/>
              </a:rPr>
              <a:t>滑动变阻器</a:t>
            </a:r>
            <a:r>
              <a:rPr lang="en-US" altLang="zh-CN" sz="2800" dirty="0">
                <a:effectLst/>
                <a:latin typeface="+mj-ea"/>
                <a:ea typeface="+mj-ea"/>
              </a:rPr>
              <a:t>R(</a:t>
            </a:r>
            <a:r>
              <a:rPr lang="zh-CN" altLang="zh-CN" sz="2800" dirty="0">
                <a:effectLst/>
                <a:latin typeface="+mj-ea"/>
                <a:ea typeface="+mj-ea"/>
              </a:rPr>
              <a:t>阻值范围</a:t>
            </a:r>
            <a:r>
              <a:rPr lang="en-US" altLang="zh-CN" sz="2800" dirty="0">
                <a:effectLst/>
                <a:latin typeface="+mj-ea"/>
                <a:ea typeface="+mj-ea"/>
              </a:rPr>
              <a:t>0</a:t>
            </a:r>
            <a:r>
              <a:rPr lang="zh-CN" altLang="zh-CN" sz="2800" dirty="0">
                <a:effectLst/>
                <a:latin typeface="+mj-ea"/>
                <a:ea typeface="+mj-ea"/>
              </a:rPr>
              <a:t>～</a:t>
            </a:r>
            <a:r>
              <a:rPr lang="en-US" altLang="zh-CN" sz="2800" dirty="0">
                <a:effectLst/>
                <a:latin typeface="+mj-ea"/>
                <a:ea typeface="+mj-ea"/>
              </a:rPr>
              <a:t>100Ω</a:t>
            </a:r>
            <a:r>
              <a:rPr lang="zh-CN" altLang="zh-CN" sz="2800" dirty="0">
                <a:effectLst/>
                <a:latin typeface="+mj-ea"/>
                <a:ea typeface="+mj-ea"/>
              </a:rPr>
              <a:t>，额定电流</a:t>
            </a:r>
            <a:r>
              <a:rPr lang="en-US" altLang="zh-CN" sz="2800" dirty="0">
                <a:effectLst/>
                <a:latin typeface="+mj-ea"/>
                <a:ea typeface="+mj-ea"/>
              </a:rPr>
              <a:t>1.5 A)</a:t>
            </a:r>
          </a:p>
          <a:p>
            <a:pPr>
              <a:lnSpc>
                <a:spcPct val="130000"/>
              </a:lnSpc>
            </a:pPr>
            <a:r>
              <a:rPr lang="en-US" altLang="zh-CN" sz="2800" dirty="0">
                <a:latin typeface="+mj-ea"/>
                <a:ea typeface="+mj-ea"/>
              </a:rPr>
              <a:t>F.</a:t>
            </a:r>
            <a:r>
              <a:rPr lang="zh-CN" altLang="en-US" sz="2800" dirty="0">
                <a:latin typeface="+mj-ea"/>
                <a:ea typeface="+mj-ea"/>
              </a:rPr>
              <a:t>开关、导线若干</a:t>
            </a:r>
            <a:endParaRPr lang="en-US" altLang="zh-CN" sz="2800" dirty="0">
              <a:latin typeface="+mj-ea"/>
              <a:ea typeface="+mj-ea"/>
            </a:endParaRPr>
          </a:p>
        </p:txBody>
      </p:sp>
    </p:spTree>
  </p:cSld>
  <p:clrMapOvr>
    <a:masterClrMapping/>
  </p:clrMapOvr>
  <p:transition advTm="222"/>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8542" y="1629594"/>
            <a:ext cx="6840760" cy="3958841"/>
          </a:xfrm>
          <a:prstGeom prst="rect">
            <a:avLst/>
          </a:prstGeom>
          <a:noFill/>
        </p:spPr>
        <p:txBody>
          <a:bodyPr wrap="square">
            <a:spAutoFit/>
          </a:bodyPr>
          <a:lstStyle/>
          <a:p>
            <a:pPr>
              <a:lnSpc>
                <a:spcPct val="130000"/>
              </a:lnSpc>
            </a:pPr>
            <a:r>
              <a:rPr lang="en-US" altLang="zh-CN" sz="2800" dirty="0">
                <a:effectLst/>
                <a:latin typeface="+mj-ea"/>
                <a:ea typeface="+mj-ea"/>
              </a:rPr>
              <a:t>A.</a:t>
            </a:r>
            <a:r>
              <a:rPr lang="zh-CN" altLang="en-US" sz="2800" dirty="0">
                <a:effectLst/>
                <a:latin typeface="+mj-ea"/>
                <a:ea typeface="+mj-ea"/>
              </a:rPr>
              <a:t>待测光敏电阻（约为</a:t>
            </a:r>
            <a:r>
              <a:rPr lang="en-US" altLang="zh-CN" sz="2800" dirty="0">
                <a:effectLst/>
                <a:latin typeface="+mj-ea"/>
                <a:ea typeface="+mj-ea"/>
              </a:rPr>
              <a:t>2.0</a:t>
            </a:r>
            <a:r>
              <a:rPr lang="en-US" altLang="zh-CN" sz="2800" dirty="0">
                <a:latin typeface="+mj-ea"/>
                <a:ea typeface="+mj-ea"/>
              </a:rPr>
              <a:t>KΩ </a:t>
            </a:r>
            <a:r>
              <a:rPr lang="zh-CN" altLang="en-US" sz="2800" dirty="0">
                <a:effectLst/>
                <a:latin typeface="+mj-ea"/>
                <a:ea typeface="+mj-ea"/>
              </a:rPr>
              <a:t>）</a:t>
            </a:r>
            <a:endParaRPr lang="en-US" altLang="zh-CN" sz="2800" dirty="0">
              <a:effectLst/>
              <a:latin typeface="+mj-ea"/>
              <a:ea typeface="+mj-ea"/>
            </a:endParaRPr>
          </a:p>
          <a:p>
            <a:pPr>
              <a:lnSpc>
                <a:spcPct val="130000"/>
              </a:lnSpc>
            </a:pPr>
            <a:r>
              <a:rPr lang="en-US" altLang="zh-CN" sz="2800" dirty="0">
                <a:effectLst/>
                <a:latin typeface="+mj-ea"/>
                <a:ea typeface="+mj-ea"/>
              </a:rPr>
              <a:t>B.</a:t>
            </a:r>
            <a:r>
              <a:rPr lang="zh-CN" altLang="en-US" sz="2800" dirty="0">
                <a:latin typeface="+mj-ea"/>
                <a:ea typeface="+mj-ea"/>
              </a:rPr>
              <a:t>电压表</a:t>
            </a:r>
            <a:r>
              <a:rPr lang="en-US" altLang="zh-CN" sz="2800" dirty="0">
                <a:latin typeface="+mj-ea"/>
                <a:ea typeface="+mj-ea"/>
              </a:rPr>
              <a:t>V</a:t>
            </a:r>
            <a:r>
              <a:rPr lang="en-US" altLang="zh-CN" sz="2800" baseline="-25000" dirty="0">
                <a:latin typeface="+mj-ea"/>
                <a:ea typeface="+mj-ea"/>
              </a:rPr>
              <a:t>1</a:t>
            </a:r>
            <a:r>
              <a:rPr lang="zh-CN" altLang="en-US" sz="2800" dirty="0">
                <a:latin typeface="+mj-ea"/>
                <a:ea typeface="+mj-ea"/>
              </a:rPr>
              <a:t> </a:t>
            </a:r>
            <a:r>
              <a:rPr lang="en-US" altLang="zh-CN" sz="2800" dirty="0">
                <a:effectLst/>
                <a:latin typeface="+mj-ea"/>
                <a:ea typeface="+mj-ea"/>
              </a:rPr>
              <a:t>(</a:t>
            </a:r>
            <a:r>
              <a:rPr lang="zh-CN" altLang="en-US" sz="2800" dirty="0">
                <a:latin typeface="+mj-ea"/>
                <a:ea typeface="+mj-ea"/>
              </a:rPr>
              <a:t>量程</a:t>
            </a:r>
            <a:r>
              <a:rPr lang="en-US" altLang="zh-CN" sz="2800" dirty="0">
                <a:latin typeface="+mj-ea"/>
                <a:ea typeface="+mj-ea"/>
              </a:rPr>
              <a:t>3</a:t>
            </a:r>
            <a:r>
              <a:rPr lang="en-US" altLang="zh-CN" sz="2800" dirty="0">
                <a:effectLst/>
                <a:latin typeface="+mj-ea"/>
                <a:ea typeface="+mj-ea"/>
              </a:rPr>
              <a:t> V </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v1</a:t>
            </a:r>
            <a:r>
              <a:rPr lang="en-US" altLang="zh-CN" sz="2800" dirty="0">
                <a:latin typeface="+mj-ea"/>
                <a:ea typeface="+mj-ea"/>
              </a:rPr>
              <a:t>= 3.0KΩ </a:t>
            </a:r>
            <a:r>
              <a:rPr lang="zh-CN" altLang="en-US" sz="2800" dirty="0">
                <a:latin typeface="+mj-ea"/>
                <a:ea typeface="+mj-ea"/>
              </a:rPr>
              <a:t>）</a:t>
            </a:r>
          </a:p>
          <a:p>
            <a:pPr>
              <a:lnSpc>
                <a:spcPct val="130000"/>
              </a:lnSpc>
            </a:pPr>
            <a:r>
              <a:rPr lang="en-US" altLang="zh-CN" sz="2800" dirty="0">
                <a:effectLst/>
                <a:latin typeface="+mj-ea"/>
                <a:ea typeface="+mj-ea"/>
              </a:rPr>
              <a:t>C.</a:t>
            </a:r>
            <a:r>
              <a:rPr lang="zh-CN" altLang="zh-CN" sz="2800" dirty="0">
                <a:effectLst/>
                <a:latin typeface="+mj-ea"/>
                <a:ea typeface="+mj-ea"/>
              </a:rPr>
              <a:t>电</a:t>
            </a:r>
            <a:r>
              <a:rPr lang="zh-CN" altLang="en-US" sz="2800" dirty="0">
                <a:latin typeface="+mj-ea"/>
                <a:ea typeface="+mj-ea"/>
              </a:rPr>
              <a:t>压</a:t>
            </a:r>
            <a:r>
              <a:rPr lang="zh-CN" altLang="zh-CN" sz="2800" dirty="0">
                <a:effectLst/>
                <a:latin typeface="+mj-ea"/>
                <a:ea typeface="+mj-ea"/>
              </a:rPr>
              <a:t>表</a:t>
            </a:r>
            <a:r>
              <a:rPr lang="en-US" altLang="zh-CN" sz="2800" dirty="0">
                <a:latin typeface="+mj-ea"/>
                <a:ea typeface="+mj-ea"/>
              </a:rPr>
              <a:t>V</a:t>
            </a:r>
            <a:r>
              <a:rPr lang="en-US" altLang="zh-CN" sz="2800" baseline="-25000" dirty="0">
                <a:latin typeface="+mj-ea"/>
                <a:ea typeface="+mj-ea"/>
              </a:rPr>
              <a:t>2</a:t>
            </a:r>
            <a:r>
              <a:rPr lang="zh-CN" altLang="en-US" sz="2800" dirty="0">
                <a:latin typeface="+mj-ea"/>
                <a:ea typeface="+mj-ea"/>
              </a:rPr>
              <a:t> </a:t>
            </a:r>
            <a:r>
              <a:rPr lang="en-US" altLang="zh-CN" sz="2800" dirty="0">
                <a:effectLst/>
                <a:latin typeface="+mj-ea"/>
                <a:ea typeface="+mj-ea"/>
              </a:rPr>
              <a:t>(</a:t>
            </a:r>
            <a:r>
              <a:rPr lang="zh-CN" altLang="en-US" sz="2800" dirty="0">
                <a:latin typeface="+mj-ea"/>
                <a:ea typeface="+mj-ea"/>
              </a:rPr>
              <a:t>量程</a:t>
            </a:r>
            <a:r>
              <a:rPr lang="en-US" altLang="zh-CN" sz="2800" dirty="0">
                <a:latin typeface="+mj-ea"/>
                <a:ea typeface="+mj-ea"/>
              </a:rPr>
              <a:t>5V</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v2</a:t>
            </a:r>
            <a:r>
              <a:rPr lang="zh-CN" altLang="en-US" sz="2800" dirty="0">
                <a:latin typeface="+mj-ea"/>
                <a:ea typeface="+mj-ea"/>
              </a:rPr>
              <a:t>约为</a:t>
            </a:r>
            <a:r>
              <a:rPr lang="en-US" altLang="zh-CN" sz="2800" dirty="0">
                <a:latin typeface="+mj-ea"/>
                <a:ea typeface="+mj-ea"/>
              </a:rPr>
              <a:t> 5.0KΩ</a:t>
            </a:r>
            <a:r>
              <a:rPr lang="en-US" altLang="zh-CN" sz="2800" dirty="0">
                <a:effectLst/>
                <a:latin typeface="+mj-ea"/>
                <a:ea typeface="+mj-ea"/>
              </a:rPr>
              <a:t>)</a:t>
            </a:r>
            <a:endParaRPr lang="zh-CN" altLang="zh-CN" sz="2800" dirty="0">
              <a:effectLst/>
              <a:latin typeface="+mj-ea"/>
              <a:ea typeface="+mj-ea"/>
            </a:endParaRPr>
          </a:p>
          <a:p>
            <a:pPr>
              <a:lnSpc>
                <a:spcPct val="130000"/>
              </a:lnSpc>
            </a:pPr>
            <a:r>
              <a:rPr lang="en-US" altLang="zh-CN" sz="2800" dirty="0">
                <a:effectLst/>
                <a:latin typeface="+mj-ea"/>
                <a:ea typeface="+mj-ea"/>
              </a:rPr>
              <a:t>D.</a:t>
            </a:r>
            <a:r>
              <a:rPr lang="zh-CN" altLang="zh-CN" sz="2800" dirty="0">
                <a:effectLst/>
                <a:latin typeface="+mj-ea"/>
                <a:ea typeface="+mj-ea"/>
              </a:rPr>
              <a:t>电源</a:t>
            </a:r>
            <a:r>
              <a:rPr lang="en-US" altLang="zh-CN" sz="2800" dirty="0">
                <a:effectLst/>
                <a:latin typeface="+mj-ea"/>
                <a:ea typeface="+mj-ea"/>
              </a:rPr>
              <a:t>(</a:t>
            </a:r>
            <a:r>
              <a:rPr lang="zh-CN" altLang="zh-CN" sz="2800" dirty="0">
                <a:effectLst/>
                <a:latin typeface="+mj-ea"/>
                <a:ea typeface="+mj-ea"/>
              </a:rPr>
              <a:t>电动势</a:t>
            </a:r>
            <a:r>
              <a:rPr lang="en-US" altLang="zh-CN" sz="2800" dirty="0">
                <a:effectLst/>
                <a:latin typeface="+mj-ea"/>
                <a:ea typeface="+mj-ea"/>
              </a:rPr>
              <a:t>6 V</a:t>
            </a:r>
            <a:r>
              <a:rPr lang="zh-CN" altLang="zh-CN" sz="2800" dirty="0">
                <a:effectLst/>
                <a:latin typeface="+mj-ea"/>
                <a:ea typeface="+mj-ea"/>
              </a:rPr>
              <a:t>，内阻不计</a:t>
            </a:r>
            <a:r>
              <a:rPr lang="en-US" altLang="zh-CN" sz="2800" dirty="0">
                <a:effectLst/>
                <a:latin typeface="+mj-ea"/>
                <a:ea typeface="+mj-ea"/>
              </a:rPr>
              <a:t>)</a:t>
            </a:r>
            <a:endParaRPr lang="zh-CN" altLang="zh-CN" sz="2800" dirty="0">
              <a:effectLst/>
              <a:latin typeface="+mj-ea"/>
              <a:ea typeface="+mj-ea"/>
            </a:endParaRPr>
          </a:p>
          <a:p>
            <a:pPr>
              <a:lnSpc>
                <a:spcPct val="130000"/>
              </a:lnSpc>
            </a:pPr>
            <a:r>
              <a:rPr lang="en-US" altLang="zh-CN" sz="2800" dirty="0">
                <a:effectLst/>
                <a:latin typeface="+mj-ea"/>
                <a:ea typeface="+mj-ea"/>
              </a:rPr>
              <a:t>E.</a:t>
            </a:r>
            <a:r>
              <a:rPr lang="zh-CN" altLang="zh-CN" sz="2800" dirty="0">
                <a:effectLst/>
                <a:latin typeface="+mj-ea"/>
                <a:ea typeface="+mj-ea"/>
              </a:rPr>
              <a:t>滑动变阻器</a:t>
            </a:r>
            <a:r>
              <a:rPr lang="en-US" altLang="zh-CN" sz="2800" dirty="0">
                <a:effectLst/>
                <a:latin typeface="+mj-ea"/>
                <a:ea typeface="+mj-ea"/>
              </a:rPr>
              <a:t>R(</a:t>
            </a:r>
            <a:r>
              <a:rPr lang="zh-CN" altLang="zh-CN" sz="2800" dirty="0">
                <a:effectLst/>
                <a:latin typeface="+mj-ea"/>
                <a:ea typeface="+mj-ea"/>
              </a:rPr>
              <a:t>阻值范围</a:t>
            </a:r>
            <a:r>
              <a:rPr lang="en-US" altLang="zh-CN" sz="2800" dirty="0">
                <a:effectLst/>
                <a:latin typeface="+mj-ea"/>
                <a:ea typeface="+mj-ea"/>
              </a:rPr>
              <a:t>0</a:t>
            </a:r>
            <a:r>
              <a:rPr lang="zh-CN" altLang="zh-CN" sz="2800" dirty="0">
                <a:effectLst/>
                <a:latin typeface="+mj-ea"/>
                <a:ea typeface="+mj-ea"/>
              </a:rPr>
              <a:t>～</a:t>
            </a:r>
            <a:r>
              <a:rPr lang="en-US" altLang="zh-CN" sz="2800" dirty="0">
                <a:effectLst/>
                <a:latin typeface="+mj-ea"/>
                <a:ea typeface="+mj-ea"/>
              </a:rPr>
              <a:t>100Ω</a:t>
            </a:r>
            <a:r>
              <a:rPr lang="zh-CN" altLang="zh-CN" sz="2800" dirty="0">
                <a:effectLst/>
                <a:latin typeface="+mj-ea"/>
                <a:ea typeface="+mj-ea"/>
              </a:rPr>
              <a:t>，额定电流</a:t>
            </a:r>
            <a:r>
              <a:rPr lang="en-US" altLang="zh-CN" sz="2800" dirty="0">
                <a:effectLst/>
                <a:latin typeface="+mj-ea"/>
                <a:ea typeface="+mj-ea"/>
              </a:rPr>
              <a:t>1.5 A)</a:t>
            </a:r>
          </a:p>
          <a:p>
            <a:pPr>
              <a:lnSpc>
                <a:spcPct val="130000"/>
              </a:lnSpc>
            </a:pPr>
            <a:r>
              <a:rPr lang="en-US" altLang="zh-CN" sz="2800" dirty="0">
                <a:latin typeface="+mj-ea"/>
                <a:ea typeface="+mj-ea"/>
              </a:rPr>
              <a:t>F.</a:t>
            </a:r>
            <a:r>
              <a:rPr lang="zh-CN" altLang="en-US" sz="2800" dirty="0">
                <a:latin typeface="+mj-ea"/>
                <a:ea typeface="+mj-ea"/>
              </a:rPr>
              <a:t>开关、导线若干</a:t>
            </a:r>
            <a:endParaRPr lang="en-US" altLang="zh-CN" sz="2800" dirty="0">
              <a:latin typeface="+mj-ea"/>
              <a:ea typeface="+mj-ea"/>
            </a:endParaRPr>
          </a:p>
        </p:txBody>
      </p:sp>
      <p:sp>
        <p:nvSpPr>
          <p:cNvPr id="13" name="文本框 12"/>
          <p:cNvSpPr txBox="1"/>
          <p:nvPr/>
        </p:nvSpPr>
        <p:spPr>
          <a:xfrm>
            <a:off x="190550" y="755698"/>
            <a:ext cx="11305256" cy="743986"/>
          </a:xfrm>
          <a:prstGeom prst="rect">
            <a:avLst/>
          </a:prstGeom>
          <a:noFill/>
          <a:ln w="9525">
            <a:noFill/>
          </a:ln>
        </p:spPr>
        <p:txBody>
          <a:bodyPr wrap="square">
            <a:spAutoFit/>
          </a:bodyPr>
          <a:lstStyle/>
          <a:p>
            <a:pPr>
              <a:lnSpc>
                <a:spcPct val="150000"/>
              </a:lnSpc>
            </a:pPr>
            <a:r>
              <a:rPr lang="zh-CN" altLang="en-US" sz="3200" b="1" dirty="0">
                <a:solidFill>
                  <a:srgbClr val="1481E2"/>
                </a:solidFill>
                <a:latin typeface="+mj-ea"/>
                <a:ea typeface="+mj-ea"/>
                <a:cs typeface="Times New Roman" panose="02020603050405020304" pitchFamily="18" charset="0"/>
              </a:rPr>
              <a:t>问题</a:t>
            </a:r>
            <a:r>
              <a:rPr lang="en-US" altLang="zh-CN" sz="3200" b="1" dirty="0">
                <a:solidFill>
                  <a:srgbClr val="1481E2"/>
                </a:solidFill>
                <a:latin typeface="+mj-ea"/>
                <a:ea typeface="+mj-ea"/>
                <a:cs typeface="Times New Roman" panose="02020603050405020304" pitchFamily="18" charset="0"/>
              </a:rPr>
              <a:t>2</a:t>
            </a:r>
            <a:r>
              <a:rPr lang="zh-CN" altLang="en-US" sz="3200" b="1" dirty="0">
                <a:solidFill>
                  <a:srgbClr val="1481E2"/>
                </a:solidFill>
                <a:latin typeface="+mj-ea"/>
                <a:ea typeface="+mj-ea"/>
                <a:cs typeface="Times New Roman" panose="02020603050405020304" pitchFamily="18" charset="0"/>
              </a:rPr>
              <a:t>：</a:t>
            </a:r>
            <a:r>
              <a:rPr lang="zh-CN" altLang="en-US" sz="3200" b="1" dirty="0">
                <a:solidFill>
                  <a:srgbClr val="1481E2"/>
                </a:solidFill>
                <a:latin typeface="+mj-ea"/>
                <a:ea typeface="+mj-ea"/>
              </a:rPr>
              <a:t>如果没有电流表，还有一个内阻已知的电压表怎么办？</a:t>
            </a:r>
          </a:p>
        </p:txBody>
      </p:sp>
      <p:pic>
        <p:nvPicPr>
          <p:cNvPr id="5" name="图片 4"/>
          <p:cNvPicPr>
            <a:picLocks noChangeAspect="1"/>
          </p:cNvPicPr>
          <p:nvPr/>
        </p:nvPicPr>
        <p:blipFill>
          <a:blip r:embed="rId6"/>
          <a:stretch>
            <a:fillRect/>
          </a:stretch>
        </p:blipFill>
        <p:spPr>
          <a:xfrm>
            <a:off x="7175326" y="1989634"/>
            <a:ext cx="4027424" cy="3744416"/>
          </a:xfrm>
          <a:prstGeom prst="rect">
            <a:avLst/>
          </a:prstGeom>
        </p:spPr>
      </p:pic>
      <p:sp>
        <p:nvSpPr>
          <p:cNvPr id="2" name="标题 5"/>
          <p:cNvSpPr txBox="1"/>
          <p:nvPr/>
        </p:nvSpPr>
        <p:spPr>
          <a:xfrm>
            <a:off x="1663700" y="52705"/>
            <a:ext cx="9184034"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伏伏法</a:t>
            </a:r>
          </a:p>
        </p:txBody>
      </p:sp>
      <p:sp>
        <p:nvSpPr>
          <p:cNvPr id="4" name="MH_Number_1"/>
          <p:cNvSpPr/>
          <p:nvPr>
            <p:custDataLst>
              <p:tags r:id="rId2"/>
            </p:custDataLst>
          </p:nvPr>
        </p:nvSpPr>
        <p:spPr bwMode="auto">
          <a:xfrm>
            <a:off x="0" y="99060"/>
            <a:ext cx="1610995" cy="50419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MH_Entry_1"/>
          <p:cNvSpPr/>
          <p:nvPr>
            <p:custDataLst>
              <p:tags r:id="rId3"/>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7" name="TextBox 53"/>
          <p:cNvSpPr txBox="1"/>
          <p:nvPr>
            <p:custDataLst>
              <p:tags r:id="rId4"/>
            </p:custDataLst>
          </p:nvPr>
        </p:nvSpPr>
        <p:spPr>
          <a:xfrm>
            <a:off x="0" y="59190"/>
            <a:ext cx="1258678" cy="584775"/>
          </a:xfrm>
          <a:prstGeom prst="rect">
            <a:avLst/>
          </a:prstGeom>
          <a:noFill/>
        </p:spPr>
        <p:txBody>
          <a:bodyPr wrap="none" rtlCol="0">
            <a:spAutoFit/>
          </a:bodyPr>
          <a:lstStyle/>
          <a:p>
            <a:r>
              <a:rPr lang="zh-CN" altLang="en-US" sz="3200" b="1" dirty="0">
                <a:solidFill>
                  <a:schemeClr val="bg1"/>
                </a:solidFill>
                <a:latin typeface="+mj-ea"/>
                <a:ea typeface="+mj-ea"/>
              </a:rPr>
              <a:t>方法</a:t>
            </a:r>
            <a:r>
              <a:rPr lang="en-US" altLang="zh-CN" sz="3200" b="1" dirty="0">
                <a:solidFill>
                  <a:schemeClr val="bg1"/>
                </a:solidFill>
                <a:latin typeface="+mj-ea"/>
                <a:ea typeface="+mj-ea"/>
              </a:rPr>
              <a:t>2</a:t>
            </a:r>
            <a:endParaRPr lang="zh-CN" altLang="en-US" sz="3200" b="1" dirty="0">
              <a:solidFill>
                <a:schemeClr val="bg1"/>
              </a:solidFill>
              <a:latin typeface="+mj-ea"/>
              <a:ea typeface="+mj-ea"/>
            </a:endParaRPr>
          </a:p>
        </p:txBody>
      </p:sp>
      <p:sp>
        <p:nvSpPr>
          <p:cNvPr id="8" name="矩形 7"/>
          <p:cNvSpPr/>
          <p:nvPr/>
        </p:nvSpPr>
        <p:spPr>
          <a:xfrm>
            <a:off x="9695606" y="2565698"/>
            <a:ext cx="648072" cy="5040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p:cNvCxnSpPr/>
          <p:nvPr/>
        </p:nvCxnSpPr>
        <p:spPr>
          <a:xfrm flipH="1">
            <a:off x="9695606" y="2844137"/>
            <a:ext cx="216024"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9983638" y="2844137"/>
            <a:ext cx="216024"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文本框 10"/>
              <p:cNvSpPr txBox="1"/>
              <p:nvPr/>
            </p:nvSpPr>
            <p:spPr>
              <a:xfrm>
                <a:off x="9694584" y="3429794"/>
                <a:ext cx="4902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sz="2800" i="1" smtClean="0">
                              <a:solidFill>
                                <a:srgbClr val="836967"/>
                              </a:solidFill>
                              <a:latin typeface="Cambria Math" panose="02040503050406030204" pitchFamily="18" charset="0"/>
                            </a:rPr>
                          </m:ctrlPr>
                        </m:sSubPr>
                        <m:e>
                          <m:r>
                            <a:rPr lang="zh-CN" altLang="en-US" sz="2800" b="0" i="1">
                              <a:latin typeface="Cambria Math" panose="02040503050406030204" pitchFamily="18" charset="0"/>
                            </a:rPr>
                            <m:t>𝑅</m:t>
                          </m:r>
                        </m:e>
                        <m:sub>
                          <m:r>
                            <a:rPr lang="zh-CN" altLang="en-US" sz="2800" b="0" i="1">
                              <a:latin typeface="Cambria Math" panose="02040503050406030204" pitchFamily="18" charset="0"/>
                            </a:rPr>
                            <m:t>𝑥</m:t>
                          </m:r>
                        </m:sub>
                      </m:sSub>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9694584" y="3429794"/>
                <a:ext cx="490262" cy="430887"/>
              </a:xfrm>
              <a:prstGeom prst="rect">
                <a:avLst/>
              </a:prstGeom>
              <a:blipFill rotWithShape="1">
                <a:blip r:embed="rId7"/>
                <a:stretch>
                  <a:fillRect l="-8" t="-37" r="-6978" b="120"/>
                </a:stretch>
              </a:blipFill>
            </p:spPr>
            <p:txBody>
              <a:bodyPr/>
              <a:lstStyle/>
              <a:p>
                <a:r>
                  <a:rPr lang="zh-CN" altLang="en-US">
                    <a:noFill/>
                  </a:rPr>
                  <a:t> </a:t>
                </a:r>
              </a:p>
            </p:txBody>
          </p:sp>
        </mc:Fallback>
      </mc:AlternateContent>
    </p:spTree>
    <p:custDataLst>
      <p:tags r:id="rId1"/>
    </p:custDataLst>
  </p:cSld>
  <p:clrMapOvr>
    <a:masterClrMapping/>
  </p:clrMapOvr>
  <p:transition advTm="11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90550" y="755698"/>
            <a:ext cx="11305256" cy="743986"/>
          </a:xfrm>
          <a:prstGeom prst="rect">
            <a:avLst/>
          </a:prstGeom>
          <a:noFill/>
          <a:ln w="9525">
            <a:noFill/>
          </a:ln>
        </p:spPr>
        <p:txBody>
          <a:bodyPr wrap="square">
            <a:spAutoFit/>
          </a:bodyPr>
          <a:lstStyle/>
          <a:p>
            <a:pPr>
              <a:lnSpc>
                <a:spcPct val="150000"/>
              </a:lnSpc>
            </a:pPr>
            <a:r>
              <a:rPr lang="zh-CN" altLang="en-US" sz="3200" b="1" dirty="0">
                <a:solidFill>
                  <a:srgbClr val="1481E2"/>
                </a:solidFill>
                <a:latin typeface="+mj-ea"/>
                <a:ea typeface="+mj-ea"/>
                <a:cs typeface="Times New Roman" panose="02020603050405020304" pitchFamily="18" charset="0"/>
              </a:rPr>
              <a:t>问题</a:t>
            </a:r>
            <a:r>
              <a:rPr lang="en-US" altLang="zh-CN" sz="3200" b="1" dirty="0">
                <a:solidFill>
                  <a:srgbClr val="1481E2"/>
                </a:solidFill>
                <a:latin typeface="+mj-ea"/>
                <a:ea typeface="+mj-ea"/>
                <a:cs typeface="Times New Roman" panose="02020603050405020304" pitchFamily="18" charset="0"/>
              </a:rPr>
              <a:t>3</a:t>
            </a:r>
            <a:r>
              <a:rPr lang="zh-CN" altLang="en-US" sz="3200" b="1" dirty="0">
                <a:solidFill>
                  <a:srgbClr val="1481E2"/>
                </a:solidFill>
                <a:latin typeface="+mj-ea"/>
                <a:ea typeface="+mj-ea"/>
                <a:cs typeface="Times New Roman" panose="02020603050405020304" pitchFamily="18" charset="0"/>
              </a:rPr>
              <a:t>：</a:t>
            </a:r>
            <a:r>
              <a:rPr lang="zh-CN" altLang="en-US" sz="3200" b="1" dirty="0">
                <a:solidFill>
                  <a:srgbClr val="1481E2"/>
                </a:solidFill>
                <a:latin typeface="+mj-ea"/>
                <a:ea typeface="+mj-ea"/>
              </a:rPr>
              <a:t>如果没有电压表，还有一个内阻已知的电流表怎么办？</a:t>
            </a:r>
          </a:p>
        </p:txBody>
      </p:sp>
      <p:sp>
        <p:nvSpPr>
          <p:cNvPr id="14"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思 考</a:t>
            </a:r>
          </a:p>
        </p:txBody>
      </p:sp>
      <p:sp>
        <p:nvSpPr>
          <p:cNvPr id="4" name="文本框 3"/>
          <p:cNvSpPr txBox="1"/>
          <p:nvPr/>
        </p:nvSpPr>
        <p:spPr>
          <a:xfrm>
            <a:off x="190550" y="1672719"/>
            <a:ext cx="7200800" cy="3894208"/>
          </a:xfrm>
          <a:prstGeom prst="rect">
            <a:avLst/>
          </a:prstGeom>
          <a:noFill/>
        </p:spPr>
        <p:txBody>
          <a:bodyPr wrap="square">
            <a:spAutoFit/>
          </a:bodyPr>
          <a:lstStyle/>
          <a:p>
            <a:pPr>
              <a:lnSpc>
                <a:spcPct val="150000"/>
              </a:lnSpc>
            </a:pPr>
            <a:r>
              <a:rPr lang="en-US" altLang="zh-CN" sz="2800" dirty="0">
                <a:effectLst/>
                <a:latin typeface="+mj-ea"/>
                <a:ea typeface="+mj-ea"/>
              </a:rPr>
              <a:t>A.</a:t>
            </a:r>
            <a:r>
              <a:rPr lang="zh-CN" altLang="en-US" sz="2800" dirty="0">
                <a:effectLst/>
                <a:latin typeface="+mj-ea"/>
                <a:ea typeface="+mj-ea"/>
              </a:rPr>
              <a:t>待测光敏电阻（约为</a:t>
            </a:r>
            <a:r>
              <a:rPr lang="en-US" altLang="zh-CN" sz="2800" dirty="0">
                <a:effectLst/>
                <a:latin typeface="+mj-ea"/>
                <a:ea typeface="+mj-ea"/>
              </a:rPr>
              <a:t>100</a:t>
            </a:r>
            <a:r>
              <a:rPr lang="en-US" altLang="zh-CN" sz="2800" dirty="0">
                <a:latin typeface="+mj-ea"/>
                <a:ea typeface="+mj-ea"/>
              </a:rPr>
              <a:t> Ω </a:t>
            </a:r>
            <a:r>
              <a:rPr lang="zh-CN" altLang="en-US" sz="2800" dirty="0">
                <a:effectLst/>
                <a:latin typeface="+mj-ea"/>
                <a:ea typeface="+mj-ea"/>
              </a:rPr>
              <a:t>）</a:t>
            </a:r>
            <a:endParaRPr lang="en-US" altLang="zh-CN" sz="2800" dirty="0">
              <a:effectLst/>
              <a:latin typeface="+mj-ea"/>
              <a:ea typeface="+mj-ea"/>
            </a:endParaRPr>
          </a:p>
          <a:p>
            <a:pPr>
              <a:lnSpc>
                <a:spcPct val="150000"/>
              </a:lnSpc>
            </a:pPr>
            <a:r>
              <a:rPr lang="en-US" altLang="zh-CN" sz="2800" dirty="0">
                <a:effectLst/>
                <a:latin typeface="+mj-ea"/>
                <a:ea typeface="+mj-ea"/>
              </a:rPr>
              <a:t>B.</a:t>
            </a:r>
            <a:r>
              <a:rPr lang="zh-CN" altLang="zh-CN" sz="2800" dirty="0">
                <a:effectLst/>
                <a:latin typeface="+mj-ea"/>
                <a:ea typeface="+mj-ea"/>
              </a:rPr>
              <a:t>电流表</a:t>
            </a:r>
            <a:r>
              <a:rPr lang="en-US" altLang="zh-CN" sz="2800" dirty="0">
                <a:effectLst/>
                <a:latin typeface="+mj-ea"/>
                <a:ea typeface="+mj-ea"/>
              </a:rPr>
              <a:t>A</a:t>
            </a:r>
            <a:r>
              <a:rPr lang="en-US" altLang="zh-CN" sz="2800" baseline="-25000" dirty="0">
                <a:effectLst/>
                <a:latin typeface="+mj-ea"/>
                <a:ea typeface="+mj-ea"/>
              </a:rPr>
              <a:t>1</a:t>
            </a:r>
            <a:r>
              <a:rPr lang="en-US" altLang="zh-CN" sz="2800" dirty="0">
                <a:effectLst/>
                <a:latin typeface="+mj-ea"/>
                <a:ea typeface="+mj-ea"/>
              </a:rPr>
              <a:t>(</a:t>
            </a:r>
            <a:r>
              <a:rPr lang="zh-CN" altLang="en-US" sz="2800" dirty="0">
                <a:latin typeface="+mj-ea"/>
                <a:ea typeface="+mj-ea"/>
              </a:rPr>
              <a:t>量程</a:t>
            </a:r>
            <a:r>
              <a:rPr lang="en-US" altLang="zh-CN" sz="2800" dirty="0">
                <a:latin typeface="+mj-ea"/>
                <a:ea typeface="+mj-ea"/>
              </a:rPr>
              <a:t>50mA</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1</a:t>
            </a:r>
            <a:r>
              <a:rPr lang="en-US" altLang="zh-CN" sz="2800" dirty="0">
                <a:latin typeface="+mj-ea"/>
                <a:ea typeface="+mj-ea"/>
              </a:rPr>
              <a:t>=100 Ω</a:t>
            </a:r>
            <a:r>
              <a:rPr lang="en-US" altLang="zh-CN" sz="2800" dirty="0">
                <a:effectLst/>
                <a:latin typeface="+mj-ea"/>
                <a:ea typeface="+mj-ea"/>
              </a:rPr>
              <a:t>)</a:t>
            </a:r>
          </a:p>
          <a:p>
            <a:pPr>
              <a:lnSpc>
                <a:spcPct val="150000"/>
              </a:lnSpc>
            </a:pPr>
            <a:r>
              <a:rPr lang="en-US" altLang="zh-CN" sz="2800" dirty="0">
                <a:effectLst/>
                <a:latin typeface="+mj-ea"/>
                <a:ea typeface="+mj-ea"/>
              </a:rPr>
              <a:t>C.</a:t>
            </a:r>
            <a:r>
              <a:rPr lang="zh-CN" altLang="en-US" sz="2800" dirty="0">
                <a:latin typeface="+mj-ea"/>
                <a:ea typeface="+mj-ea"/>
              </a:rPr>
              <a:t>电流表</a:t>
            </a:r>
            <a:r>
              <a:rPr lang="en-US" altLang="zh-CN" sz="2800" dirty="0">
                <a:effectLst/>
                <a:latin typeface="+mj-ea"/>
                <a:ea typeface="+mj-ea"/>
              </a:rPr>
              <a:t>A</a:t>
            </a:r>
            <a:r>
              <a:rPr lang="en-US" altLang="zh-CN" sz="2800" baseline="-25000" dirty="0">
                <a:effectLst/>
                <a:latin typeface="+mj-ea"/>
                <a:ea typeface="+mj-ea"/>
              </a:rPr>
              <a:t>2</a:t>
            </a:r>
            <a:r>
              <a:rPr lang="zh-CN" altLang="en-US" sz="2800" dirty="0">
                <a:latin typeface="+mj-ea"/>
                <a:ea typeface="+mj-ea"/>
              </a:rPr>
              <a:t> </a:t>
            </a:r>
            <a:r>
              <a:rPr lang="en-US" altLang="zh-CN" sz="2800" dirty="0">
                <a:effectLst/>
                <a:latin typeface="+mj-ea"/>
                <a:ea typeface="+mj-ea"/>
              </a:rPr>
              <a:t>(</a:t>
            </a:r>
            <a:r>
              <a:rPr lang="zh-CN" altLang="en-US" sz="2800" dirty="0">
                <a:latin typeface="+mj-ea"/>
                <a:ea typeface="+mj-ea"/>
              </a:rPr>
              <a:t>量程</a:t>
            </a:r>
            <a:r>
              <a:rPr lang="en-US" altLang="zh-CN" sz="2800" dirty="0">
                <a:latin typeface="+mj-ea"/>
                <a:ea typeface="+mj-ea"/>
              </a:rPr>
              <a:t>100mA</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2</a:t>
            </a:r>
            <a:r>
              <a:rPr lang="zh-CN" altLang="en-US" sz="2800" dirty="0">
                <a:latin typeface="+mj-ea"/>
                <a:ea typeface="+mj-ea"/>
              </a:rPr>
              <a:t>约为</a:t>
            </a:r>
            <a:r>
              <a:rPr lang="en-US" altLang="zh-CN" sz="2800" dirty="0">
                <a:latin typeface="+mj-ea"/>
                <a:ea typeface="+mj-ea"/>
              </a:rPr>
              <a:t>40 Ω </a:t>
            </a:r>
            <a:r>
              <a:rPr lang="zh-CN" altLang="en-US" sz="2800" dirty="0">
                <a:latin typeface="+mj-ea"/>
                <a:ea typeface="+mj-ea"/>
              </a:rPr>
              <a:t>）</a:t>
            </a:r>
          </a:p>
          <a:p>
            <a:pPr>
              <a:lnSpc>
                <a:spcPct val="150000"/>
              </a:lnSpc>
            </a:pPr>
            <a:r>
              <a:rPr lang="en-US" altLang="zh-CN" sz="2800" dirty="0">
                <a:effectLst/>
                <a:latin typeface="+mj-ea"/>
                <a:ea typeface="+mj-ea"/>
              </a:rPr>
              <a:t>D.</a:t>
            </a:r>
            <a:r>
              <a:rPr lang="zh-CN" altLang="zh-CN" sz="2800" dirty="0">
                <a:effectLst/>
                <a:latin typeface="+mj-ea"/>
                <a:ea typeface="+mj-ea"/>
              </a:rPr>
              <a:t>电源</a:t>
            </a:r>
            <a:r>
              <a:rPr lang="en-US" altLang="zh-CN" sz="2800" dirty="0">
                <a:effectLst/>
                <a:latin typeface="+mj-ea"/>
                <a:ea typeface="+mj-ea"/>
              </a:rPr>
              <a:t>(</a:t>
            </a:r>
            <a:r>
              <a:rPr lang="zh-CN" altLang="zh-CN" sz="2800" dirty="0">
                <a:effectLst/>
                <a:latin typeface="+mj-ea"/>
                <a:ea typeface="+mj-ea"/>
              </a:rPr>
              <a:t>电动势</a:t>
            </a:r>
            <a:r>
              <a:rPr lang="zh-CN" altLang="en-US" sz="2800" dirty="0">
                <a:latin typeface="+mj-ea"/>
                <a:ea typeface="+mj-ea"/>
              </a:rPr>
              <a:t>约为</a:t>
            </a:r>
            <a:r>
              <a:rPr lang="en-US" altLang="zh-CN" sz="2800" dirty="0">
                <a:latin typeface="+mj-ea"/>
                <a:ea typeface="+mj-ea"/>
              </a:rPr>
              <a:t>12V</a:t>
            </a:r>
            <a:r>
              <a:rPr lang="zh-CN" altLang="zh-CN" sz="2800" dirty="0">
                <a:effectLst/>
                <a:latin typeface="+mj-ea"/>
                <a:ea typeface="+mj-ea"/>
              </a:rPr>
              <a:t>，内阻</a:t>
            </a:r>
            <a:r>
              <a:rPr lang="zh-CN" altLang="en-US" sz="2800" dirty="0">
                <a:latin typeface="+mj-ea"/>
                <a:ea typeface="+mj-ea"/>
              </a:rPr>
              <a:t>不计</a:t>
            </a:r>
            <a:r>
              <a:rPr lang="en-US" altLang="zh-CN" sz="2800" dirty="0">
                <a:effectLst/>
                <a:latin typeface="+mj-ea"/>
                <a:ea typeface="+mj-ea"/>
              </a:rPr>
              <a:t>)</a:t>
            </a:r>
            <a:endParaRPr lang="zh-CN" altLang="zh-CN" sz="2800" dirty="0">
              <a:effectLst/>
              <a:latin typeface="+mj-ea"/>
              <a:ea typeface="+mj-ea"/>
            </a:endParaRPr>
          </a:p>
          <a:p>
            <a:pPr>
              <a:lnSpc>
                <a:spcPct val="150000"/>
              </a:lnSpc>
            </a:pPr>
            <a:r>
              <a:rPr lang="en-US" altLang="zh-CN" sz="2800" dirty="0">
                <a:effectLst/>
                <a:latin typeface="+mj-ea"/>
                <a:ea typeface="+mj-ea"/>
              </a:rPr>
              <a:t>E.</a:t>
            </a:r>
            <a:r>
              <a:rPr lang="zh-CN" altLang="zh-CN" sz="2800" dirty="0">
                <a:effectLst/>
                <a:latin typeface="+mj-ea"/>
                <a:ea typeface="+mj-ea"/>
              </a:rPr>
              <a:t>滑动变阻器</a:t>
            </a:r>
            <a:r>
              <a:rPr lang="en-US" altLang="zh-CN" sz="2800" dirty="0">
                <a:effectLst/>
                <a:latin typeface="+mj-ea"/>
                <a:ea typeface="+mj-ea"/>
              </a:rPr>
              <a:t>R(</a:t>
            </a:r>
            <a:r>
              <a:rPr lang="zh-CN" altLang="en-US" sz="2800" dirty="0">
                <a:effectLst/>
                <a:latin typeface="+mj-ea"/>
                <a:ea typeface="+mj-ea"/>
              </a:rPr>
              <a:t>最大阻值</a:t>
            </a:r>
            <a:r>
              <a:rPr lang="en-US" altLang="zh-CN" sz="2800" dirty="0">
                <a:effectLst/>
                <a:latin typeface="+mj-ea"/>
                <a:ea typeface="+mj-ea"/>
              </a:rPr>
              <a:t>20 Ω </a:t>
            </a:r>
            <a:r>
              <a:rPr lang="zh-CN" altLang="en-US" sz="2800" dirty="0">
                <a:effectLst/>
                <a:latin typeface="+mj-ea"/>
                <a:ea typeface="+mj-ea"/>
              </a:rPr>
              <a:t>，额定电流</a:t>
            </a:r>
            <a:r>
              <a:rPr lang="en-US" altLang="zh-CN" sz="2800" dirty="0">
                <a:effectLst/>
                <a:latin typeface="+mj-ea"/>
                <a:ea typeface="+mj-ea"/>
              </a:rPr>
              <a:t>1A)</a:t>
            </a:r>
          </a:p>
          <a:p>
            <a:pPr>
              <a:lnSpc>
                <a:spcPct val="150000"/>
              </a:lnSpc>
            </a:pPr>
            <a:r>
              <a:rPr lang="en-US" altLang="zh-CN" sz="2800" dirty="0">
                <a:latin typeface="+mj-ea"/>
                <a:ea typeface="+mj-ea"/>
              </a:rPr>
              <a:t>F.</a:t>
            </a:r>
            <a:r>
              <a:rPr lang="zh-CN" altLang="en-US" sz="2800" dirty="0">
                <a:latin typeface="+mj-ea"/>
                <a:ea typeface="+mj-ea"/>
              </a:rPr>
              <a:t>开关、导线若干</a:t>
            </a:r>
            <a:endParaRPr lang="en-US" altLang="zh-CN" sz="2800" dirty="0">
              <a:latin typeface="+mj-ea"/>
              <a:ea typeface="+mj-ea"/>
            </a:endParaRPr>
          </a:p>
        </p:txBody>
      </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3584" t="12210" r="3584" b="62597"/>
          <a:stretch>
            <a:fillRect/>
          </a:stretch>
        </p:blipFill>
        <p:spPr>
          <a:xfrm>
            <a:off x="7463358" y="2493690"/>
            <a:ext cx="4410490" cy="2520280"/>
          </a:xfrm>
          <a:prstGeom prst="rect">
            <a:avLst/>
          </a:prstGeom>
        </p:spPr>
      </p:pic>
    </p:spTree>
  </p:cSld>
  <p:clrMapOvr>
    <a:masterClrMapping/>
  </p:clrMapOvr>
  <p:transition advTm="71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90550" y="755698"/>
            <a:ext cx="11305256" cy="743986"/>
          </a:xfrm>
          <a:prstGeom prst="rect">
            <a:avLst/>
          </a:prstGeom>
          <a:noFill/>
          <a:ln w="9525">
            <a:noFill/>
          </a:ln>
        </p:spPr>
        <p:txBody>
          <a:bodyPr wrap="square">
            <a:spAutoFit/>
          </a:bodyPr>
          <a:lstStyle/>
          <a:p>
            <a:pPr>
              <a:lnSpc>
                <a:spcPct val="150000"/>
              </a:lnSpc>
            </a:pPr>
            <a:r>
              <a:rPr lang="zh-CN" altLang="en-US" sz="3200" b="1" dirty="0">
                <a:solidFill>
                  <a:srgbClr val="1481E2"/>
                </a:solidFill>
                <a:latin typeface="+mj-ea"/>
                <a:ea typeface="+mj-ea"/>
                <a:cs typeface="Times New Roman" panose="02020603050405020304" pitchFamily="18" charset="0"/>
              </a:rPr>
              <a:t>问题</a:t>
            </a:r>
            <a:r>
              <a:rPr lang="en-US" altLang="zh-CN" sz="3200" b="1" dirty="0">
                <a:solidFill>
                  <a:srgbClr val="1481E2"/>
                </a:solidFill>
                <a:latin typeface="+mj-ea"/>
                <a:ea typeface="+mj-ea"/>
                <a:cs typeface="Times New Roman" panose="02020603050405020304" pitchFamily="18" charset="0"/>
              </a:rPr>
              <a:t>3</a:t>
            </a:r>
            <a:r>
              <a:rPr lang="zh-CN" altLang="en-US" sz="3200" b="1" dirty="0">
                <a:solidFill>
                  <a:srgbClr val="1481E2"/>
                </a:solidFill>
                <a:latin typeface="+mj-ea"/>
                <a:ea typeface="+mj-ea"/>
                <a:cs typeface="Times New Roman" panose="02020603050405020304" pitchFamily="18" charset="0"/>
              </a:rPr>
              <a:t>：</a:t>
            </a:r>
            <a:r>
              <a:rPr lang="zh-CN" altLang="en-US" sz="3200" b="1" dirty="0">
                <a:solidFill>
                  <a:srgbClr val="1481E2"/>
                </a:solidFill>
                <a:latin typeface="+mj-ea"/>
                <a:ea typeface="+mj-ea"/>
              </a:rPr>
              <a:t>如果没有电压表，还有一个内阻已知的电流表怎么办？</a:t>
            </a:r>
          </a:p>
        </p:txBody>
      </p:sp>
      <p:sp>
        <p:nvSpPr>
          <p:cNvPr id="4" name="文本框 3"/>
          <p:cNvSpPr txBox="1"/>
          <p:nvPr/>
        </p:nvSpPr>
        <p:spPr>
          <a:xfrm>
            <a:off x="190550" y="1672719"/>
            <a:ext cx="7200800" cy="3894208"/>
          </a:xfrm>
          <a:prstGeom prst="rect">
            <a:avLst/>
          </a:prstGeom>
          <a:noFill/>
        </p:spPr>
        <p:txBody>
          <a:bodyPr wrap="square">
            <a:spAutoFit/>
          </a:bodyPr>
          <a:lstStyle/>
          <a:p>
            <a:pPr>
              <a:lnSpc>
                <a:spcPct val="150000"/>
              </a:lnSpc>
            </a:pPr>
            <a:r>
              <a:rPr lang="en-US" altLang="zh-CN" sz="2800" dirty="0">
                <a:effectLst/>
                <a:latin typeface="+mj-ea"/>
                <a:ea typeface="+mj-ea"/>
              </a:rPr>
              <a:t>A.</a:t>
            </a:r>
            <a:r>
              <a:rPr lang="zh-CN" altLang="en-US" sz="2800" dirty="0">
                <a:effectLst/>
                <a:latin typeface="+mj-ea"/>
                <a:ea typeface="+mj-ea"/>
              </a:rPr>
              <a:t>待测光敏电阻（约为</a:t>
            </a:r>
            <a:r>
              <a:rPr lang="en-US" altLang="zh-CN" sz="2800" dirty="0">
                <a:effectLst/>
                <a:latin typeface="+mj-ea"/>
                <a:ea typeface="+mj-ea"/>
              </a:rPr>
              <a:t>100</a:t>
            </a:r>
            <a:r>
              <a:rPr lang="en-US" altLang="zh-CN" sz="2800" dirty="0">
                <a:latin typeface="+mj-ea"/>
                <a:ea typeface="+mj-ea"/>
              </a:rPr>
              <a:t> Ω </a:t>
            </a:r>
            <a:r>
              <a:rPr lang="zh-CN" altLang="en-US" sz="2800" dirty="0">
                <a:effectLst/>
                <a:latin typeface="+mj-ea"/>
                <a:ea typeface="+mj-ea"/>
              </a:rPr>
              <a:t>）</a:t>
            </a:r>
            <a:endParaRPr lang="en-US" altLang="zh-CN" sz="2800" dirty="0">
              <a:effectLst/>
              <a:latin typeface="+mj-ea"/>
              <a:ea typeface="+mj-ea"/>
            </a:endParaRPr>
          </a:p>
          <a:p>
            <a:pPr>
              <a:lnSpc>
                <a:spcPct val="150000"/>
              </a:lnSpc>
            </a:pPr>
            <a:r>
              <a:rPr lang="en-US" altLang="zh-CN" sz="2800" dirty="0">
                <a:effectLst/>
                <a:latin typeface="+mj-ea"/>
                <a:ea typeface="+mj-ea"/>
              </a:rPr>
              <a:t>B.</a:t>
            </a:r>
            <a:r>
              <a:rPr lang="zh-CN" altLang="zh-CN" sz="2800" dirty="0">
                <a:effectLst/>
                <a:latin typeface="+mj-ea"/>
                <a:ea typeface="+mj-ea"/>
              </a:rPr>
              <a:t>电流表</a:t>
            </a:r>
            <a:r>
              <a:rPr lang="en-US" altLang="zh-CN" sz="2800" dirty="0">
                <a:effectLst/>
                <a:latin typeface="+mj-ea"/>
                <a:ea typeface="+mj-ea"/>
              </a:rPr>
              <a:t>A</a:t>
            </a:r>
            <a:r>
              <a:rPr lang="en-US" altLang="zh-CN" sz="2800" baseline="-25000" dirty="0">
                <a:effectLst/>
                <a:latin typeface="+mj-ea"/>
                <a:ea typeface="+mj-ea"/>
              </a:rPr>
              <a:t>1</a:t>
            </a:r>
            <a:r>
              <a:rPr lang="en-US" altLang="zh-CN" sz="2800" dirty="0">
                <a:effectLst/>
                <a:latin typeface="+mj-ea"/>
                <a:ea typeface="+mj-ea"/>
              </a:rPr>
              <a:t>(</a:t>
            </a:r>
            <a:r>
              <a:rPr lang="zh-CN" altLang="en-US" sz="2800" dirty="0">
                <a:latin typeface="+mj-ea"/>
                <a:ea typeface="+mj-ea"/>
              </a:rPr>
              <a:t>量程</a:t>
            </a:r>
            <a:r>
              <a:rPr lang="en-US" altLang="zh-CN" sz="2800" dirty="0">
                <a:latin typeface="+mj-ea"/>
                <a:ea typeface="+mj-ea"/>
              </a:rPr>
              <a:t>50mA</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1</a:t>
            </a:r>
            <a:r>
              <a:rPr lang="en-US" altLang="zh-CN" sz="2800" dirty="0">
                <a:latin typeface="+mj-ea"/>
                <a:ea typeface="+mj-ea"/>
              </a:rPr>
              <a:t>=100 Ω</a:t>
            </a:r>
            <a:r>
              <a:rPr lang="en-US" altLang="zh-CN" sz="2800" dirty="0">
                <a:effectLst/>
                <a:latin typeface="+mj-ea"/>
                <a:ea typeface="+mj-ea"/>
              </a:rPr>
              <a:t>)</a:t>
            </a:r>
          </a:p>
          <a:p>
            <a:pPr>
              <a:lnSpc>
                <a:spcPct val="150000"/>
              </a:lnSpc>
            </a:pPr>
            <a:r>
              <a:rPr lang="en-US" altLang="zh-CN" sz="2800" dirty="0">
                <a:effectLst/>
                <a:latin typeface="+mj-ea"/>
                <a:ea typeface="+mj-ea"/>
              </a:rPr>
              <a:t>C.</a:t>
            </a:r>
            <a:r>
              <a:rPr lang="zh-CN" altLang="en-US" sz="2800" dirty="0">
                <a:latin typeface="+mj-ea"/>
                <a:ea typeface="+mj-ea"/>
              </a:rPr>
              <a:t>电流表</a:t>
            </a:r>
            <a:r>
              <a:rPr lang="en-US" altLang="zh-CN" sz="2800" dirty="0">
                <a:effectLst/>
                <a:latin typeface="+mj-ea"/>
                <a:ea typeface="+mj-ea"/>
              </a:rPr>
              <a:t>A</a:t>
            </a:r>
            <a:r>
              <a:rPr lang="en-US" altLang="zh-CN" sz="2800" baseline="-25000" dirty="0">
                <a:effectLst/>
                <a:latin typeface="+mj-ea"/>
                <a:ea typeface="+mj-ea"/>
              </a:rPr>
              <a:t>2</a:t>
            </a:r>
            <a:r>
              <a:rPr lang="zh-CN" altLang="en-US" sz="2800" dirty="0">
                <a:latin typeface="+mj-ea"/>
                <a:ea typeface="+mj-ea"/>
              </a:rPr>
              <a:t> </a:t>
            </a:r>
            <a:r>
              <a:rPr lang="en-US" altLang="zh-CN" sz="2800" dirty="0">
                <a:effectLst/>
                <a:latin typeface="+mj-ea"/>
                <a:ea typeface="+mj-ea"/>
              </a:rPr>
              <a:t>(</a:t>
            </a:r>
            <a:r>
              <a:rPr lang="zh-CN" altLang="en-US" sz="2800" dirty="0">
                <a:latin typeface="+mj-ea"/>
                <a:ea typeface="+mj-ea"/>
              </a:rPr>
              <a:t>量程</a:t>
            </a:r>
            <a:r>
              <a:rPr lang="en-US" altLang="zh-CN" sz="2800" dirty="0">
                <a:latin typeface="+mj-ea"/>
                <a:ea typeface="+mj-ea"/>
              </a:rPr>
              <a:t>100mA</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2</a:t>
            </a:r>
            <a:r>
              <a:rPr lang="zh-CN" altLang="en-US" sz="2800" dirty="0">
                <a:latin typeface="+mj-ea"/>
                <a:ea typeface="+mj-ea"/>
              </a:rPr>
              <a:t>约为</a:t>
            </a:r>
            <a:r>
              <a:rPr lang="en-US" altLang="zh-CN" sz="2800" dirty="0">
                <a:latin typeface="+mj-ea"/>
                <a:ea typeface="+mj-ea"/>
              </a:rPr>
              <a:t>40 Ω </a:t>
            </a:r>
            <a:r>
              <a:rPr lang="zh-CN" altLang="en-US" sz="2800" dirty="0">
                <a:latin typeface="+mj-ea"/>
                <a:ea typeface="+mj-ea"/>
              </a:rPr>
              <a:t>）</a:t>
            </a:r>
          </a:p>
          <a:p>
            <a:pPr>
              <a:lnSpc>
                <a:spcPct val="150000"/>
              </a:lnSpc>
            </a:pPr>
            <a:r>
              <a:rPr lang="en-US" altLang="zh-CN" sz="2800" dirty="0">
                <a:effectLst/>
                <a:latin typeface="+mj-ea"/>
                <a:ea typeface="+mj-ea"/>
              </a:rPr>
              <a:t>D.</a:t>
            </a:r>
            <a:r>
              <a:rPr lang="zh-CN" altLang="zh-CN" sz="2800" dirty="0">
                <a:effectLst/>
                <a:latin typeface="+mj-ea"/>
                <a:ea typeface="+mj-ea"/>
              </a:rPr>
              <a:t>电源</a:t>
            </a:r>
            <a:r>
              <a:rPr lang="en-US" altLang="zh-CN" sz="2800" dirty="0">
                <a:effectLst/>
                <a:latin typeface="+mj-ea"/>
                <a:ea typeface="+mj-ea"/>
              </a:rPr>
              <a:t>(</a:t>
            </a:r>
            <a:r>
              <a:rPr lang="zh-CN" altLang="zh-CN" sz="2800" dirty="0">
                <a:effectLst/>
                <a:latin typeface="+mj-ea"/>
                <a:ea typeface="+mj-ea"/>
              </a:rPr>
              <a:t>电动势</a:t>
            </a:r>
            <a:r>
              <a:rPr lang="zh-CN" altLang="en-US" sz="2800" dirty="0">
                <a:latin typeface="+mj-ea"/>
                <a:ea typeface="+mj-ea"/>
              </a:rPr>
              <a:t>约为</a:t>
            </a:r>
            <a:r>
              <a:rPr lang="en-US" altLang="zh-CN" sz="2800" dirty="0">
                <a:latin typeface="+mj-ea"/>
                <a:ea typeface="+mj-ea"/>
              </a:rPr>
              <a:t>12V</a:t>
            </a:r>
            <a:r>
              <a:rPr lang="zh-CN" altLang="zh-CN" sz="2800" dirty="0">
                <a:effectLst/>
                <a:latin typeface="+mj-ea"/>
                <a:ea typeface="+mj-ea"/>
              </a:rPr>
              <a:t>，内阻</a:t>
            </a:r>
            <a:r>
              <a:rPr lang="zh-CN" altLang="en-US" sz="2800" dirty="0">
                <a:latin typeface="+mj-ea"/>
                <a:ea typeface="+mj-ea"/>
              </a:rPr>
              <a:t>不计</a:t>
            </a:r>
            <a:r>
              <a:rPr lang="en-US" altLang="zh-CN" sz="2800" dirty="0">
                <a:effectLst/>
                <a:latin typeface="+mj-ea"/>
                <a:ea typeface="+mj-ea"/>
              </a:rPr>
              <a:t>)</a:t>
            </a:r>
            <a:endParaRPr lang="zh-CN" altLang="zh-CN" sz="2800" dirty="0">
              <a:effectLst/>
              <a:latin typeface="+mj-ea"/>
              <a:ea typeface="+mj-ea"/>
            </a:endParaRPr>
          </a:p>
          <a:p>
            <a:pPr>
              <a:lnSpc>
                <a:spcPct val="150000"/>
              </a:lnSpc>
            </a:pPr>
            <a:r>
              <a:rPr lang="en-US" altLang="zh-CN" sz="2800" dirty="0">
                <a:effectLst/>
                <a:latin typeface="+mj-ea"/>
                <a:ea typeface="+mj-ea"/>
              </a:rPr>
              <a:t>E.</a:t>
            </a:r>
            <a:r>
              <a:rPr lang="zh-CN" altLang="zh-CN" sz="2800" dirty="0">
                <a:effectLst/>
                <a:latin typeface="+mj-ea"/>
                <a:ea typeface="+mj-ea"/>
              </a:rPr>
              <a:t>滑动变阻器</a:t>
            </a:r>
            <a:r>
              <a:rPr lang="en-US" altLang="zh-CN" sz="2800" dirty="0">
                <a:effectLst/>
                <a:latin typeface="+mj-ea"/>
                <a:ea typeface="+mj-ea"/>
              </a:rPr>
              <a:t>R(</a:t>
            </a:r>
            <a:r>
              <a:rPr lang="zh-CN" altLang="en-US" sz="2800" dirty="0">
                <a:effectLst/>
                <a:latin typeface="+mj-ea"/>
                <a:ea typeface="+mj-ea"/>
              </a:rPr>
              <a:t>最大阻值</a:t>
            </a:r>
            <a:r>
              <a:rPr lang="en-US" altLang="zh-CN" sz="2800" dirty="0">
                <a:effectLst/>
                <a:latin typeface="+mj-ea"/>
                <a:ea typeface="+mj-ea"/>
              </a:rPr>
              <a:t>20 Ω </a:t>
            </a:r>
            <a:r>
              <a:rPr lang="zh-CN" altLang="en-US" sz="2800" dirty="0">
                <a:effectLst/>
                <a:latin typeface="+mj-ea"/>
                <a:ea typeface="+mj-ea"/>
              </a:rPr>
              <a:t>，额定电流</a:t>
            </a:r>
            <a:r>
              <a:rPr lang="en-US" altLang="zh-CN" sz="2800" dirty="0">
                <a:effectLst/>
                <a:latin typeface="+mj-ea"/>
                <a:ea typeface="+mj-ea"/>
              </a:rPr>
              <a:t>1A)</a:t>
            </a:r>
          </a:p>
          <a:p>
            <a:pPr>
              <a:lnSpc>
                <a:spcPct val="150000"/>
              </a:lnSpc>
            </a:pPr>
            <a:r>
              <a:rPr lang="en-US" altLang="zh-CN" sz="2800" dirty="0">
                <a:latin typeface="+mj-ea"/>
                <a:ea typeface="+mj-ea"/>
              </a:rPr>
              <a:t>F.</a:t>
            </a:r>
            <a:r>
              <a:rPr lang="zh-CN" altLang="en-US" sz="2800" dirty="0">
                <a:latin typeface="+mj-ea"/>
                <a:ea typeface="+mj-ea"/>
              </a:rPr>
              <a:t>开关、导线若干</a:t>
            </a:r>
            <a:endParaRPr lang="en-US" altLang="zh-CN" sz="2800" dirty="0">
              <a:latin typeface="+mj-ea"/>
              <a:ea typeface="+mj-ea"/>
            </a:endParaRPr>
          </a:p>
        </p:txBody>
      </p:sp>
      <p:grpSp>
        <p:nvGrpSpPr>
          <p:cNvPr id="8" name="组合 7"/>
          <p:cNvGrpSpPr/>
          <p:nvPr/>
        </p:nvGrpSpPr>
        <p:grpSpPr>
          <a:xfrm>
            <a:off x="7247334" y="1621840"/>
            <a:ext cx="4464496" cy="4905521"/>
            <a:chOff x="7247334" y="1621840"/>
            <a:chExt cx="4464496" cy="4905521"/>
          </a:xfrm>
        </p:grpSpPr>
        <p:pic>
          <p:nvPicPr>
            <p:cNvPr id="3" name="对象 37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7334" y="1621840"/>
              <a:ext cx="4464496" cy="490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箭头连接符 4"/>
            <p:cNvCxnSpPr/>
            <p:nvPr/>
          </p:nvCxnSpPr>
          <p:spPr>
            <a:xfrm flipH="1">
              <a:off x="8975526" y="2637706"/>
              <a:ext cx="216024"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a:off x="9227554" y="2637706"/>
              <a:ext cx="216024"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标题 5">
            <a:extLst>
              <a:ext uri="{FF2B5EF4-FFF2-40B4-BE49-F238E27FC236}">
                <a16:creationId xmlns:a16="http://schemas.microsoft.com/office/drawing/2014/main" id="{84F22D4E-60E0-1291-8626-C1F849C6E9BB}"/>
              </a:ext>
            </a:extLst>
          </p:cNvPr>
          <p:cNvSpPr txBox="1"/>
          <p:nvPr/>
        </p:nvSpPr>
        <p:spPr>
          <a:xfrm>
            <a:off x="1663700" y="52705"/>
            <a:ext cx="9184034"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安安法</a:t>
            </a:r>
          </a:p>
        </p:txBody>
      </p:sp>
      <p:sp>
        <p:nvSpPr>
          <p:cNvPr id="6" name="MH_Number_1">
            <a:extLst>
              <a:ext uri="{FF2B5EF4-FFF2-40B4-BE49-F238E27FC236}">
                <a16:creationId xmlns:a16="http://schemas.microsoft.com/office/drawing/2014/main" id="{F93A9B74-07DF-72DE-B72F-3E8525BC7D30}"/>
              </a:ext>
            </a:extLst>
          </p:cNvPr>
          <p:cNvSpPr/>
          <p:nvPr>
            <p:custDataLst>
              <p:tags r:id="rId1"/>
            </p:custDataLst>
          </p:nvPr>
        </p:nvSpPr>
        <p:spPr bwMode="auto">
          <a:xfrm>
            <a:off x="0" y="99060"/>
            <a:ext cx="1610995" cy="50419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MH_Entry_1">
            <a:extLst>
              <a:ext uri="{FF2B5EF4-FFF2-40B4-BE49-F238E27FC236}">
                <a16:creationId xmlns:a16="http://schemas.microsoft.com/office/drawing/2014/main" id="{BBDDF81F-637E-9F06-BAB4-CD9BF03C5CBF}"/>
              </a:ext>
            </a:extLst>
          </p:cNvPr>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0" name="TextBox 53">
            <a:extLst>
              <a:ext uri="{FF2B5EF4-FFF2-40B4-BE49-F238E27FC236}">
                <a16:creationId xmlns:a16="http://schemas.microsoft.com/office/drawing/2014/main" id="{3BF863B6-B32D-FCDA-B46B-479D86878D7B}"/>
              </a:ext>
            </a:extLst>
          </p:cNvPr>
          <p:cNvSpPr txBox="1"/>
          <p:nvPr>
            <p:custDataLst>
              <p:tags r:id="rId3"/>
            </p:custDataLst>
          </p:nvPr>
        </p:nvSpPr>
        <p:spPr>
          <a:xfrm>
            <a:off x="0" y="59190"/>
            <a:ext cx="1258678" cy="584775"/>
          </a:xfrm>
          <a:prstGeom prst="rect">
            <a:avLst/>
          </a:prstGeom>
          <a:noFill/>
        </p:spPr>
        <p:txBody>
          <a:bodyPr wrap="none" rtlCol="0">
            <a:spAutoFit/>
          </a:bodyPr>
          <a:lstStyle/>
          <a:p>
            <a:r>
              <a:rPr lang="zh-CN" altLang="en-US" sz="3200" b="1" dirty="0">
                <a:solidFill>
                  <a:schemeClr val="bg1"/>
                </a:solidFill>
                <a:latin typeface="+mj-ea"/>
                <a:ea typeface="+mj-ea"/>
              </a:rPr>
              <a:t>方法</a:t>
            </a:r>
            <a:r>
              <a:rPr lang="en-US" altLang="zh-CN" sz="3200" b="1" dirty="0">
                <a:solidFill>
                  <a:schemeClr val="bg1"/>
                </a:solidFill>
                <a:latin typeface="+mj-ea"/>
                <a:ea typeface="+mj-ea"/>
              </a:rPr>
              <a:t>3</a:t>
            </a:r>
            <a:endParaRPr lang="zh-CN" altLang="en-US" sz="3200" b="1" dirty="0">
              <a:solidFill>
                <a:schemeClr val="bg1"/>
              </a:solidFill>
              <a:latin typeface="+mj-ea"/>
              <a:ea typeface="+mj-ea"/>
            </a:endParaRPr>
          </a:p>
        </p:txBody>
      </p:sp>
    </p:spTree>
  </p:cSld>
  <p:clrMapOvr>
    <a:masterClrMapping/>
  </p:clrMapOvr>
  <p:transition advTm="71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p:nvPr/>
        </p:nvSpPr>
        <p:spPr>
          <a:xfrm>
            <a:off x="946413" y="52641"/>
            <a:ext cx="10189353" cy="531816"/>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近三十年高考考查情况</a:t>
            </a:r>
          </a:p>
        </p:txBody>
      </p:sp>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pic>
        <p:nvPicPr>
          <p:cNvPr id="11" name="图片 10"/>
          <p:cNvPicPr>
            <a:picLocks noChangeAspect="1"/>
          </p:cNvPicPr>
          <p:nvPr/>
        </p:nvPicPr>
        <p:blipFill>
          <a:blip r:embed="rId5"/>
          <a:stretch>
            <a:fillRect/>
          </a:stretch>
        </p:blipFill>
        <p:spPr>
          <a:xfrm>
            <a:off x="887238" y="673438"/>
            <a:ext cx="10320536" cy="6167404"/>
          </a:xfrm>
          <a:prstGeom prst="rect">
            <a:avLst/>
          </a:prstGeom>
        </p:spPr>
      </p:pic>
    </p:spTree>
  </p:cSld>
  <p:clrMapOvr>
    <a:masterClrMapping/>
  </p:clrMapOvr>
  <p:transition advTm="603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6" name="标题 5"/>
          <p:cNvSpPr txBox="1"/>
          <p:nvPr/>
        </p:nvSpPr>
        <p:spPr>
          <a:xfrm>
            <a:off x="91063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课后思考</a:t>
            </a:r>
          </a:p>
        </p:txBody>
      </p:sp>
      <p:grpSp>
        <p:nvGrpSpPr>
          <p:cNvPr id="8" name="组合 7"/>
          <p:cNvGrpSpPr/>
          <p:nvPr/>
        </p:nvGrpSpPr>
        <p:grpSpPr>
          <a:xfrm>
            <a:off x="6959304" y="2432918"/>
            <a:ext cx="3919538" cy="4306729"/>
            <a:chOff x="7247334" y="1621840"/>
            <a:chExt cx="4464496" cy="4905521"/>
          </a:xfrm>
        </p:grpSpPr>
        <p:pic>
          <p:nvPicPr>
            <p:cNvPr id="3" name="对象 37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7334" y="1621840"/>
              <a:ext cx="4464496" cy="490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箭头连接符 4"/>
            <p:cNvCxnSpPr/>
            <p:nvPr/>
          </p:nvCxnSpPr>
          <p:spPr>
            <a:xfrm flipH="1">
              <a:off x="8975526" y="2637706"/>
              <a:ext cx="216024"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a:off x="9227554" y="2637706"/>
              <a:ext cx="216024"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5807174" y="739297"/>
            <a:ext cx="6515496" cy="1718227"/>
          </a:xfrm>
          <a:prstGeom prst="rect">
            <a:avLst/>
          </a:prstGeom>
          <a:noFill/>
        </p:spPr>
        <p:txBody>
          <a:bodyPr wrap="square">
            <a:spAutoFit/>
          </a:bodyPr>
          <a:lstStyle/>
          <a:p>
            <a:pPr algn="ctr">
              <a:lnSpc>
                <a:spcPct val="130000"/>
              </a:lnSpc>
            </a:pPr>
            <a:r>
              <a:rPr lang="zh-CN" altLang="en-US" sz="2800" dirty="0">
                <a:latin typeface="+mj-ea"/>
                <a:ea typeface="+mj-ea"/>
              </a:rPr>
              <a:t>待测光敏电阻（约为</a:t>
            </a:r>
            <a:r>
              <a:rPr lang="en-US" altLang="zh-CN" sz="2800" dirty="0">
                <a:latin typeface="+mj-ea"/>
                <a:ea typeface="+mj-ea"/>
              </a:rPr>
              <a:t>100 Ω </a:t>
            </a:r>
            <a:r>
              <a:rPr lang="zh-CN" altLang="en-US" sz="2800" dirty="0">
                <a:latin typeface="+mj-ea"/>
                <a:ea typeface="+mj-ea"/>
              </a:rPr>
              <a:t>）</a:t>
            </a:r>
          </a:p>
          <a:p>
            <a:pPr algn="ctr">
              <a:lnSpc>
                <a:spcPct val="130000"/>
              </a:lnSpc>
            </a:pPr>
            <a:r>
              <a:rPr lang="zh-CN" altLang="en-US" sz="2800" dirty="0">
                <a:latin typeface="+mj-ea"/>
                <a:ea typeface="+mj-ea"/>
              </a:rPr>
              <a:t>电流表</a:t>
            </a:r>
            <a:r>
              <a:rPr lang="en-US" altLang="zh-CN" sz="2800" dirty="0">
                <a:latin typeface="+mj-ea"/>
                <a:ea typeface="+mj-ea"/>
              </a:rPr>
              <a:t>A</a:t>
            </a:r>
            <a:r>
              <a:rPr lang="en-US" altLang="zh-CN" sz="2800" baseline="-25000" dirty="0">
                <a:latin typeface="+mj-ea"/>
                <a:ea typeface="+mj-ea"/>
              </a:rPr>
              <a:t>1</a:t>
            </a:r>
          </a:p>
          <a:p>
            <a:pPr algn="ctr">
              <a:lnSpc>
                <a:spcPct val="130000"/>
              </a:lnSpc>
            </a:pPr>
            <a:r>
              <a:rPr lang="en-US" altLang="zh-CN" sz="2800" dirty="0">
                <a:latin typeface="+mj-ea"/>
                <a:ea typeface="+mj-ea"/>
              </a:rPr>
              <a:t>(</a:t>
            </a:r>
            <a:r>
              <a:rPr lang="zh-CN" altLang="en-US" sz="2800" dirty="0">
                <a:latin typeface="+mj-ea"/>
                <a:ea typeface="+mj-ea"/>
              </a:rPr>
              <a:t>量程</a:t>
            </a:r>
            <a:r>
              <a:rPr lang="en-US" altLang="zh-CN" sz="2800" dirty="0">
                <a:latin typeface="+mj-ea"/>
                <a:ea typeface="+mj-ea"/>
              </a:rPr>
              <a:t>50mA</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1</a:t>
            </a:r>
            <a:r>
              <a:rPr lang="en-US" altLang="zh-CN" sz="2800" dirty="0">
                <a:latin typeface="+mj-ea"/>
                <a:ea typeface="+mj-ea"/>
              </a:rPr>
              <a:t>=100 Ω)</a:t>
            </a:r>
          </a:p>
        </p:txBody>
      </p:sp>
      <p:sp>
        <p:nvSpPr>
          <p:cNvPr id="17" name="文本框 16"/>
          <p:cNvSpPr txBox="1"/>
          <p:nvPr/>
        </p:nvSpPr>
        <p:spPr>
          <a:xfrm>
            <a:off x="262558" y="828563"/>
            <a:ext cx="4968552" cy="1718227"/>
          </a:xfrm>
          <a:prstGeom prst="rect">
            <a:avLst/>
          </a:prstGeom>
          <a:noFill/>
        </p:spPr>
        <p:txBody>
          <a:bodyPr wrap="square">
            <a:spAutoFit/>
          </a:bodyPr>
          <a:lstStyle/>
          <a:p>
            <a:pPr algn="ctr">
              <a:lnSpc>
                <a:spcPct val="130000"/>
              </a:lnSpc>
            </a:pPr>
            <a:r>
              <a:rPr lang="zh-CN" altLang="en-US" sz="2800" dirty="0">
                <a:effectLst/>
                <a:latin typeface="+mj-ea"/>
                <a:ea typeface="+mj-ea"/>
              </a:rPr>
              <a:t>待测光敏电阻（约为</a:t>
            </a:r>
            <a:r>
              <a:rPr lang="en-US" altLang="zh-CN" sz="2800" dirty="0">
                <a:effectLst/>
                <a:latin typeface="+mj-ea"/>
                <a:ea typeface="+mj-ea"/>
              </a:rPr>
              <a:t>2.0</a:t>
            </a:r>
            <a:r>
              <a:rPr lang="en-US" altLang="zh-CN" sz="2800" dirty="0">
                <a:latin typeface="+mj-ea"/>
                <a:ea typeface="+mj-ea"/>
              </a:rPr>
              <a:t>kΩ </a:t>
            </a:r>
            <a:r>
              <a:rPr lang="zh-CN" altLang="en-US" sz="2800" dirty="0">
                <a:effectLst/>
                <a:latin typeface="+mj-ea"/>
                <a:ea typeface="+mj-ea"/>
              </a:rPr>
              <a:t>）</a:t>
            </a:r>
            <a:endParaRPr lang="en-US" altLang="zh-CN" sz="2800" dirty="0">
              <a:effectLst/>
              <a:latin typeface="+mj-ea"/>
              <a:ea typeface="+mj-ea"/>
            </a:endParaRPr>
          </a:p>
          <a:p>
            <a:pPr algn="ctr">
              <a:lnSpc>
                <a:spcPct val="130000"/>
              </a:lnSpc>
            </a:pPr>
            <a:r>
              <a:rPr lang="zh-CN" altLang="en-US" sz="2800" dirty="0">
                <a:latin typeface="+mj-ea"/>
                <a:ea typeface="+mj-ea"/>
              </a:rPr>
              <a:t>电压表</a:t>
            </a:r>
            <a:r>
              <a:rPr lang="en-US" altLang="zh-CN" sz="2800" dirty="0">
                <a:latin typeface="+mj-ea"/>
                <a:ea typeface="+mj-ea"/>
              </a:rPr>
              <a:t>V</a:t>
            </a:r>
            <a:r>
              <a:rPr lang="en-US" altLang="zh-CN" sz="2800" baseline="-25000" dirty="0">
                <a:latin typeface="+mj-ea"/>
                <a:ea typeface="+mj-ea"/>
              </a:rPr>
              <a:t>1</a:t>
            </a:r>
            <a:r>
              <a:rPr lang="zh-CN" altLang="en-US" sz="2800" dirty="0">
                <a:latin typeface="+mj-ea"/>
                <a:ea typeface="+mj-ea"/>
              </a:rPr>
              <a:t> </a:t>
            </a:r>
            <a:endParaRPr lang="en-US" altLang="zh-CN" sz="2800" dirty="0">
              <a:latin typeface="+mj-ea"/>
              <a:ea typeface="+mj-ea"/>
            </a:endParaRPr>
          </a:p>
          <a:p>
            <a:pPr algn="ctr">
              <a:lnSpc>
                <a:spcPct val="130000"/>
              </a:lnSpc>
            </a:pPr>
            <a:r>
              <a:rPr lang="en-US" altLang="zh-CN" sz="2800" dirty="0">
                <a:effectLst/>
                <a:latin typeface="+mj-ea"/>
                <a:ea typeface="+mj-ea"/>
              </a:rPr>
              <a:t>(</a:t>
            </a:r>
            <a:r>
              <a:rPr lang="zh-CN" altLang="en-US" sz="2800" dirty="0">
                <a:latin typeface="+mj-ea"/>
                <a:ea typeface="+mj-ea"/>
              </a:rPr>
              <a:t>量程</a:t>
            </a:r>
            <a:r>
              <a:rPr lang="en-US" altLang="zh-CN" sz="2800" dirty="0">
                <a:latin typeface="+mj-ea"/>
                <a:ea typeface="+mj-ea"/>
              </a:rPr>
              <a:t>3</a:t>
            </a:r>
            <a:r>
              <a:rPr lang="en-US" altLang="zh-CN" sz="2800" dirty="0">
                <a:effectLst/>
                <a:latin typeface="+mj-ea"/>
                <a:ea typeface="+mj-ea"/>
              </a:rPr>
              <a:t> V </a:t>
            </a:r>
            <a:r>
              <a:rPr lang="zh-CN" altLang="en-US" sz="2800" dirty="0">
                <a:latin typeface="+mj-ea"/>
                <a:ea typeface="+mj-ea"/>
              </a:rPr>
              <a:t>，内阻</a:t>
            </a:r>
            <a:r>
              <a:rPr lang="en-US" altLang="zh-CN" sz="2800" dirty="0">
                <a:latin typeface="+mj-ea"/>
                <a:ea typeface="+mj-ea"/>
              </a:rPr>
              <a:t>R</a:t>
            </a:r>
            <a:r>
              <a:rPr lang="en-US" altLang="zh-CN" sz="2800" baseline="-25000" dirty="0">
                <a:latin typeface="+mj-ea"/>
                <a:ea typeface="+mj-ea"/>
              </a:rPr>
              <a:t>v1</a:t>
            </a:r>
            <a:r>
              <a:rPr lang="en-US" altLang="zh-CN" sz="2800" dirty="0">
                <a:latin typeface="+mj-ea"/>
                <a:ea typeface="+mj-ea"/>
              </a:rPr>
              <a:t>= 3.0kΩ </a:t>
            </a:r>
            <a:r>
              <a:rPr lang="zh-CN" altLang="en-US" sz="2800" dirty="0">
                <a:latin typeface="+mj-ea"/>
                <a:ea typeface="+mj-ea"/>
              </a:rPr>
              <a:t>）</a:t>
            </a:r>
          </a:p>
        </p:txBody>
      </p:sp>
      <p:pic>
        <p:nvPicPr>
          <p:cNvPr id="4" name="图片 3">
            <a:extLst>
              <a:ext uri="{FF2B5EF4-FFF2-40B4-BE49-F238E27FC236}">
                <a16:creationId xmlns:a16="http://schemas.microsoft.com/office/drawing/2014/main" id="{59046AA8-20AD-FBDB-11DC-BFD76B49E02D}"/>
              </a:ext>
            </a:extLst>
          </p:cNvPr>
          <p:cNvPicPr>
            <a:picLocks noChangeAspect="1"/>
          </p:cNvPicPr>
          <p:nvPr/>
        </p:nvPicPr>
        <p:blipFill>
          <a:blip r:embed="rId6"/>
          <a:stretch>
            <a:fillRect/>
          </a:stretch>
        </p:blipFill>
        <p:spPr>
          <a:xfrm>
            <a:off x="1054646" y="2637706"/>
            <a:ext cx="4027424" cy="3744416"/>
          </a:xfrm>
          <a:prstGeom prst="rect">
            <a:avLst/>
          </a:prstGeom>
        </p:spPr>
      </p:pic>
      <p:sp>
        <p:nvSpPr>
          <p:cNvPr id="6" name="矩形 5">
            <a:extLst>
              <a:ext uri="{FF2B5EF4-FFF2-40B4-BE49-F238E27FC236}">
                <a16:creationId xmlns:a16="http://schemas.microsoft.com/office/drawing/2014/main" id="{91555FEA-80E5-0B6B-C4B2-693EBB6D65DD}"/>
              </a:ext>
            </a:extLst>
          </p:cNvPr>
          <p:cNvSpPr/>
          <p:nvPr/>
        </p:nvSpPr>
        <p:spPr>
          <a:xfrm>
            <a:off x="3574926" y="3213770"/>
            <a:ext cx="648072" cy="5040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2DA97D57-A102-FEA0-714E-EF08F522A0C8}"/>
              </a:ext>
            </a:extLst>
          </p:cNvPr>
          <p:cNvCxnSpPr/>
          <p:nvPr/>
        </p:nvCxnSpPr>
        <p:spPr>
          <a:xfrm flipH="1">
            <a:off x="3574926" y="3492209"/>
            <a:ext cx="216024"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A52FDDD9-6217-3965-19EF-BF4E0670AA49}"/>
              </a:ext>
            </a:extLst>
          </p:cNvPr>
          <p:cNvCxnSpPr/>
          <p:nvPr/>
        </p:nvCxnSpPr>
        <p:spPr>
          <a:xfrm flipH="1">
            <a:off x="3862958" y="3492209"/>
            <a:ext cx="216024"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F188EBDB-A8B7-5B14-3B55-914800848F6A}"/>
                  </a:ext>
                </a:extLst>
              </p:cNvPr>
              <p:cNvSpPr txBox="1"/>
              <p:nvPr/>
            </p:nvSpPr>
            <p:spPr>
              <a:xfrm>
                <a:off x="3573904" y="4077866"/>
                <a:ext cx="4902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sz="2800" i="1" smtClean="0">
                              <a:solidFill>
                                <a:srgbClr val="836967"/>
                              </a:solidFill>
                              <a:latin typeface="Cambria Math" panose="02040503050406030204" pitchFamily="18" charset="0"/>
                            </a:rPr>
                          </m:ctrlPr>
                        </m:sSubPr>
                        <m:e>
                          <m:r>
                            <a:rPr lang="zh-CN" altLang="en-US" sz="2800" b="0" i="1">
                              <a:latin typeface="Cambria Math" panose="02040503050406030204" pitchFamily="18" charset="0"/>
                            </a:rPr>
                            <m:t>𝑅</m:t>
                          </m:r>
                        </m:e>
                        <m:sub>
                          <m:r>
                            <a:rPr lang="zh-CN" altLang="en-US" sz="2800" b="0" i="1">
                              <a:latin typeface="Cambria Math" panose="02040503050406030204" pitchFamily="18" charset="0"/>
                            </a:rPr>
                            <m:t>𝑥</m:t>
                          </m:r>
                        </m:sub>
                      </m:sSub>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F188EBDB-A8B7-5B14-3B55-914800848F6A}"/>
                  </a:ext>
                </a:extLst>
              </p:cNvPr>
              <p:cNvSpPr txBox="1">
                <a:spLocks noRot="1" noChangeAspect="1" noMove="1" noResize="1" noEditPoints="1" noAdjustHandles="1" noChangeArrowheads="1" noChangeShapeType="1" noTextEdit="1"/>
              </p:cNvSpPr>
              <p:nvPr/>
            </p:nvSpPr>
            <p:spPr>
              <a:xfrm>
                <a:off x="3573904" y="4077866"/>
                <a:ext cx="490262" cy="430887"/>
              </a:xfrm>
              <a:prstGeom prst="rect">
                <a:avLst/>
              </a:prstGeom>
              <a:blipFill>
                <a:blip r:embed="rId7"/>
                <a:stretch>
                  <a:fillRect/>
                </a:stretch>
              </a:blipFill>
            </p:spPr>
            <p:txBody>
              <a:bodyPr/>
              <a:lstStyle/>
              <a:p>
                <a:r>
                  <a:rPr lang="zh-CN" altLang="en-US">
                    <a:noFill/>
                  </a:rPr>
                  <a:t> </a:t>
                </a:r>
              </a:p>
            </p:txBody>
          </p:sp>
        </mc:Fallback>
      </mc:AlternateContent>
    </p:spTree>
  </p:cSld>
  <p:clrMapOvr>
    <a:masterClrMapping/>
  </p:clrMapOvr>
  <p:transition advTm="896"/>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p:nvPr/>
        </p:nvSpPr>
        <p:spPr>
          <a:xfrm>
            <a:off x="946413" y="52641"/>
            <a:ext cx="10189353" cy="531816"/>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知识的迁移——方法化</a:t>
            </a:r>
          </a:p>
        </p:txBody>
      </p:sp>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13" name="文本框 12"/>
          <p:cNvSpPr txBox="1"/>
          <p:nvPr/>
        </p:nvSpPr>
        <p:spPr>
          <a:xfrm>
            <a:off x="1558702" y="2103113"/>
            <a:ext cx="2880320" cy="2221314"/>
          </a:xfrm>
          <a:prstGeom prst="rect">
            <a:avLst/>
          </a:prstGeom>
          <a:noFill/>
        </p:spPr>
        <p:txBody>
          <a:bodyPr wrap="square">
            <a:spAutoFit/>
          </a:bodyPr>
          <a:lstStyle/>
          <a:p>
            <a:pPr>
              <a:lnSpc>
                <a:spcPct val="150000"/>
              </a:lnSpc>
            </a:pPr>
            <a:r>
              <a:rPr lang="zh-CN" altLang="en-US" sz="3200" dirty="0">
                <a:effectLst/>
                <a:latin typeface="+mj-ea"/>
                <a:ea typeface="+mj-ea"/>
              </a:rPr>
              <a:t>方法</a:t>
            </a:r>
            <a:r>
              <a:rPr lang="en-US" altLang="zh-CN" sz="3200" dirty="0">
                <a:effectLst/>
                <a:latin typeface="+mj-ea"/>
                <a:ea typeface="+mj-ea"/>
              </a:rPr>
              <a:t>1</a:t>
            </a:r>
            <a:r>
              <a:rPr lang="zh-CN" altLang="en-US" sz="3200" dirty="0">
                <a:effectLst/>
                <a:latin typeface="+mj-ea"/>
                <a:ea typeface="+mj-ea"/>
              </a:rPr>
              <a:t>：伏安法</a:t>
            </a:r>
            <a:endParaRPr lang="en-US" altLang="zh-CN" sz="3200" dirty="0">
              <a:effectLst/>
              <a:latin typeface="+mj-ea"/>
              <a:ea typeface="+mj-ea"/>
            </a:endParaRPr>
          </a:p>
          <a:p>
            <a:pPr>
              <a:lnSpc>
                <a:spcPct val="150000"/>
              </a:lnSpc>
            </a:pPr>
            <a:r>
              <a:rPr lang="zh-CN" altLang="en-US" sz="3200" dirty="0">
                <a:latin typeface="+mj-ea"/>
                <a:ea typeface="+mj-ea"/>
              </a:rPr>
              <a:t>方法</a:t>
            </a:r>
            <a:r>
              <a:rPr lang="en-US" altLang="zh-CN" sz="3200" dirty="0">
                <a:latin typeface="+mj-ea"/>
                <a:ea typeface="+mj-ea"/>
              </a:rPr>
              <a:t>2</a:t>
            </a:r>
            <a:r>
              <a:rPr lang="zh-CN" altLang="en-US" sz="3200" dirty="0">
                <a:latin typeface="+mj-ea"/>
                <a:ea typeface="+mj-ea"/>
              </a:rPr>
              <a:t>：伏伏法</a:t>
            </a:r>
            <a:endParaRPr lang="en-US" altLang="zh-CN" sz="3200" dirty="0">
              <a:latin typeface="+mj-ea"/>
              <a:ea typeface="+mj-ea"/>
            </a:endParaRPr>
          </a:p>
          <a:p>
            <a:pPr>
              <a:lnSpc>
                <a:spcPct val="150000"/>
              </a:lnSpc>
            </a:pPr>
            <a:r>
              <a:rPr lang="zh-CN" altLang="en-US" sz="3200" dirty="0">
                <a:effectLst/>
                <a:latin typeface="+mj-ea"/>
                <a:ea typeface="+mj-ea"/>
              </a:rPr>
              <a:t>方法</a:t>
            </a:r>
            <a:r>
              <a:rPr lang="en-US" altLang="zh-CN" sz="3200" dirty="0">
                <a:effectLst/>
                <a:latin typeface="+mj-ea"/>
                <a:ea typeface="+mj-ea"/>
              </a:rPr>
              <a:t>3</a:t>
            </a:r>
            <a:r>
              <a:rPr lang="zh-CN" altLang="en-US" sz="3200" dirty="0">
                <a:effectLst/>
                <a:latin typeface="+mj-ea"/>
                <a:ea typeface="+mj-ea"/>
              </a:rPr>
              <a:t>：安安法</a:t>
            </a:r>
            <a:endParaRPr lang="zh-CN" altLang="zh-CN" sz="2800" dirty="0">
              <a:effectLst/>
              <a:latin typeface="+mj-ea"/>
              <a:ea typeface="+mj-ea"/>
            </a:endParaRPr>
          </a:p>
        </p:txBody>
      </p:sp>
      <p:pic>
        <p:nvPicPr>
          <p:cNvPr id="15" name="图形 14" descr="箭头: 直 纯色填充"/>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943078" y="2565698"/>
            <a:ext cx="1296144" cy="1296144"/>
          </a:xfrm>
          <a:prstGeom prst="rect">
            <a:avLst/>
          </a:prstGeom>
        </p:spPr>
      </p:pic>
      <mc:AlternateContent xmlns:mc="http://schemas.openxmlformats.org/markup-compatibility/2006" xmlns:a14="http://schemas.microsoft.com/office/drawing/2010/main">
        <mc:Choice Requires="a14">
          <p:sp>
            <p:nvSpPr>
              <p:cNvPr id="16" name="文本框 15"/>
              <p:cNvSpPr txBox="1"/>
              <p:nvPr/>
            </p:nvSpPr>
            <p:spPr>
              <a:xfrm>
                <a:off x="6167214" y="2659396"/>
                <a:ext cx="2448272" cy="11304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sz="3600" b="1" i="1" smtClean="0">
                              <a:solidFill>
                                <a:srgbClr val="FF0000"/>
                              </a:solidFill>
                              <a:latin typeface="Cambria Math" panose="02040503050406030204" pitchFamily="18" charset="0"/>
                            </a:rPr>
                          </m:ctrlPr>
                        </m:sSubPr>
                        <m:e>
                          <m:r>
                            <a:rPr lang="zh-CN" altLang="en-US" sz="3600" b="1" i="1">
                              <a:solidFill>
                                <a:srgbClr val="FF0000"/>
                              </a:solidFill>
                              <a:latin typeface="Cambria Math" panose="02040503050406030204" pitchFamily="18" charset="0"/>
                            </a:rPr>
                            <m:t>𝑹</m:t>
                          </m:r>
                        </m:e>
                        <m:sub>
                          <m:r>
                            <a:rPr lang="zh-CN" altLang="en-US" sz="3600" b="1" i="1">
                              <a:solidFill>
                                <a:srgbClr val="FF0000"/>
                              </a:solidFill>
                              <a:latin typeface="Cambria Math" panose="02040503050406030204" pitchFamily="18" charset="0"/>
                            </a:rPr>
                            <m:t>𝒙</m:t>
                          </m:r>
                        </m:sub>
                      </m:sSub>
                      <m:r>
                        <a:rPr lang="zh-CN" altLang="en-US" sz="3600" b="1" i="0">
                          <a:solidFill>
                            <a:srgbClr val="FF0000"/>
                          </a:solidFill>
                          <a:latin typeface="Cambria Math" panose="02040503050406030204" pitchFamily="18" charset="0"/>
                        </a:rPr>
                        <m:t>=</m:t>
                      </m:r>
                      <m:f>
                        <m:fPr>
                          <m:ctrlPr>
                            <a:rPr lang="zh-CN" altLang="en-US" sz="3600" b="1" i="1">
                              <a:solidFill>
                                <a:srgbClr val="FF0000"/>
                              </a:solidFill>
                              <a:latin typeface="Cambria Math" panose="02040503050406030204" pitchFamily="18" charset="0"/>
                            </a:rPr>
                          </m:ctrlPr>
                        </m:fPr>
                        <m:num>
                          <m:sSub>
                            <m:sSubPr>
                              <m:ctrlPr>
                                <a:rPr lang="zh-CN" altLang="en-US" sz="3600" b="1" i="1">
                                  <a:solidFill>
                                    <a:srgbClr val="FF0000"/>
                                  </a:solidFill>
                                  <a:latin typeface="Cambria Math" panose="02040503050406030204" pitchFamily="18" charset="0"/>
                                </a:rPr>
                              </m:ctrlPr>
                            </m:sSubPr>
                            <m:e>
                              <m:r>
                                <a:rPr lang="zh-CN" altLang="en-US" sz="3600" b="1" i="1">
                                  <a:solidFill>
                                    <a:srgbClr val="FF0000"/>
                                  </a:solidFill>
                                  <a:latin typeface="Cambria Math" panose="02040503050406030204" pitchFamily="18" charset="0"/>
                                </a:rPr>
                                <m:t>𝑼</m:t>
                              </m:r>
                            </m:e>
                            <m:sub>
                              <m:r>
                                <a:rPr lang="zh-CN" altLang="en-US" sz="3600" b="1" i="1">
                                  <a:solidFill>
                                    <a:srgbClr val="FF0000"/>
                                  </a:solidFill>
                                  <a:latin typeface="Cambria Math" panose="02040503050406030204" pitchFamily="18" charset="0"/>
                                </a:rPr>
                                <m:t>𝒙</m:t>
                              </m:r>
                            </m:sub>
                          </m:sSub>
                        </m:num>
                        <m:den>
                          <m:sSub>
                            <m:sSubPr>
                              <m:ctrlPr>
                                <a:rPr lang="zh-CN" altLang="en-US" sz="3600" b="1" i="1">
                                  <a:solidFill>
                                    <a:srgbClr val="FF0000"/>
                                  </a:solidFill>
                                  <a:latin typeface="Cambria Math" panose="02040503050406030204" pitchFamily="18" charset="0"/>
                                </a:rPr>
                              </m:ctrlPr>
                            </m:sSubPr>
                            <m:e>
                              <m:r>
                                <a:rPr lang="zh-CN" altLang="en-US" sz="3600" b="1" i="1">
                                  <a:solidFill>
                                    <a:srgbClr val="FF0000"/>
                                  </a:solidFill>
                                  <a:latin typeface="Cambria Math" panose="02040503050406030204" pitchFamily="18" charset="0"/>
                                </a:rPr>
                                <m:t>𝑰</m:t>
                              </m:r>
                            </m:e>
                            <m:sub>
                              <m:r>
                                <a:rPr lang="zh-CN" altLang="en-US" sz="3600" b="1" i="1">
                                  <a:solidFill>
                                    <a:srgbClr val="FF0000"/>
                                  </a:solidFill>
                                  <a:latin typeface="Cambria Math" panose="02040503050406030204" pitchFamily="18" charset="0"/>
                                </a:rPr>
                                <m:t>𝒙</m:t>
                              </m:r>
                            </m:sub>
                          </m:sSub>
                        </m:den>
                      </m:f>
                    </m:oMath>
                  </m:oMathPara>
                </a14:m>
                <a:endParaRPr lang="zh-CN" altLang="en-US" b="1" dirty="0"/>
              </a:p>
            </p:txBody>
          </p:sp>
        </mc:Choice>
        <mc:Fallback xmlns="">
          <p:sp>
            <p:nvSpPr>
              <p:cNvPr id="16" name="文本框 15"/>
              <p:cNvSpPr txBox="1">
                <a:spLocks noRot="1" noChangeAspect="1" noMove="1" noResize="1" noEditPoints="1" noAdjustHandles="1" noChangeArrowheads="1" noChangeShapeType="1" noTextEdit="1"/>
              </p:cNvSpPr>
              <p:nvPr/>
            </p:nvSpPr>
            <p:spPr>
              <a:xfrm>
                <a:off x="6167214" y="2659396"/>
                <a:ext cx="2448272" cy="1130438"/>
              </a:xfrm>
              <a:prstGeom prst="rect">
                <a:avLst/>
              </a:prstGeom>
              <a:blipFill rotWithShape="1">
                <a:blip r:embed="rId7"/>
                <a:stretch>
                  <a:fillRect l="-4" t="-1" r="18" b="14"/>
                </a:stretch>
              </a:blipFill>
            </p:spPr>
            <p:txBody>
              <a:bodyPr/>
              <a:lstStyle/>
              <a:p>
                <a:r>
                  <a:rPr lang="zh-CN" altLang="en-US">
                    <a:noFill/>
                  </a:rPr>
                  <a:t> </a:t>
                </a:r>
              </a:p>
            </p:txBody>
          </p:sp>
        </mc:Fallback>
      </mc:AlternateContent>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p:nvPr/>
        </p:nvSpPr>
        <p:spPr>
          <a:xfrm>
            <a:off x="946150" y="72390"/>
            <a:ext cx="5857240"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sz="3600" b="1" dirty="0">
                <a:solidFill>
                  <a:prstClr val="black"/>
                </a:solidFill>
              </a:rPr>
              <a:t>学以致用</a:t>
            </a:r>
            <a:r>
              <a:rPr lang="en-US" altLang="zh-CN" sz="3600" b="1" dirty="0">
                <a:solidFill>
                  <a:prstClr val="black"/>
                </a:solidFill>
              </a:rPr>
              <a:t>——</a:t>
            </a:r>
            <a:r>
              <a:rPr lang="zh-CN" altLang="en-US" sz="3600" b="1" dirty="0">
                <a:solidFill>
                  <a:prstClr val="black"/>
                </a:solidFill>
              </a:rPr>
              <a:t>解决问题</a:t>
            </a:r>
          </a:p>
        </p:txBody>
      </p:sp>
      <p:sp>
        <p:nvSpPr>
          <p:cNvPr id="7" name="MH_Number_1"/>
          <p:cNvSpPr/>
          <p:nvPr>
            <p:custDataLst>
              <p:tags r:id="rId1"/>
            </p:custDataLst>
          </p:nvPr>
        </p:nvSpPr>
        <p:spPr bwMode="auto">
          <a:xfrm>
            <a:off x="0" y="118566"/>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59279"/>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21" name="Rectangle 11"/>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5" name="Rectangle 15"/>
          <p:cNvSpPr>
            <a:spLocks noChangeArrowheads="1"/>
          </p:cNvSpPr>
          <p:nvPr/>
        </p:nvSpPr>
        <p:spPr bwMode="auto">
          <a:xfrm>
            <a:off x="3790950" y="826823"/>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文本框 37">
            <a:extLst>
              <a:ext uri="{FF2B5EF4-FFF2-40B4-BE49-F238E27FC236}">
                <a16:creationId xmlns:a16="http://schemas.microsoft.com/office/drawing/2014/main" id="{67C2A143-E19F-A293-E6EB-09B71250CC0B}"/>
              </a:ext>
            </a:extLst>
          </p:cNvPr>
          <p:cNvSpPr txBox="1"/>
          <p:nvPr/>
        </p:nvSpPr>
        <p:spPr>
          <a:xfrm>
            <a:off x="190550" y="689039"/>
            <a:ext cx="11809312" cy="2270558"/>
          </a:xfrm>
          <a:prstGeom prst="rect">
            <a:avLst/>
          </a:prstGeom>
          <a:noFill/>
        </p:spPr>
        <p:txBody>
          <a:bodyPr wrap="square">
            <a:spAutoFit/>
          </a:bodyPr>
          <a:lstStyle/>
          <a:p>
            <a:pPr algn="just">
              <a:lnSpc>
                <a:spcPct val="120000"/>
              </a:lnSpc>
            </a:pPr>
            <a:r>
              <a:rPr lang="zh-CN" altLang="en-US" dirty="0">
                <a:latin typeface="Times New Roman" panose="02020603050405020304" pitchFamily="18" charset="0"/>
                <a:ea typeface="+mj-ea"/>
                <a:cs typeface="Times New Roman" panose="02020603050405020304" pitchFamily="18" charset="0"/>
              </a:rPr>
              <a:t>        脂肪测量仪是根据人体电阻的大小初步判断人体脂肪所占比例的一种装置，某实验小组为测量人体电阻，根据已有器材设计了一个实验电路。实验室提供的器材如下：电压表 </a:t>
            </a:r>
            <a:r>
              <a:rPr lang="en-US" altLang="zh-CN" dirty="0">
                <a:latin typeface="Times New Roman" panose="02020603050405020304" pitchFamily="18" charset="0"/>
                <a:ea typeface="+mj-ea"/>
                <a:cs typeface="Times New Roman" panose="02020603050405020304" pitchFamily="18" charset="0"/>
              </a:rPr>
              <a:t>V</a:t>
            </a:r>
            <a:r>
              <a:rPr lang="en-US" altLang="zh-CN" baseline="-25000" dirty="0">
                <a:latin typeface="Times New Roman" panose="02020603050405020304" pitchFamily="18" charset="0"/>
                <a:ea typeface="+mj-ea"/>
                <a:cs typeface="Times New Roman" panose="02020603050405020304" pitchFamily="18" charset="0"/>
              </a:rPr>
              <a:t>1</a:t>
            </a:r>
            <a:r>
              <a:rPr lang="zh-CN" altLang="en-US" dirty="0">
                <a:latin typeface="Times New Roman" panose="02020603050405020304" pitchFamily="18" charset="0"/>
                <a:ea typeface="+mj-ea"/>
                <a:cs typeface="Times New Roman" panose="02020603050405020304" pitchFamily="18" charset="0"/>
              </a:rPr>
              <a:t>（量程</a:t>
            </a:r>
            <a:r>
              <a:rPr lang="en-US" altLang="zh-CN" dirty="0">
                <a:latin typeface="Times New Roman" panose="02020603050405020304" pitchFamily="18" charset="0"/>
                <a:ea typeface="+mj-ea"/>
                <a:cs typeface="Times New Roman" panose="02020603050405020304" pitchFamily="18" charset="0"/>
              </a:rPr>
              <a:t>5V</a:t>
            </a:r>
            <a:r>
              <a:rPr lang="zh-CN" altLang="en-US" dirty="0">
                <a:latin typeface="Times New Roman" panose="02020603050405020304" pitchFamily="18" charset="0"/>
                <a:ea typeface="+mj-ea"/>
                <a:cs typeface="Times New Roman" panose="02020603050405020304" pitchFamily="18" charset="0"/>
              </a:rPr>
              <a:t> ，内阻</a:t>
            </a:r>
            <a:r>
              <a:rPr lang="en-US" altLang="zh-CN" dirty="0">
                <a:latin typeface="Times New Roman" panose="02020603050405020304" pitchFamily="18" charset="0"/>
                <a:ea typeface="+mj-ea"/>
                <a:cs typeface="Times New Roman" panose="02020603050405020304" pitchFamily="18" charset="0"/>
              </a:rPr>
              <a:t>r</a:t>
            </a:r>
            <a:r>
              <a:rPr lang="en-US" altLang="zh-CN" baseline="-25000" dirty="0">
                <a:latin typeface="Times New Roman" panose="02020603050405020304" pitchFamily="18" charset="0"/>
                <a:ea typeface="+mj-ea"/>
                <a:cs typeface="Times New Roman" panose="02020603050405020304" pitchFamily="18" charset="0"/>
              </a:rPr>
              <a:t>1</a:t>
            </a:r>
            <a:r>
              <a:rPr lang="en-US" altLang="zh-CN" dirty="0">
                <a:latin typeface="Times New Roman" panose="02020603050405020304" pitchFamily="18" charset="0"/>
                <a:ea typeface="+mj-ea"/>
                <a:cs typeface="Times New Roman" panose="02020603050405020304" pitchFamily="18" charset="0"/>
              </a:rPr>
              <a:t>=50.0</a:t>
            </a:r>
            <a:r>
              <a:rPr lang="en-US" altLang="zh-CN" sz="2400" dirty="0">
                <a:latin typeface="+mj-ea"/>
                <a:ea typeface="+mj-ea"/>
              </a:rPr>
              <a:t>kΩ</a:t>
            </a:r>
            <a:r>
              <a:rPr lang="zh-CN" altLang="en-US" dirty="0">
                <a:latin typeface="Times New Roman" panose="02020603050405020304" pitchFamily="18" charset="0"/>
                <a:ea typeface="+mj-ea"/>
                <a:cs typeface="Times New Roman" panose="02020603050405020304" pitchFamily="18" charset="0"/>
              </a:rPr>
              <a:t> ），电压表</a:t>
            </a:r>
            <a:r>
              <a:rPr lang="en-US" altLang="zh-CN" dirty="0">
                <a:latin typeface="Times New Roman" panose="02020603050405020304" pitchFamily="18" charset="0"/>
                <a:ea typeface="+mj-ea"/>
                <a:cs typeface="Times New Roman" panose="02020603050405020304" pitchFamily="18" charset="0"/>
              </a:rPr>
              <a:t>V</a:t>
            </a:r>
            <a:r>
              <a:rPr lang="en-US" altLang="zh-CN" baseline="-25000" dirty="0">
                <a:latin typeface="Times New Roman" panose="02020603050405020304" pitchFamily="18" charset="0"/>
                <a:ea typeface="+mj-ea"/>
                <a:cs typeface="Times New Roman" panose="02020603050405020304" pitchFamily="18" charset="0"/>
              </a:rPr>
              <a:t>2</a:t>
            </a:r>
            <a:r>
              <a:rPr lang="zh-CN" altLang="en-US" dirty="0">
                <a:latin typeface="Times New Roman" panose="02020603050405020304" pitchFamily="18" charset="0"/>
                <a:ea typeface="+mj-ea"/>
                <a:cs typeface="Times New Roman" panose="02020603050405020304" pitchFamily="18" charset="0"/>
              </a:rPr>
              <a:t> （量程</a:t>
            </a:r>
            <a:r>
              <a:rPr lang="en-US" altLang="zh-CN" dirty="0">
                <a:latin typeface="Times New Roman" panose="02020603050405020304" pitchFamily="18" charset="0"/>
                <a:ea typeface="+mj-ea"/>
                <a:cs typeface="Times New Roman" panose="02020603050405020304" pitchFamily="18" charset="0"/>
              </a:rPr>
              <a:t>3V</a:t>
            </a:r>
            <a:r>
              <a:rPr lang="zh-CN" altLang="en-US" dirty="0">
                <a:latin typeface="Times New Roman" panose="02020603050405020304" pitchFamily="18" charset="0"/>
                <a:ea typeface="+mj-ea"/>
                <a:cs typeface="Times New Roman" panose="02020603050405020304" pitchFamily="18" charset="0"/>
              </a:rPr>
              <a:t> ，内阻</a:t>
            </a:r>
            <a:r>
              <a:rPr lang="en-US" altLang="zh-CN" dirty="0">
                <a:latin typeface="Times New Roman" panose="02020603050405020304" pitchFamily="18" charset="0"/>
                <a:ea typeface="+mj-ea"/>
                <a:cs typeface="Times New Roman" panose="02020603050405020304" pitchFamily="18" charset="0"/>
              </a:rPr>
              <a:t>r</a:t>
            </a:r>
            <a:r>
              <a:rPr lang="en-US" altLang="zh-CN" baseline="-25000" dirty="0">
                <a:latin typeface="Times New Roman" panose="02020603050405020304" pitchFamily="18" charset="0"/>
                <a:ea typeface="+mj-ea"/>
                <a:cs typeface="Times New Roman" panose="02020603050405020304" pitchFamily="18" charset="0"/>
              </a:rPr>
              <a:t>2</a:t>
            </a:r>
            <a:r>
              <a:rPr lang="en-US" altLang="zh-CN" dirty="0">
                <a:latin typeface="Times New Roman" panose="02020603050405020304" pitchFamily="18" charset="0"/>
                <a:ea typeface="+mj-ea"/>
                <a:cs typeface="Times New Roman" panose="02020603050405020304" pitchFamily="18" charset="0"/>
              </a:rPr>
              <a:t>=30.0</a:t>
            </a:r>
            <a:r>
              <a:rPr lang="en-US" altLang="zh-CN" sz="2400" dirty="0">
                <a:latin typeface="+mj-ea"/>
                <a:ea typeface="+mj-ea"/>
              </a:rPr>
              <a:t>kΩ</a:t>
            </a:r>
            <a:r>
              <a:rPr lang="zh-CN" altLang="en-US" dirty="0">
                <a:latin typeface="Times New Roman" panose="02020603050405020304" pitchFamily="18" charset="0"/>
                <a:ea typeface="+mj-ea"/>
                <a:cs typeface="Times New Roman" panose="02020603050405020304" pitchFamily="18" charset="0"/>
              </a:rPr>
              <a:t> ），电流表</a:t>
            </a:r>
            <a:r>
              <a:rPr lang="en-US" altLang="zh-CN" dirty="0">
                <a:latin typeface="Times New Roman" panose="02020603050405020304" pitchFamily="18" charset="0"/>
                <a:ea typeface="+mj-ea"/>
                <a:cs typeface="Times New Roman" panose="02020603050405020304" pitchFamily="18" charset="0"/>
              </a:rPr>
              <a:t>A</a:t>
            </a:r>
            <a:r>
              <a:rPr lang="zh-CN" altLang="en-US" dirty="0">
                <a:latin typeface="Times New Roman" panose="02020603050405020304" pitchFamily="18" charset="0"/>
                <a:ea typeface="+mj-ea"/>
                <a:cs typeface="Times New Roman" panose="02020603050405020304" pitchFamily="18" charset="0"/>
              </a:rPr>
              <a:t>（量程</a:t>
            </a:r>
            <a:r>
              <a:rPr lang="en-US" altLang="zh-CN" dirty="0">
                <a:latin typeface="Times New Roman" panose="02020603050405020304" pitchFamily="18" charset="0"/>
                <a:ea typeface="+mj-ea"/>
                <a:cs typeface="Times New Roman" panose="02020603050405020304" pitchFamily="18" charset="0"/>
              </a:rPr>
              <a:t>0.6A</a:t>
            </a:r>
            <a:r>
              <a:rPr lang="zh-CN" altLang="en-US" dirty="0">
                <a:latin typeface="Times New Roman" panose="02020603050405020304" pitchFamily="18" charset="0"/>
                <a:ea typeface="+mj-ea"/>
                <a:cs typeface="Times New Roman" panose="02020603050405020304" pitchFamily="18" charset="0"/>
              </a:rPr>
              <a:t> ，内阻</a:t>
            </a:r>
            <a:r>
              <a:rPr lang="en-US" altLang="zh-CN" dirty="0">
                <a:latin typeface="Times New Roman" panose="02020603050405020304" pitchFamily="18" charset="0"/>
                <a:ea typeface="+mj-ea"/>
                <a:cs typeface="Times New Roman" panose="02020603050405020304" pitchFamily="18" charset="0"/>
              </a:rPr>
              <a:t>r=1</a:t>
            </a:r>
            <a:r>
              <a:rPr lang="en-US" altLang="zh-CN" sz="2400" dirty="0">
                <a:latin typeface="+mj-ea"/>
                <a:ea typeface="+mj-ea"/>
              </a:rPr>
              <a:t>Ω</a:t>
            </a:r>
            <a:r>
              <a:rPr lang="zh-CN" altLang="en-US" dirty="0">
                <a:latin typeface="Times New Roman" panose="02020603050405020304" pitchFamily="18" charset="0"/>
                <a:ea typeface="+mj-ea"/>
                <a:cs typeface="Times New Roman" panose="02020603050405020304" pitchFamily="18" charset="0"/>
              </a:rPr>
              <a:t> ），滑动变阻器</a:t>
            </a:r>
            <a:r>
              <a:rPr lang="en-US" altLang="zh-CN" dirty="0">
                <a:latin typeface="Times New Roman" panose="02020603050405020304" pitchFamily="18" charset="0"/>
                <a:ea typeface="+mj-ea"/>
                <a:cs typeface="Times New Roman" panose="02020603050405020304" pitchFamily="18" charset="0"/>
              </a:rPr>
              <a:t>R</a:t>
            </a:r>
            <a:r>
              <a:rPr lang="zh-CN" altLang="en-US" dirty="0">
                <a:latin typeface="Times New Roman" panose="02020603050405020304" pitchFamily="18" charset="0"/>
                <a:ea typeface="+mj-ea"/>
                <a:cs typeface="Times New Roman" panose="02020603050405020304" pitchFamily="18" charset="0"/>
              </a:rPr>
              <a:t>（额定电流</a:t>
            </a:r>
            <a:r>
              <a:rPr lang="en-US" altLang="zh-CN" dirty="0">
                <a:latin typeface="Times New Roman" panose="02020603050405020304" pitchFamily="18" charset="0"/>
                <a:ea typeface="+mj-ea"/>
                <a:cs typeface="Times New Roman" panose="02020603050405020304" pitchFamily="18" charset="0"/>
              </a:rPr>
              <a:t>1.5A</a:t>
            </a:r>
            <a:r>
              <a:rPr lang="zh-CN" altLang="en-US" dirty="0">
                <a:latin typeface="Times New Roman" panose="02020603050405020304" pitchFamily="18" charset="0"/>
                <a:ea typeface="+mj-ea"/>
                <a:cs typeface="Times New Roman" panose="02020603050405020304" pitchFamily="18" charset="0"/>
              </a:rPr>
              <a:t> ，最大阻值</a:t>
            </a:r>
            <a:r>
              <a:rPr lang="en-US" altLang="zh-CN" dirty="0">
                <a:latin typeface="Times New Roman" panose="02020603050405020304" pitchFamily="18" charset="0"/>
                <a:ea typeface="+mj-ea"/>
                <a:cs typeface="Times New Roman" panose="02020603050405020304" pitchFamily="18" charset="0"/>
              </a:rPr>
              <a:t>50</a:t>
            </a:r>
            <a:r>
              <a:rPr lang="en-US" altLang="zh-CN" sz="2400" dirty="0">
                <a:latin typeface="+mj-ea"/>
                <a:ea typeface="+mj-ea"/>
              </a:rPr>
              <a:t>Ω</a:t>
            </a:r>
            <a:r>
              <a:rPr lang="zh-CN" altLang="en-US" dirty="0">
                <a:latin typeface="Times New Roman" panose="02020603050405020304" pitchFamily="18" charset="0"/>
                <a:ea typeface="+mj-ea"/>
                <a:cs typeface="Times New Roman" panose="02020603050405020304" pitchFamily="18" charset="0"/>
              </a:rPr>
              <a:t> ），电源</a:t>
            </a:r>
            <a:r>
              <a:rPr lang="en-US" altLang="zh-CN" dirty="0">
                <a:latin typeface="Times New Roman" panose="02020603050405020304" pitchFamily="18" charset="0"/>
                <a:ea typeface="+mj-ea"/>
                <a:cs typeface="Times New Roman" panose="02020603050405020304" pitchFamily="18" charset="0"/>
              </a:rPr>
              <a:t>E</a:t>
            </a:r>
            <a:r>
              <a:rPr lang="zh-CN" altLang="en-US" dirty="0">
                <a:latin typeface="Times New Roman" panose="02020603050405020304" pitchFamily="18" charset="0"/>
                <a:ea typeface="+mj-ea"/>
                <a:cs typeface="Times New Roman" panose="02020603050405020304" pitchFamily="18" charset="0"/>
              </a:rPr>
              <a:t>（电动势</a:t>
            </a:r>
            <a:r>
              <a:rPr lang="en-US" altLang="zh-CN" dirty="0">
                <a:latin typeface="Times New Roman" panose="02020603050405020304" pitchFamily="18" charset="0"/>
                <a:ea typeface="+mj-ea"/>
                <a:cs typeface="Times New Roman" panose="02020603050405020304" pitchFamily="18" charset="0"/>
              </a:rPr>
              <a:t>6.0V</a:t>
            </a:r>
            <a:r>
              <a:rPr lang="zh-CN" altLang="en-US" dirty="0">
                <a:latin typeface="Times New Roman" panose="02020603050405020304" pitchFamily="18" charset="0"/>
                <a:ea typeface="+mj-ea"/>
                <a:cs typeface="Times New Roman" panose="02020603050405020304" pitchFamily="18" charset="0"/>
              </a:rPr>
              <a:t> ，内阻不计），开关</a:t>
            </a:r>
            <a:r>
              <a:rPr lang="en-US" altLang="zh-CN" dirty="0">
                <a:latin typeface="Times New Roman" panose="02020603050405020304" pitchFamily="18" charset="0"/>
                <a:ea typeface="+mj-ea"/>
                <a:cs typeface="Times New Roman" panose="02020603050405020304" pitchFamily="18" charset="0"/>
              </a:rPr>
              <a:t>S</a:t>
            </a:r>
            <a:r>
              <a:rPr lang="zh-CN" altLang="en-US" dirty="0">
                <a:latin typeface="Times New Roman" panose="02020603050405020304" pitchFamily="18" charset="0"/>
                <a:ea typeface="+mj-ea"/>
                <a:cs typeface="Times New Roman" panose="02020603050405020304" pitchFamily="18" charset="0"/>
              </a:rPr>
              <a:t>，导线若干，请帮助完成下列实验步骤：</a:t>
            </a:r>
          </a:p>
        </p:txBody>
      </p:sp>
      <p:sp>
        <p:nvSpPr>
          <p:cNvPr id="40" name="文本框 39">
            <a:extLst>
              <a:ext uri="{FF2B5EF4-FFF2-40B4-BE49-F238E27FC236}">
                <a16:creationId xmlns:a16="http://schemas.microsoft.com/office/drawing/2014/main" id="{79DC8A52-B148-6E47-CA23-B3C3614E303B}"/>
              </a:ext>
            </a:extLst>
          </p:cNvPr>
          <p:cNvSpPr txBox="1"/>
          <p:nvPr/>
        </p:nvSpPr>
        <p:spPr>
          <a:xfrm>
            <a:off x="262558" y="2992064"/>
            <a:ext cx="4968552" cy="3600153"/>
          </a:xfrm>
          <a:prstGeom prst="rect">
            <a:avLst/>
          </a:prstGeom>
          <a:noFill/>
        </p:spPr>
        <p:txBody>
          <a:bodyPr wrap="square">
            <a:spAutoFit/>
          </a:bodyPr>
          <a:lstStyle/>
          <a:p>
            <a:pPr>
              <a:lnSpc>
                <a:spcPct val="120000"/>
              </a:lnSpc>
            </a:pPr>
            <a:r>
              <a:rPr lang="zh-CN" altLang="en-US" dirty="0">
                <a:latin typeface="Times New Roman" panose="02020603050405020304" pitchFamily="18" charset="0"/>
                <a:ea typeface="+mj-ea"/>
                <a:cs typeface="Times New Roman" panose="02020603050405020304" pitchFamily="18" charset="0"/>
              </a:rPr>
              <a:t>①图中虚线框内缺少了一块电表，应选择</a:t>
            </a:r>
            <a:r>
              <a:rPr lang="en-US" altLang="zh-CN" dirty="0">
                <a:latin typeface="Times New Roman" panose="02020603050405020304" pitchFamily="18" charset="0"/>
                <a:ea typeface="+mj-ea"/>
                <a:cs typeface="Times New Roman" panose="02020603050405020304" pitchFamily="18" charset="0"/>
              </a:rPr>
              <a:t>______________</a:t>
            </a:r>
            <a:r>
              <a:rPr lang="zh-CN" altLang="en-US" dirty="0">
                <a:latin typeface="Times New Roman" panose="02020603050405020304" pitchFamily="18" charset="0"/>
                <a:ea typeface="+mj-ea"/>
                <a:cs typeface="Times New Roman" panose="02020603050405020304" pitchFamily="18" charset="0"/>
              </a:rPr>
              <a:t>，理由是</a:t>
            </a:r>
            <a:r>
              <a:rPr lang="en-US" altLang="zh-CN" dirty="0">
                <a:latin typeface="Times New Roman" panose="02020603050405020304" pitchFamily="18" charset="0"/>
                <a:ea typeface="+mj-ea"/>
                <a:cs typeface="Times New Roman" panose="02020603050405020304" pitchFamily="18" charset="0"/>
              </a:rPr>
              <a:t>____________________</a:t>
            </a:r>
            <a:r>
              <a:rPr lang="zh-CN" altLang="en-US" dirty="0">
                <a:latin typeface="Times New Roman" panose="02020603050405020304" pitchFamily="18" charset="0"/>
                <a:ea typeface="+mj-ea"/>
                <a:cs typeface="Times New Roman" panose="02020603050405020304" pitchFamily="18" charset="0"/>
              </a:rPr>
              <a:t>；</a:t>
            </a:r>
          </a:p>
          <a:p>
            <a:pPr>
              <a:lnSpc>
                <a:spcPct val="120000"/>
              </a:lnSpc>
            </a:pPr>
            <a:r>
              <a:rPr lang="zh-CN" altLang="en-US" dirty="0">
                <a:latin typeface="Times New Roman" panose="02020603050405020304" pitchFamily="18" charset="0"/>
                <a:ea typeface="+mj-ea"/>
                <a:cs typeface="Times New Roman" panose="02020603050405020304" pitchFamily="18" charset="0"/>
              </a:rPr>
              <a:t>②请把实验电路图补充完整</a:t>
            </a:r>
            <a:r>
              <a:rPr lang="en-US" altLang="zh-CN" dirty="0">
                <a:latin typeface="Times New Roman" panose="02020603050405020304" pitchFamily="18" charset="0"/>
                <a:ea typeface="+mj-ea"/>
                <a:cs typeface="Times New Roman" panose="02020603050405020304" pitchFamily="18" charset="0"/>
              </a:rPr>
              <a:t>______</a:t>
            </a:r>
            <a:r>
              <a:rPr lang="zh-CN" altLang="en-US" dirty="0">
                <a:latin typeface="Times New Roman" panose="02020603050405020304" pitchFamily="18" charset="0"/>
                <a:ea typeface="+mj-ea"/>
                <a:cs typeface="Times New Roman" panose="02020603050405020304" pitchFamily="18" charset="0"/>
              </a:rPr>
              <a:t>；③若步骤①中所选电表的示数为</a:t>
            </a:r>
            <a:r>
              <a:rPr lang="en-US" altLang="zh-CN" dirty="0">
                <a:latin typeface="Times New Roman" panose="02020603050405020304" pitchFamily="18" charset="0"/>
                <a:ea typeface="+mj-ea"/>
                <a:cs typeface="Times New Roman" panose="02020603050405020304" pitchFamily="18" charset="0"/>
              </a:rPr>
              <a:t>D</a:t>
            </a:r>
            <a:r>
              <a:rPr lang="zh-CN" altLang="en-US" dirty="0">
                <a:latin typeface="Times New Roman" panose="02020603050405020304" pitchFamily="18" charset="0"/>
                <a:ea typeface="+mj-ea"/>
                <a:cs typeface="Times New Roman" panose="02020603050405020304" pitchFamily="18" charset="0"/>
              </a:rPr>
              <a:t>，电压表</a:t>
            </a:r>
            <a:r>
              <a:rPr lang="en-US" altLang="zh-CN" dirty="0">
                <a:latin typeface="Times New Roman" panose="02020603050405020304" pitchFamily="18" charset="0"/>
                <a:ea typeface="+mj-ea"/>
                <a:cs typeface="Times New Roman" panose="02020603050405020304" pitchFamily="18" charset="0"/>
              </a:rPr>
              <a:t>V</a:t>
            </a:r>
            <a:r>
              <a:rPr lang="en-US" altLang="zh-CN" baseline="-25000" dirty="0">
                <a:latin typeface="Times New Roman" panose="02020603050405020304" pitchFamily="18" charset="0"/>
                <a:ea typeface="+mj-ea"/>
                <a:cs typeface="Times New Roman" panose="02020603050405020304" pitchFamily="18" charset="0"/>
              </a:rPr>
              <a:t>1</a:t>
            </a:r>
            <a:r>
              <a:rPr lang="zh-CN" altLang="en-US" dirty="0">
                <a:latin typeface="Times New Roman" panose="02020603050405020304" pitchFamily="18" charset="0"/>
                <a:ea typeface="+mj-ea"/>
                <a:cs typeface="Times New Roman" panose="02020603050405020304" pitchFamily="18" charset="0"/>
              </a:rPr>
              <a:t> 的示数为</a:t>
            </a:r>
            <a:r>
              <a:rPr lang="en-US" altLang="zh-CN" dirty="0">
                <a:latin typeface="Times New Roman" panose="02020603050405020304" pitchFamily="18" charset="0"/>
                <a:ea typeface="+mj-ea"/>
                <a:cs typeface="Times New Roman" panose="02020603050405020304" pitchFamily="18" charset="0"/>
              </a:rPr>
              <a:t>U</a:t>
            </a:r>
            <a:r>
              <a:rPr lang="en-US" altLang="zh-CN" baseline="-25000" dirty="0">
                <a:latin typeface="Times New Roman" panose="02020603050405020304" pitchFamily="18" charset="0"/>
                <a:ea typeface="+mj-ea"/>
                <a:cs typeface="Times New Roman" panose="02020603050405020304" pitchFamily="18" charset="0"/>
              </a:rPr>
              <a:t>1</a:t>
            </a:r>
            <a:r>
              <a:rPr lang="zh-CN" altLang="en-US" dirty="0">
                <a:latin typeface="Times New Roman" panose="02020603050405020304" pitchFamily="18" charset="0"/>
                <a:ea typeface="+mj-ea"/>
                <a:cs typeface="Times New Roman" panose="02020603050405020304" pitchFamily="18" charset="0"/>
              </a:rPr>
              <a:t> ，则待测电阻</a:t>
            </a:r>
            <a:r>
              <a:rPr lang="en-US" altLang="zh-CN" dirty="0">
                <a:latin typeface="Times New Roman" panose="02020603050405020304" pitchFamily="18" charset="0"/>
                <a:ea typeface="+mj-ea"/>
                <a:cs typeface="Times New Roman" panose="02020603050405020304" pitchFamily="18" charset="0"/>
              </a:rPr>
              <a:t>R</a:t>
            </a:r>
            <a:r>
              <a:rPr lang="en-US" altLang="zh-CN" baseline="-25000" dirty="0">
                <a:latin typeface="Times New Roman" panose="02020603050405020304" pitchFamily="18" charset="0"/>
                <a:ea typeface="+mj-ea"/>
                <a:cs typeface="Times New Roman" panose="02020603050405020304" pitchFamily="18" charset="0"/>
              </a:rPr>
              <a:t>x</a:t>
            </a:r>
            <a:r>
              <a:rPr lang="en-US" altLang="zh-CN" dirty="0">
                <a:latin typeface="Times New Roman" panose="02020603050405020304" pitchFamily="18" charset="0"/>
                <a:ea typeface="+mj-ea"/>
                <a:cs typeface="Times New Roman" panose="02020603050405020304" pitchFamily="18" charset="0"/>
              </a:rPr>
              <a:t>=</a:t>
            </a:r>
            <a:r>
              <a:rPr lang="zh-CN" altLang="en-US" dirty="0">
                <a:latin typeface="Times New Roman" panose="02020603050405020304" pitchFamily="18" charset="0"/>
                <a:ea typeface="+mj-ea"/>
                <a:cs typeface="Times New Roman" panose="02020603050405020304" pitchFamily="18" charset="0"/>
              </a:rPr>
              <a:t> </a:t>
            </a:r>
            <a:r>
              <a:rPr lang="en-US" altLang="zh-CN" dirty="0">
                <a:latin typeface="Times New Roman" panose="02020603050405020304" pitchFamily="18" charset="0"/>
                <a:ea typeface="+mj-ea"/>
                <a:cs typeface="Times New Roman" panose="02020603050405020304" pitchFamily="18" charset="0"/>
              </a:rPr>
              <a:t>_____________</a:t>
            </a:r>
            <a:r>
              <a:rPr lang="zh-CN" altLang="en-US" dirty="0">
                <a:latin typeface="Times New Roman" panose="02020603050405020304" pitchFamily="18" charset="0"/>
                <a:ea typeface="+mj-ea"/>
                <a:cs typeface="Times New Roman" panose="02020603050405020304" pitchFamily="18" charset="0"/>
              </a:rPr>
              <a:t>（用题中所给的物理量符号表达）。</a:t>
            </a:r>
          </a:p>
        </p:txBody>
      </p:sp>
      <p:sp>
        <p:nvSpPr>
          <p:cNvPr id="41" name="Rectangle 31">
            <a:extLst>
              <a:ext uri="{FF2B5EF4-FFF2-40B4-BE49-F238E27FC236}">
                <a16:creationId xmlns:a16="http://schemas.microsoft.com/office/drawing/2014/main" id="{3A8ECA54-EAED-CDCA-FF2E-946F01EE6E7F}"/>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3" name="图片 42">
            <a:extLst>
              <a:ext uri="{FF2B5EF4-FFF2-40B4-BE49-F238E27FC236}">
                <a16:creationId xmlns:a16="http://schemas.microsoft.com/office/drawing/2014/main" id="{E9802A1E-29ED-FBAC-46AB-2E9427FE5F4D}"/>
              </a:ext>
            </a:extLst>
          </p:cNvPr>
          <p:cNvPicPr>
            <a:picLocks noChangeAspect="1"/>
          </p:cNvPicPr>
          <p:nvPr/>
        </p:nvPicPr>
        <p:blipFill>
          <a:blip r:embed="rId5"/>
          <a:srcRect b="9634"/>
          <a:stretch>
            <a:fillRect/>
          </a:stretch>
        </p:blipFill>
        <p:spPr>
          <a:xfrm>
            <a:off x="6599262" y="2998807"/>
            <a:ext cx="4104456" cy="3788391"/>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任意多边形 2"/>
          <p:cNvSpPr/>
          <p:nvPr/>
        </p:nvSpPr>
        <p:spPr>
          <a:xfrm rot="5400000" flipV="1">
            <a:off x="1126653" y="-920752"/>
            <a:ext cx="3312370" cy="5184577"/>
          </a:xfrm>
          <a:custGeom>
            <a:avLst/>
            <a:gdLst>
              <a:gd name="connsiteX0" fmla="*/ 0 w 4343400"/>
              <a:gd name="connsiteY0" fmla="*/ 0 h 4343400"/>
              <a:gd name="connsiteX1" fmla="*/ 4343400 w 4343400"/>
              <a:gd name="connsiteY1" fmla="*/ 4343400 h 4343400"/>
              <a:gd name="connsiteX2" fmla="*/ 3486149 w 4343400"/>
              <a:gd name="connsiteY2" fmla="*/ 4343400 h 4343400"/>
              <a:gd name="connsiteX3" fmla="*/ 0 w 4343400"/>
              <a:gd name="connsiteY3" fmla="*/ 857251 h 4343400"/>
              <a:gd name="connsiteX4" fmla="*/ 0 w 4343400"/>
              <a:gd name="connsiteY4" fmla="*/ 0 h 4343400"/>
              <a:gd name="connsiteX0-1" fmla="*/ 0 w 3538922"/>
              <a:gd name="connsiteY0-2" fmla="*/ 0 h 4343400"/>
              <a:gd name="connsiteX1-3" fmla="*/ 3538922 w 3538922"/>
              <a:gd name="connsiteY1-4" fmla="*/ 3543442 h 4343400"/>
              <a:gd name="connsiteX2-5" fmla="*/ 3486149 w 3538922"/>
              <a:gd name="connsiteY2-6" fmla="*/ 4343400 h 4343400"/>
              <a:gd name="connsiteX3-7" fmla="*/ 0 w 3538922"/>
              <a:gd name="connsiteY3-8" fmla="*/ 857251 h 4343400"/>
              <a:gd name="connsiteX4-9" fmla="*/ 0 w 3538922"/>
              <a:gd name="connsiteY4-10" fmla="*/ 0 h 4343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38922" h="4343400">
                <a:moveTo>
                  <a:pt x="0" y="0"/>
                </a:moveTo>
                <a:lnTo>
                  <a:pt x="3538922" y="3543442"/>
                </a:lnTo>
                <a:lnTo>
                  <a:pt x="3486149" y="4343400"/>
                </a:lnTo>
                <a:lnTo>
                  <a:pt x="0" y="857251"/>
                </a:lnTo>
                <a:lnTo>
                  <a:pt x="0" y="0"/>
                </a:lnTo>
                <a:close/>
              </a:path>
            </a:pathLst>
          </a:custGeom>
          <a:solidFill>
            <a:srgbClr val="003473"/>
          </a:solidFill>
          <a:ln>
            <a:noFill/>
          </a:ln>
          <a:effectLst>
            <a:outerShdw blurRad="63500" algn="ctr" rotWithShape="0">
              <a:prstClr val="black">
                <a:alpha val="40000"/>
              </a:prstClr>
            </a:outerShdw>
          </a:effectLst>
        </p:spPr>
        <p:txBody>
          <a:bodyPr vert="horz" wrap="square" lIns="91440" tIns="45720" rIns="91440" bIns="45720" numCol="1" anchor="ctr" anchorCtr="0" compatLnSpc="1"/>
          <a:lstStyle/>
          <a:p>
            <a:pPr algn="ctr"/>
            <a:endParaRPr lang="zh-CN" altLang="en-US" sz="4800">
              <a:solidFill>
                <a:prstClr val="white"/>
              </a:solidFill>
              <a:latin typeface="迷你简菱心" panose="02010609000101010101" pitchFamily="49" charset="-122"/>
              <a:ea typeface="迷你简菱心" panose="02010609000101010101" pitchFamily="49" charset="-122"/>
            </a:endParaRPr>
          </a:p>
        </p:txBody>
      </p:sp>
      <p:sp>
        <p:nvSpPr>
          <p:cNvPr id="13" name="矩形 12"/>
          <p:cNvSpPr/>
          <p:nvPr/>
        </p:nvSpPr>
        <p:spPr>
          <a:xfrm>
            <a:off x="6307289" y="2663661"/>
            <a:ext cx="4648455" cy="1049655"/>
          </a:xfrm>
          <a:prstGeom prst="rect">
            <a:avLst/>
          </a:prstGeom>
        </p:spPr>
        <p:txBody>
          <a:bodyPr wrap="square" lIns="91410" tIns="45704" rIns="91410" bIns="45704">
            <a:spAutoFit/>
          </a:bodyPr>
          <a:lstStyle/>
          <a:p>
            <a:pPr algn="ctr">
              <a:lnSpc>
                <a:spcPct val="130000"/>
              </a:lnSpc>
              <a:defRPr/>
            </a:pPr>
            <a:r>
              <a:rPr lang="zh-CN" altLang="en-US" sz="4800" b="1" dirty="0">
                <a:effectLst/>
                <a:latin typeface="微软雅黑" panose="020B0503020204020204" pitchFamily="34" charset="-122"/>
                <a:ea typeface="微软雅黑" panose="020B0503020204020204" pitchFamily="34" charset="-122"/>
              </a:rPr>
              <a:t>谢</a:t>
            </a:r>
            <a:r>
              <a:rPr lang="en-US" altLang="zh-CN" sz="4800" b="1" dirty="0">
                <a:effectLst/>
                <a:latin typeface="微软雅黑" panose="020B0503020204020204" pitchFamily="34" charset="-122"/>
                <a:ea typeface="微软雅黑" panose="020B0503020204020204" pitchFamily="34" charset="-122"/>
              </a:rPr>
              <a:t> </a:t>
            </a:r>
            <a:r>
              <a:rPr lang="zh-CN" altLang="en-US" sz="4800" b="1" dirty="0">
                <a:effectLst/>
                <a:latin typeface="微软雅黑" panose="020B0503020204020204" pitchFamily="34" charset="-122"/>
                <a:ea typeface="微软雅黑" panose="020B0503020204020204" pitchFamily="34" charset="-122"/>
              </a:rPr>
              <a:t>谢</a:t>
            </a:r>
            <a:r>
              <a:rPr lang="en-US" altLang="zh-CN" sz="4800" b="1" dirty="0">
                <a:effectLst/>
                <a:latin typeface="微软雅黑" panose="020B0503020204020204" pitchFamily="34" charset="-122"/>
                <a:ea typeface="微软雅黑" panose="020B0503020204020204" pitchFamily="34" charset="-122"/>
              </a:rPr>
              <a:t> </a:t>
            </a:r>
            <a:r>
              <a:rPr lang="zh-CN" altLang="en-US" sz="4800" b="1" dirty="0">
                <a:effectLst/>
                <a:latin typeface="微软雅黑" panose="020B0503020204020204" pitchFamily="34" charset="-122"/>
                <a:ea typeface="微软雅黑" panose="020B0503020204020204" pitchFamily="34" charset="-122"/>
              </a:rPr>
              <a:t>大</a:t>
            </a:r>
            <a:r>
              <a:rPr lang="en-US" altLang="zh-CN" sz="4800" b="1" dirty="0">
                <a:effectLst/>
                <a:latin typeface="微软雅黑" panose="020B0503020204020204" pitchFamily="34" charset="-122"/>
                <a:ea typeface="微软雅黑" panose="020B0503020204020204" pitchFamily="34" charset="-122"/>
              </a:rPr>
              <a:t> </a:t>
            </a:r>
            <a:r>
              <a:rPr lang="zh-CN" altLang="en-US" sz="4800" b="1" dirty="0">
                <a:effectLst/>
                <a:latin typeface="微软雅黑" panose="020B0503020204020204" pitchFamily="34" charset="-122"/>
                <a:ea typeface="微软雅黑" panose="020B0503020204020204" pitchFamily="34" charset="-122"/>
              </a:rPr>
              <a:t>家！</a:t>
            </a:r>
          </a:p>
        </p:txBody>
      </p:sp>
      <p:pic>
        <p:nvPicPr>
          <p:cNvPr id="4" name="图片 3"/>
          <p:cNvPicPr>
            <a:picLocks noChangeAspect="1"/>
          </p:cNvPicPr>
          <p:nvPr/>
        </p:nvPicPr>
        <p:blipFill>
          <a:blip r:embed="rId2"/>
          <a:stretch>
            <a:fillRect/>
          </a:stretch>
        </p:blipFill>
        <p:spPr>
          <a:xfrm>
            <a:off x="16321" y="0"/>
            <a:ext cx="8562704" cy="6859588"/>
          </a:xfrm>
          <a:prstGeom prst="rtTriangle">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p:nvPr/>
        </p:nvSpPr>
        <p:spPr>
          <a:xfrm>
            <a:off x="946413" y="52641"/>
            <a:ext cx="10189353" cy="531816"/>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近三十年高考考查情况</a:t>
            </a:r>
          </a:p>
        </p:txBody>
      </p:sp>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a:blip r:embed="rId5"/>
          <a:stretch>
            <a:fillRect/>
          </a:stretch>
        </p:blipFill>
        <p:spPr>
          <a:xfrm>
            <a:off x="973251" y="693490"/>
            <a:ext cx="9793088" cy="6087773"/>
          </a:xfrm>
          <a:prstGeom prst="rect">
            <a:avLst/>
          </a:prstGeom>
        </p:spPr>
      </p:pic>
    </p:spTree>
  </p:cSld>
  <p:clrMapOvr>
    <a:masterClrMapping/>
  </p:clrMapOvr>
  <p:transition advTm="44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p:nvPr/>
        </p:nvSpPr>
        <p:spPr>
          <a:xfrm>
            <a:off x="946413" y="52641"/>
            <a:ext cx="10189353" cy="531816"/>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近三十年高考考查情况</a:t>
            </a:r>
          </a:p>
        </p:txBody>
      </p:sp>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a:blip r:embed="rId5"/>
          <a:stretch>
            <a:fillRect/>
          </a:stretch>
        </p:blipFill>
        <p:spPr>
          <a:xfrm>
            <a:off x="1054646" y="671866"/>
            <a:ext cx="10225136" cy="6135081"/>
          </a:xfrm>
          <a:prstGeom prst="rect">
            <a:avLst/>
          </a:prstGeom>
        </p:spPr>
      </p:pic>
    </p:spTree>
  </p:cSld>
  <p:clrMapOvr>
    <a:masterClrMapping/>
  </p:clrMapOvr>
  <p:transition advTm="8463"/>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p:nvPr/>
        </p:nvSpPr>
        <p:spPr>
          <a:xfrm>
            <a:off x="946413" y="52641"/>
            <a:ext cx="10189353" cy="531816"/>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知识间的逻辑——知识结构化</a:t>
            </a:r>
          </a:p>
        </p:txBody>
      </p:sp>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3644" t="8010" r="3644" b="6961"/>
          <a:stretch>
            <a:fillRect/>
          </a:stretch>
        </p:blipFill>
        <p:spPr>
          <a:xfrm>
            <a:off x="982638" y="758521"/>
            <a:ext cx="10009112" cy="6050283"/>
          </a:xfrm>
          <a:prstGeom prst="rect">
            <a:avLst/>
          </a:prstGeom>
        </p:spPr>
      </p:pic>
    </p:spTree>
  </p:cSld>
  <p:clrMapOvr>
    <a:masterClrMapping/>
  </p:clrMapOvr>
  <p:transition advTm="11023"/>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p:nvPr/>
        </p:nvSpPr>
        <p:spPr>
          <a:xfrm>
            <a:off x="946413" y="52641"/>
            <a:ext cx="10189353" cy="531816"/>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知识间的联系——知识系统化</a:t>
            </a:r>
          </a:p>
        </p:txBody>
      </p:sp>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320" t="5373" r="2722" b="6960"/>
          <a:stretch>
            <a:fillRect/>
          </a:stretch>
        </p:blipFill>
        <p:spPr>
          <a:xfrm>
            <a:off x="412750" y="718262"/>
            <a:ext cx="11305256" cy="6013529"/>
          </a:xfrm>
          <a:prstGeom prst="rect">
            <a:avLst/>
          </a:prstGeom>
        </p:spPr>
      </p:pic>
    </p:spTree>
  </p:cSld>
  <p:clrMapOvr>
    <a:masterClrMapping/>
  </p:clrMapOvr>
  <p:transition advTm="18679"/>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2158734" y="1465412"/>
            <a:ext cx="1618742" cy="1663878"/>
            <a:chOff x="2566814" y="888486"/>
            <a:chExt cx="1553346" cy="1596658"/>
          </a:xfrm>
        </p:grpSpPr>
        <p:pic>
          <p:nvPicPr>
            <p:cNvPr id="1026" name="对象 2015"/>
            <p:cNvPicPr>
              <a:picLocks noChangeAspect="1" noChangeArrowheads="1"/>
            </p:cNvPicPr>
            <p:nvPr/>
          </p:nvPicPr>
          <p:blipFill rotWithShape="1">
            <a:blip r:embed="rId41">
              <a:extLst>
                <a:ext uri="{28A0092B-C50C-407E-A947-70E740481C1C}">
                  <a14:useLocalDpi xmlns:a14="http://schemas.microsoft.com/office/drawing/2010/main" val="0"/>
                </a:ext>
              </a:extLst>
            </a:blip>
            <a:srcRect t="1" b="3516"/>
            <a:stretch>
              <a:fillRect/>
            </a:stretch>
          </p:blipFill>
          <p:spPr bwMode="auto">
            <a:xfrm>
              <a:off x="2612671" y="888486"/>
              <a:ext cx="1465735" cy="1596658"/>
            </a:xfrm>
            <a:prstGeom prst="rect">
              <a:avLst/>
            </a:prstGeom>
            <a:noFill/>
            <a:extLst>
              <a:ext uri="{909E8E84-426E-40DD-AFC4-6F175D3DCCD1}">
                <a14:hiddenFill xmlns:a14="http://schemas.microsoft.com/office/drawing/2010/main">
                  <a:solidFill>
                    <a:srgbClr val="FFFFFF"/>
                  </a:solidFill>
                </a14:hiddenFill>
              </a:ext>
            </a:extLst>
          </p:spPr>
        </p:pic>
        <p:sp>
          <p:nvSpPr>
            <p:cNvPr id="57" name="圆角矩形 56"/>
            <p:cNvSpPr/>
            <p:nvPr>
              <p:custDataLst>
                <p:tags r:id="rId38"/>
              </p:custDataLst>
            </p:nvPr>
          </p:nvSpPr>
          <p:spPr>
            <a:xfrm>
              <a:off x="2566814" y="888486"/>
              <a:ext cx="1553346" cy="1596658"/>
            </a:xfrm>
            <a:prstGeom prst="roundRect">
              <a:avLst>
                <a:gd name="adj" fmla="val 19048"/>
              </a:avLst>
            </a:prstGeom>
            <a:noFill/>
            <a:ln w="9525" cap="flat" cmpd="sng" algn="ctr">
              <a:solidFill>
                <a:srgbClr val="2F5EB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 name="标题 5"/>
          <p:cNvSpPr txBox="1"/>
          <p:nvPr/>
        </p:nvSpPr>
        <p:spPr>
          <a:xfrm>
            <a:off x="946413" y="52641"/>
            <a:ext cx="10189353" cy="531816"/>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知识的迁移——方法化</a:t>
            </a:r>
          </a:p>
        </p:txBody>
      </p:sp>
      <p:sp>
        <p:nvSpPr>
          <p:cNvPr id="7" name="MH_Number_1"/>
          <p:cNvSpPr/>
          <p:nvPr>
            <p:custDataLst>
              <p:tags r:id="rId1"/>
            </p:custDataLst>
          </p:nvPr>
        </p:nvSpPr>
        <p:spPr bwMode="auto">
          <a:xfrm>
            <a:off x="0" y="98999"/>
            <a:ext cx="825500" cy="50400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17426"/>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88" name="Freeform 5"/>
          <p:cNvSpPr/>
          <p:nvPr>
            <p:custDataLst>
              <p:tags r:id="rId3"/>
            </p:custDataLst>
          </p:nvPr>
        </p:nvSpPr>
        <p:spPr bwMode="auto">
          <a:xfrm>
            <a:off x="4659922" y="3501072"/>
            <a:ext cx="2500330" cy="2714644"/>
          </a:xfrm>
          <a:custGeom>
            <a:avLst/>
            <a:gdLst>
              <a:gd name="T0" fmla="*/ 553107085 w 5977"/>
              <a:gd name="T1" fmla="*/ 70285550 h 6949"/>
              <a:gd name="T2" fmla="*/ 487233550 w 5977"/>
              <a:gd name="T3" fmla="*/ 359685891 h 6949"/>
              <a:gd name="T4" fmla="*/ 350301198 w 5977"/>
              <a:gd name="T5" fmla="*/ 115798432 h 6949"/>
              <a:gd name="T6" fmla="*/ 336665723 w 5977"/>
              <a:gd name="T7" fmla="*/ 128664779 h 6949"/>
              <a:gd name="T8" fmla="*/ 487425501 w 5977"/>
              <a:gd name="T9" fmla="*/ 487966836 h 6949"/>
              <a:gd name="T10" fmla="*/ 426737689 w 5977"/>
              <a:gd name="T11" fmla="*/ 535784040 h 6949"/>
              <a:gd name="T12" fmla="*/ 102747252 w 5977"/>
              <a:gd name="T13" fmla="*/ 361990214 h 6949"/>
              <a:gd name="T14" fmla="*/ 72211396 w 5977"/>
              <a:gd name="T15" fmla="*/ 375625106 h 6949"/>
              <a:gd name="T16" fmla="*/ 300559805 w 5977"/>
              <a:gd name="T17" fmla="*/ 476252431 h 6949"/>
              <a:gd name="T18" fmla="*/ 458810023 w 5977"/>
              <a:gd name="T19" fmla="*/ 679236091 h 6949"/>
              <a:gd name="T20" fmla="*/ 410029258 w 5977"/>
              <a:gd name="T21" fmla="*/ 814238084 h 6949"/>
              <a:gd name="T22" fmla="*/ 2304717 w 5977"/>
              <a:gd name="T23" fmla="*/ 744144451 h 6949"/>
              <a:gd name="T24" fmla="*/ 0 w 5977"/>
              <a:gd name="T25" fmla="*/ 778519119 h 6949"/>
              <a:gd name="T26" fmla="*/ 419439638 w 5977"/>
              <a:gd name="T27" fmla="*/ 879530717 h 6949"/>
              <a:gd name="T28" fmla="*/ 430770396 w 5977"/>
              <a:gd name="T29" fmla="*/ 1158560951 h 6949"/>
              <a:gd name="T30" fmla="*/ 300559805 w 5977"/>
              <a:gd name="T31" fmla="*/ 1274167466 h 6949"/>
              <a:gd name="T32" fmla="*/ 174382360 w 5977"/>
              <a:gd name="T33" fmla="*/ 1298364383 h 6949"/>
              <a:gd name="T34" fmla="*/ 763979262 w 5977"/>
              <a:gd name="T35" fmla="*/ 1322752778 h 6949"/>
              <a:gd name="T36" fmla="*/ 853474940 w 5977"/>
              <a:gd name="T37" fmla="*/ 1303164944 h 6949"/>
              <a:gd name="T38" fmla="*/ 766283979 w 5977"/>
              <a:gd name="T39" fmla="*/ 1282233251 h 6949"/>
              <a:gd name="T40" fmla="*/ 599391621 w 5977"/>
              <a:gd name="T41" fmla="*/ 1171043463 h 6949"/>
              <a:gd name="T42" fmla="*/ 595934326 w 5977"/>
              <a:gd name="T43" fmla="*/ 916593980 h 6949"/>
              <a:gd name="T44" fmla="*/ 886123563 w 5977"/>
              <a:gd name="T45" fmla="*/ 798298870 h 6949"/>
              <a:gd name="T46" fmla="*/ 1147889272 w 5977"/>
              <a:gd name="T47" fmla="*/ 773910474 h 6949"/>
              <a:gd name="T48" fmla="*/ 1146544744 w 5977"/>
              <a:gd name="T49" fmla="*/ 735310997 h 6949"/>
              <a:gd name="T50" fmla="*/ 1096611840 w 5977"/>
              <a:gd name="T51" fmla="*/ 748561178 h 6949"/>
              <a:gd name="T52" fmla="*/ 589788853 w 5977"/>
              <a:gd name="T53" fmla="*/ 814814274 h 6949"/>
              <a:gd name="T54" fmla="*/ 635305150 w 5977"/>
              <a:gd name="T55" fmla="*/ 568238220 h 6949"/>
              <a:gd name="T56" fmla="*/ 1048982776 w 5977"/>
              <a:gd name="T57" fmla="*/ 422866120 h 6949"/>
              <a:gd name="T58" fmla="*/ 1035347301 w 5977"/>
              <a:gd name="T59" fmla="*/ 406926906 h 6949"/>
              <a:gd name="T60" fmla="*/ 734403157 w 5977"/>
              <a:gd name="T61" fmla="*/ 474524299 h 6949"/>
              <a:gd name="T62" fmla="*/ 560020797 w 5977"/>
              <a:gd name="T63" fmla="*/ 545386039 h 6949"/>
              <a:gd name="T64" fmla="*/ 592093570 w 5977"/>
              <a:gd name="T65" fmla="*/ 456472680 h 6949"/>
              <a:gd name="T66" fmla="*/ 779535115 w 5977"/>
              <a:gd name="T67" fmla="*/ 194533602 h 6949"/>
              <a:gd name="T68" fmla="*/ 656430626 w 5977"/>
              <a:gd name="T69" fmla="*/ 351812462 h 6949"/>
              <a:gd name="T70" fmla="*/ 538895321 w 5977"/>
              <a:gd name="T71" fmla="*/ 408463120 h 6949"/>
              <a:gd name="T72" fmla="*/ 572120233 w 5977"/>
              <a:gd name="T73" fmla="*/ 103700193 h 6949"/>
              <a:gd name="T74" fmla="*/ 563093753 w 5977"/>
              <a:gd name="T75" fmla="*/ 191917 h 6949"/>
              <a:gd name="T76" fmla="*/ 534862176 w 5977"/>
              <a:gd name="T77" fmla="*/ 0 h 69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connsiteX0" fmla="*/ 4660 w 10000"/>
              <a:gd name="connsiteY0" fmla="*/ 0 h 9959"/>
              <a:gd name="connsiteX1" fmla="*/ 4818 w 10000"/>
              <a:gd name="connsiteY1" fmla="*/ 527 h 9959"/>
              <a:gd name="connsiteX2" fmla="*/ 4618 w 10000"/>
              <a:gd name="connsiteY2" fmla="*/ 2177 h 9959"/>
              <a:gd name="connsiteX3" fmla="*/ 4245 w 10000"/>
              <a:gd name="connsiteY3" fmla="*/ 2695 h 9959"/>
              <a:gd name="connsiteX4" fmla="*/ 3341 w 10000"/>
              <a:gd name="connsiteY4" fmla="*/ 1219 h 9959"/>
              <a:gd name="connsiteX5" fmla="*/ 3052 w 10000"/>
              <a:gd name="connsiteY5" fmla="*/ 868 h 9959"/>
              <a:gd name="connsiteX6" fmla="*/ 3053 w 10000"/>
              <a:gd name="connsiteY6" fmla="*/ 825 h 9959"/>
              <a:gd name="connsiteX7" fmla="*/ 2933 w 10000"/>
              <a:gd name="connsiteY7" fmla="*/ 964 h 9959"/>
              <a:gd name="connsiteX8" fmla="*/ 3664 w 10000"/>
              <a:gd name="connsiteY8" fmla="*/ 2015 h 9959"/>
              <a:gd name="connsiteX9" fmla="*/ 4246 w 10000"/>
              <a:gd name="connsiteY9" fmla="*/ 3657 h 9959"/>
              <a:gd name="connsiteX10" fmla="*/ 4092 w 10000"/>
              <a:gd name="connsiteY10" fmla="*/ 4178 h 9959"/>
              <a:gd name="connsiteX11" fmla="*/ 3718 w 10000"/>
              <a:gd name="connsiteY11" fmla="*/ 4015 h 9959"/>
              <a:gd name="connsiteX12" fmla="*/ 2403 w 10000"/>
              <a:gd name="connsiteY12" fmla="*/ 3261 h 9959"/>
              <a:gd name="connsiteX13" fmla="*/ 895 w 10000"/>
              <a:gd name="connsiteY13" fmla="*/ 2713 h 9959"/>
              <a:gd name="connsiteX14" fmla="*/ 703 w 10000"/>
              <a:gd name="connsiteY14" fmla="*/ 2623 h 9959"/>
              <a:gd name="connsiteX15" fmla="*/ 629 w 10000"/>
              <a:gd name="connsiteY15" fmla="*/ 2815 h 9959"/>
              <a:gd name="connsiteX16" fmla="*/ 661 w 10000"/>
              <a:gd name="connsiteY16" fmla="*/ 2808 h 9959"/>
              <a:gd name="connsiteX17" fmla="*/ 2618 w 10000"/>
              <a:gd name="connsiteY17" fmla="*/ 3569 h 9959"/>
              <a:gd name="connsiteX18" fmla="*/ 3826 w 10000"/>
              <a:gd name="connsiteY18" fmla="*/ 4557 h 9959"/>
              <a:gd name="connsiteX19" fmla="*/ 3997 w 10000"/>
              <a:gd name="connsiteY19" fmla="*/ 5090 h 9959"/>
              <a:gd name="connsiteX20" fmla="*/ 3863 w 10000"/>
              <a:gd name="connsiteY20" fmla="*/ 6162 h 9959"/>
              <a:gd name="connsiteX21" fmla="*/ 3572 w 10000"/>
              <a:gd name="connsiteY21" fmla="*/ 6102 h 9959"/>
              <a:gd name="connsiteX22" fmla="*/ 671 w 10000"/>
              <a:gd name="connsiteY22" fmla="*/ 5634 h 9959"/>
              <a:gd name="connsiteX23" fmla="*/ 20 w 10000"/>
              <a:gd name="connsiteY23" fmla="*/ 5576 h 9959"/>
              <a:gd name="connsiteX24" fmla="*/ 20 w 10000"/>
              <a:gd name="connsiteY24" fmla="*/ 5584 h 9959"/>
              <a:gd name="connsiteX25" fmla="*/ 0 w 10000"/>
              <a:gd name="connsiteY25" fmla="*/ 5834 h 9959"/>
              <a:gd name="connsiteX26" fmla="*/ 383 w 10000"/>
              <a:gd name="connsiteY26" fmla="*/ 5838 h 9959"/>
              <a:gd name="connsiteX27" fmla="*/ 3654 w 10000"/>
              <a:gd name="connsiteY27" fmla="*/ 6591 h 9959"/>
              <a:gd name="connsiteX28" fmla="*/ 3897 w 10000"/>
              <a:gd name="connsiteY28" fmla="*/ 6977 h 9959"/>
              <a:gd name="connsiteX29" fmla="*/ 3753 w 10000"/>
              <a:gd name="connsiteY29" fmla="*/ 8682 h 9959"/>
              <a:gd name="connsiteX30" fmla="*/ 3594 w 10000"/>
              <a:gd name="connsiteY30" fmla="*/ 9101 h 9959"/>
              <a:gd name="connsiteX31" fmla="*/ 2618 w 10000"/>
              <a:gd name="connsiteY31" fmla="*/ 9548 h 9959"/>
              <a:gd name="connsiteX32" fmla="*/ 1966 w 10000"/>
              <a:gd name="connsiteY32" fmla="*/ 9647 h 9959"/>
              <a:gd name="connsiteX33" fmla="*/ 1471 w 10000"/>
              <a:gd name="connsiteY33" fmla="*/ 9893 h 9959"/>
              <a:gd name="connsiteX34" fmla="*/ 2899 w 10000"/>
              <a:gd name="connsiteY34" fmla="*/ 9957 h 9959"/>
              <a:gd name="connsiteX35" fmla="*/ 6656 w 10000"/>
              <a:gd name="connsiteY35" fmla="*/ 9912 h 9959"/>
              <a:gd name="connsiteX36" fmla="*/ 7293 w 10000"/>
              <a:gd name="connsiteY36" fmla="*/ 9816 h 9959"/>
              <a:gd name="connsiteX37" fmla="*/ 7435 w 10000"/>
              <a:gd name="connsiteY37" fmla="*/ 9765 h 9959"/>
              <a:gd name="connsiteX38" fmla="*/ 7328 w 10000"/>
              <a:gd name="connsiteY38" fmla="*/ 9717 h 9959"/>
              <a:gd name="connsiteX39" fmla="*/ 6676 w 10000"/>
              <a:gd name="connsiteY39" fmla="*/ 9609 h 9959"/>
              <a:gd name="connsiteX40" fmla="*/ 5392 w 10000"/>
              <a:gd name="connsiteY40" fmla="*/ 9191 h 9959"/>
              <a:gd name="connsiteX41" fmla="*/ 5222 w 10000"/>
              <a:gd name="connsiteY41" fmla="*/ 8775 h 9959"/>
              <a:gd name="connsiteX42" fmla="*/ 5183 w 10000"/>
              <a:gd name="connsiteY42" fmla="*/ 7407 h 9959"/>
              <a:gd name="connsiteX43" fmla="*/ 5192 w 10000"/>
              <a:gd name="connsiteY43" fmla="*/ 6869 h 9959"/>
              <a:gd name="connsiteX44" fmla="*/ 5356 w 10000"/>
              <a:gd name="connsiteY44" fmla="*/ 6713 h 9959"/>
              <a:gd name="connsiteX45" fmla="*/ 7720 w 10000"/>
              <a:gd name="connsiteY45" fmla="*/ 5982 h 9959"/>
              <a:gd name="connsiteX46" fmla="*/ 9982 w 10000"/>
              <a:gd name="connsiteY46" fmla="*/ 5786 h 9959"/>
              <a:gd name="connsiteX47" fmla="*/ 10000 w 10000"/>
              <a:gd name="connsiteY47" fmla="*/ 5799 h 9959"/>
              <a:gd name="connsiteX48" fmla="*/ 9985 w 10000"/>
              <a:gd name="connsiteY48" fmla="*/ 5594 h 9959"/>
              <a:gd name="connsiteX49" fmla="*/ 9988 w 10000"/>
              <a:gd name="connsiteY49" fmla="*/ 5510 h 9959"/>
              <a:gd name="connsiteX50" fmla="*/ 9941 w 10000"/>
              <a:gd name="connsiteY50" fmla="*/ 5579 h 9959"/>
              <a:gd name="connsiteX51" fmla="*/ 9553 w 10000"/>
              <a:gd name="connsiteY51" fmla="*/ 5609 h 9959"/>
              <a:gd name="connsiteX52" fmla="*/ 6000 w 10000"/>
              <a:gd name="connsiteY52" fmla="*/ 5999 h 9959"/>
              <a:gd name="connsiteX53" fmla="*/ 5138 w 10000"/>
              <a:gd name="connsiteY53" fmla="*/ 6106 h 9959"/>
              <a:gd name="connsiteX54" fmla="*/ 4956 w 10000"/>
              <a:gd name="connsiteY54" fmla="*/ 4937 h 9959"/>
              <a:gd name="connsiteX55" fmla="*/ 5535 w 10000"/>
              <a:gd name="connsiteY55" fmla="*/ 4258 h 9959"/>
              <a:gd name="connsiteX56" fmla="*/ 8583 w 10000"/>
              <a:gd name="connsiteY56" fmla="*/ 3252 h 9959"/>
              <a:gd name="connsiteX57" fmla="*/ 9138 w 10000"/>
              <a:gd name="connsiteY57" fmla="*/ 3169 h 9959"/>
              <a:gd name="connsiteX58" fmla="*/ 9040 w 10000"/>
              <a:gd name="connsiteY58" fmla="*/ 3023 h 9959"/>
              <a:gd name="connsiteX59" fmla="*/ 9020 w 10000"/>
              <a:gd name="connsiteY59" fmla="*/ 3049 h 9959"/>
              <a:gd name="connsiteX60" fmla="*/ 8390 w 10000"/>
              <a:gd name="connsiteY60" fmla="*/ 3150 h 9959"/>
              <a:gd name="connsiteX61" fmla="*/ 6398 w 10000"/>
              <a:gd name="connsiteY61" fmla="*/ 3556 h 9959"/>
              <a:gd name="connsiteX62" fmla="*/ 5514 w 10000"/>
              <a:gd name="connsiteY62" fmla="*/ 3914 h 9959"/>
              <a:gd name="connsiteX63" fmla="*/ 4879 w 10000"/>
              <a:gd name="connsiteY63" fmla="*/ 4087 h 9959"/>
              <a:gd name="connsiteX64" fmla="*/ 4830 w 10000"/>
              <a:gd name="connsiteY64" fmla="*/ 3847 h 9959"/>
              <a:gd name="connsiteX65" fmla="*/ 5158 w 10000"/>
              <a:gd name="connsiteY65" fmla="*/ 3421 h 9959"/>
              <a:gd name="connsiteX66" fmla="*/ 6676 w 10000"/>
              <a:gd name="connsiteY66" fmla="*/ 1639 h 9959"/>
              <a:gd name="connsiteX67" fmla="*/ 6791 w 10000"/>
              <a:gd name="connsiteY67" fmla="*/ 1458 h 9959"/>
              <a:gd name="connsiteX68" fmla="*/ 6647 w 10000"/>
              <a:gd name="connsiteY68" fmla="*/ 1371 h 9959"/>
              <a:gd name="connsiteX69" fmla="*/ 5719 w 10000"/>
              <a:gd name="connsiteY69" fmla="*/ 2636 h 9959"/>
              <a:gd name="connsiteX70" fmla="*/ 4735 w 10000"/>
              <a:gd name="connsiteY70" fmla="*/ 3336 h 9959"/>
              <a:gd name="connsiteX71" fmla="*/ 4695 w 10000"/>
              <a:gd name="connsiteY71" fmla="*/ 3061 h 9959"/>
              <a:gd name="connsiteX72" fmla="*/ 4797 w 10000"/>
              <a:gd name="connsiteY72" fmla="*/ 2462 h 9959"/>
              <a:gd name="connsiteX73" fmla="*/ 4984 w 10000"/>
              <a:gd name="connsiteY73" fmla="*/ 777 h 9959"/>
              <a:gd name="connsiteX74" fmla="*/ 4929 w 10000"/>
              <a:gd name="connsiteY74" fmla="*/ 121 h 9959"/>
              <a:gd name="connsiteX75" fmla="*/ 4905 w 10000"/>
              <a:gd name="connsiteY75" fmla="*/ 1 h 9959"/>
              <a:gd name="connsiteX76" fmla="*/ 4790 w 10000"/>
              <a:gd name="connsiteY76" fmla="*/ 4 h 9959"/>
              <a:gd name="connsiteX77" fmla="*/ 4660 w 10000"/>
              <a:gd name="connsiteY77" fmla="*/ 0 h 9959"/>
              <a:gd name="connsiteX0-1" fmla="*/ 4660 w 10000"/>
              <a:gd name="connsiteY0-2" fmla="*/ 0 h 10000"/>
              <a:gd name="connsiteX1-3" fmla="*/ 4818 w 10000"/>
              <a:gd name="connsiteY1-4" fmla="*/ 529 h 10000"/>
              <a:gd name="connsiteX2-5" fmla="*/ 4618 w 10000"/>
              <a:gd name="connsiteY2-6" fmla="*/ 2186 h 10000"/>
              <a:gd name="connsiteX3-7" fmla="*/ 4245 w 10000"/>
              <a:gd name="connsiteY3-8" fmla="*/ 2706 h 10000"/>
              <a:gd name="connsiteX4-9" fmla="*/ 3341 w 10000"/>
              <a:gd name="connsiteY4-10" fmla="*/ 1224 h 10000"/>
              <a:gd name="connsiteX5-11" fmla="*/ 3052 w 10000"/>
              <a:gd name="connsiteY5-12" fmla="*/ 872 h 10000"/>
              <a:gd name="connsiteX6-13" fmla="*/ 3053 w 10000"/>
              <a:gd name="connsiteY6-14" fmla="*/ 828 h 10000"/>
              <a:gd name="connsiteX7-15" fmla="*/ 2933 w 10000"/>
              <a:gd name="connsiteY7-16" fmla="*/ 968 h 10000"/>
              <a:gd name="connsiteX8-17" fmla="*/ 3664 w 10000"/>
              <a:gd name="connsiteY8-18" fmla="*/ 2023 h 10000"/>
              <a:gd name="connsiteX9-19" fmla="*/ 4246 w 10000"/>
              <a:gd name="connsiteY9-20" fmla="*/ 3672 h 10000"/>
              <a:gd name="connsiteX10-21" fmla="*/ 4092 w 10000"/>
              <a:gd name="connsiteY10-22" fmla="*/ 4195 h 10000"/>
              <a:gd name="connsiteX11-23" fmla="*/ 3718 w 10000"/>
              <a:gd name="connsiteY11-24" fmla="*/ 4032 h 10000"/>
              <a:gd name="connsiteX12-25" fmla="*/ 2403 w 10000"/>
              <a:gd name="connsiteY12-26" fmla="*/ 3274 h 10000"/>
              <a:gd name="connsiteX13-27" fmla="*/ 895 w 10000"/>
              <a:gd name="connsiteY13-28" fmla="*/ 2724 h 10000"/>
              <a:gd name="connsiteX14-29" fmla="*/ 703 w 10000"/>
              <a:gd name="connsiteY14-30" fmla="*/ 2634 h 10000"/>
              <a:gd name="connsiteX15-31" fmla="*/ 629 w 10000"/>
              <a:gd name="connsiteY15-32" fmla="*/ 2827 h 10000"/>
              <a:gd name="connsiteX16-33" fmla="*/ 661 w 10000"/>
              <a:gd name="connsiteY16-34" fmla="*/ 2820 h 10000"/>
              <a:gd name="connsiteX17-35" fmla="*/ 2618 w 10000"/>
              <a:gd name="connsiteY17-36" fmla="*/ 3584 h 10000"/>
              <a:gd name="connsiteX18-37" fmla="*/ 3826 w 10000"/>
              <a:gd name="connsiteY18-38" fmla="*/ 4576 h 10000"/>
              <a:gd name="connsiteX19-39" fmla="*/ 3997 w 10000"/>
              <a:gd name="connsiteY19-40" fmla="*/ 5111 h 10000"/>
              <a:gd name="connsiteX20-41" fmla="*/ 3863 w 10000"/>
              <a:gd name="connsiteY20-42" fmla="*/ 6187 h 10000"/>
              <a:gd name="connsiteX21-43" fmla="*/ 3572 w 10000"/>
              <a:gd name="connsiteY21-44" fmla="*/ 6127 h 10000"/>
              <a:gd name="connsiteX22-45" fmla="*/ 671 w 10000"/>
              <a:gd name="connsiteY22-46" fmla="*/ 5657 h 10000"/>
              <a:gd name="connsiteX23-47" fmla="*/ 20 w 10000"/>
              <a:gd name="connsiteY23-48" fmla="*/ 5599 h 10000"/>
              <a:gd name="connsiteX24-49" fmla="*/ 20 w 10000"/>
              <a:gd name="connsiteY24-50" fmla="*/ 5607 h 10000"/>
              <a:gd name="connsiteX25-51" fmla="*/ 0 w 10000"/>
              <a:gd name="connsiteY25-52" fmla="*/ 5858 h 10000"/>
              <a:gd name="connsiteX26-53" fmla="*/ 383 w 10000"/>
              <a:gd name="connsiteY26-54" fmla="*/ 5862 h 10000"/>
              <a:gd name="connsiteX27-55" fmla="*/ 3654 w 10000"/>
              <a:gd name="connsiteY27-56" fmla="*/ 6618 h 10000"/>
              <a:gd name="connsiteX28-57" fmla="*/ 3897 w 10000"/>
              <a:gd name="connsiteY28-58" fmla="*/ 7006 h 10000"/>
              <a:gd name="connsiteX29-59" fmla="*/ 3753 w 10000"/>
              <a:gd name="connsiteY29-60" fmla="*/ 8718 h 10000"/>
              <a:gd name="connsiteX30-61" fmla="*/ 3594 w 10000"/>
              <a:gd name="connsiteY30-62" fmla="*/ 9138 h 10000"/>
              <a:gd name="connsiteX31-63" fmla="*/ 2618 w 10000"/>
              <a:gd name="connsiteY31-64" fmla="*/ 9587 h 10000"/>
              <a:gd name="connsiteX32-65" fmla="*/ 1966 w 10000"/>
              <a:gd name="connsiteY32-66" fmla="*/ 9687 h 10000"/>
              <a:gd name="connsiteX33-67" fmla="*/ 1471 w 10000"/>
              <a:gd name="connsiteY33-68" fmla="*/ 9934 h 10000"/>
              <a:gd name="connsiteX34-69" fmla="*/ 2899 w 10000"/>
              <a:gd name="connsiteY34-70" fmla="*/ 9998 h 10000"/>
              <a:gd name="connsiteX35-71" fmla="*/ 6656 w 10000"/>
              <a:gd name="connsiteY35-72" fmla="*/ 9953 h 10000"/>
              <a:gd name="connsiteX36-73" fmla="*/ 7345 w 10000"/>
              <a:gd name="connsiteY36-74" fmla="*/ 9982 h 10000"/>
              <a:gd name="connsiteX37-75" fmla="*/ 7435 w 10000"/>
              <a:gd name="connsiteY37-76" fmla="*/ 9805 h 10000"/>
              <a:gd name="connsiteX38-77" fmla="*/ 7328 w 10000"/>
              <a:gd name="connsiteY38-78" fmla="*/ 9757 h 10000"/>
              <a:gd name="connsiteX39-79" fmla="*/ 6676 w 10000"/>
              <a:gd name="connsiteY39-80" fmla="*/ 9649 h 10000"/>
              <a:gd name="connsiteX40-81" fmla="*/ 5392 w 10000"/>
              <a:gd name="connsiteY40-82" fmla="*/ 9229 h 10000"/>
              <a:gd name="connsiteX41-83" fmla="*/ 5222 w 10000"/>
              <a:gd name="connsiteY41-84" fmla="*/ 8811 h 10000"/>
              <a:gd name="connsiteX42-85" fmla="*/ 5183 w 10000"/>
              <a:gd name="connsiteY42-86" fmla="*/ 7437 h 10000"/>
              <a:gd name="connsiteX43-87" fmla="*/ 5192 w 10000"/>
              <a:gd name="connsiteY43-88" fmla="*/ 6897 h 10000"/>
              <a:gd name="connsiteX44-89" fmla="*/ 5356 w 10000"/>
              <a:gd name="connsiteY44-90" fmla="*/ 6741 h 10000"/>
              <a:gd name="connsiteX45-91" fmla="*/ 7720 w 10000"/>
              <a:gd name="connsiteY45-92" fmla="*/ 6007 h 10000"/>
              <a:gd name="connsiteX46-93" fmla="*/ 9982 w 10000"/>
              <a:gd name="connsiteY46-94" fmla="*/ 5810 h 10000"/>
              <a:gd name="connsiteX47-95" fmla="*/ 10000 w 10000"/>
              <a:gd name="connsiteY47-96" fmla="*/ 5823 h 10000"/>
              <a:gd name="connsiteX48-97" fmla="*/ 9985 w 10000"/>
              <a:gd name="connsiteY48-98" fmla="*/ 5617 h 10000"/>
              <a:gd name="connsiteX49-99" fmla="*/ 9988 w 10000"/>
              <a:gd name="connsiteY49-100" fmla="*/ 5533 h 10000"/>
              <a:gd name="connsiteX50-101" fmla="*/ 9941 w 10000"/>
              <a:gd name="connsiteY50-102" fmla="*/ 5602 h 10000"/>
              <a:gd name="connsiteX51-103" fmla="*/ 9553 w 10000"/>
              <a:gd name="connsiteY51-104" fmla="*/ 5632 h 10000"/>
              <a:gd name="connsiteX52-105" fmla="*/ 6000 w 10000"/>
              <a:gd name="connsiteY52-106" fmla="*/ 6024 h 10000"/>
              <a:gd name="connsiteX53-107" fmla="*/ 5138 w 10000"/>
              <a:gd name="connsiteY53-108" fmla="*/ 6131 h 10000"/>
              <a:gd name="connsiteX54-109" fmla="*/ 4956 w 10000"/>
              <a:gd name="connsiteY54-110" fmla="*/ 4957 h 10000"/>
              <a:gd name="connsiteX55-111" fmla="*/ 5535 w 10000"/>
              <a:gd name="connsiteY55-112" fmla="*/ 4276 h 10000"/>
              <a:gd name="connsiteX56-113" fmla="*/ 8583 w 10000"/>
              <a:gd name="connsiteY56-114" fmla="*/ 3265 h 10000"/>
              <a:gd name="connsiteX57-115" fmla="*/ 9138 w 10000"/>
              <a:gd name="connsiteY57-116" fmla="*/ 3182 h 10000"/>
              <a:gd name="connsiteX58-117" fmla="*/ 9040 w 10000"/>
              <a:gd name="connsiteY58-118" fmla="*/ 3035 h 10000"/>
              <a:gd name="connsiteX59-119" fmla="*/ 9020 w 10000"/>
              <a:gd name="connsiteY59-120" fmla="*/ 3062 h 10000"/>
              <a:gd name="connsiteX60-121" fmla="*/ 8390 w 10000"/>
              <a:gd name="connsiteY60-122" fmla="*/ 3163 h 10000"/>
              <a:gd name="connsiteX61-123" fmla="*/ 6398 w 10000"/>
              <a:gd name="connsiteY61-124" fmla="*/ 3571 h 10000"/>
              <a:gd name="connsiteX62-125" fmla="*/ 5514 w 10000"/>
              <a:gd name="connsiteY62-126" fmla="*/ 3930 h 10000"/>
              <a:gd name="connsiteX63-127" fmla="*/ 4879 w 10000"/>
              <a:gd name="connsiteY63-128" fmla="*/ 4104 h 10000"/>
              <a:gd name="connsiteX64-129" fmla="*/ 4830 w 10000"/>
              <a:gd name="connsiteY64-130" fmla="*/ 3863 h 10000"/>
              <a:gd name="connsiteX65-131" fmla="*/ 5158 w 10000"/>
              <a:gd name="connsiteY65-132" fmla="*/ 3435 h 10000"/>
              <a:gd name="connsiteX66-133" fmla="*/ 6676 w 10000"/>
              <a:gd name="connsiteY66-134" fmla="*/ 1646 h 10000"/>
              <a:gd name="connsiteX67-135" fmla="*/ 6791 w 10000"/>
              <a:gd name="connsiteY67-136" fmla="*/ 1464 h 10000"/>
              <a:gd name="connsiteX68-137" fmla="*/ 6647 w 10000"/>
              <a:gd name="connsiteY68-138" fmla="*/ 1377 h 10000"/>
              <a:gd name="connsiteX69-139" fmla="*/ 5719 w 10000"/>
              <a:gd name="connsiteY69-140" fmla="*/ 2647 h 10000"/>
              <a:gd name="connsiteX70-141" fmla="*/ 4735 w 10000"/>
              <a:gd name="connsiteY70-142" fmla="*/ 3350 h 10000"/>
              <a:gd name="connsiteX71-143" fmla="*/ 4695 w 10000"/>
              <a:gd name="connsiteY71-144" fmla="*/ 3074 h 10000"/>
              <a:gd name="connsiteX72-145" fmla="*/ 4797 w 10000"/>
              <a:gd name="connsiteY72-146" fmla="*/ 2472 h 10000"/>
              <a:gd name="connsiteX73-147" fmla="*/ 4984 w 10000"/>
              <a:gd name="connsiteY73-148" fmla="*/ 780 h 10000"/>
              <a:gd name="connsiteX74-149" fmla="*/ 4929 w 10000"/>
              <a:gd name="connsiteY74-150" fmla="*/ 121 h 10000"/>
              <a:gd name="connsiteX75-151" fmla="*/ 4905 w 10000"/>
              <a:gd name="connsiteY75-152" fmla="*/ 1 h 10000"/>
              <a:gd name="connsiteX76-153" fmla="*/ 4790 w 10000"/>
              <a:gd name="connsiteY76-154" fmla="*/ 4 h 10000"/>
              <a:gd name="connsiteX77-155" fmla="*/ 4660 w 10000"/>
              <a:gd name="connsiteY77-156" fmla="*/ 0 h 10000"/>
              <a:gd name="connsiteX0-157" fmla="*/ 4660 w 10000"/>
              <a:gd name="connsiteY0-158" fmla="*/ 0 h 10000"/>
              <a:gd name="connsiteX1-159" fmla="*/ 4818 w 10000"/>
              <a:gd name="connsiteY1-160" fmla="*/ 529 h 10000"/>
              <a:gd name="connsiteX2-161" fmla="*/ 4618 w 10000"/>
              <a:gd name="connsiteY2-162" fmla="*/ 2186 h 10000"/>
              <a:gd name="connsiteX3-163" fmla="*/ 4245 w 10000"/>
              <a:gd name="connsiteY3-164" fmla="*/ 2706 h 10000"/>
              <a:gd name="connsiteX4-165" fmla="*/ 3341 w 10000"/>
              <a:gd name="connsiteY4-166" fmla="*/ 1224 h 10000"/>
              <a:gd name="connsiteX5-167" fmla="*/ 3052 w 10000"/>
              <a:gd name="connsiteY5-168" fmla="*/ 872 h 10000"/>
              <a:gd name="connsiteX6-169" fmla="*/ 3053 w 10000"/>
              <a:gd name="connsiteY6-170" fmla="*/ 828 h 10000"/>
              <a:gd name="connsiteX7-171" fmla="*/ 2933 w 10000"/>
              <a:gd name="connsiteY7-172" fmla="*/ 968 h 10000"/>
              <a:gd name="connsiteX8-173" fmla="*/ 3664 w 10000"/>
              <a:gd name="connsiteY8-174" fmla="*/ 2023 h 10000"/>
              <a:gd name="connsiteX9-175" fmla="*/ 4246 w 10000"/>
              <a:gd name="connsiteY9-176" fmla="*/ 3672 h 10000"/>
              <a:gd name="connsiteX10-177" fmla="*/ 4092 w 10000"/>
              <a:gd name="connsiteY10-178" fmla="*/ 4195 h 10000"/>
              <a:gd name="connsiteX11-179" fmla="*/ 3718 w 10000"/>
              <a:gd name="connsiteY11-180" fmla="*/ 4032 h 10000"/>
              <a:gd name="connsiteX12-181" fmla="*/ 2403 w 10000"/>
              <a:gd name="connsiteY12-182" fmla="*/ 3274 h 10000"/>
              <a:gd name="connsiteX13-183" fmla="*/ 895 w 10000"/>
              <a:gd name="connsiteY13-184" fmla="*/ 2724 h 10000"/>
              <a:gd name="connsiteX14-185" fmla="*/ 703 w 10000"/>
              <a:gd name="connsiteY14-186" fmla="*/ 2634 h 10000"/>
              <a:gd name="connsiteX15-187" fmla="*/ 629 w 10000"/>
              <a:gd name="connsiteY15-188" fmla="*/ 2827 h 10000"/>
              <a:gd name="connsiteX16-189" fmla="*/ 661 w 10000"/>
              <a:gd name="connsiteY16-190" fmla="*/ 2820 h 10000"/>
              <a:gd name="connsiteX17-191" fmla="*/ 2618 w 10000"/>
              <a:gd name="connsiteY17-192" fmla="*/ 3584 h 10000"/>
              <a:gd name="connsiteX18-193" fmla="*/ 3826 w 10000"/>
              <a:gd name="connsiteY18-194" fmla="*/ 4576 h 10000"/>
              <a:gd name="connsiteX19-195" fmla="*/ 3997 w 10000"/>
              <a:gd name="connsiteY19-196" fmla="*/ 5111 h 10000"/>
              <a:gd name="connsiteX20-197" fmla="*/ 3863 w 10000"/>
              <a:gd name="connsiteY20-198" fmla="*/ 6187 h 10000"/>
              <a:gd name="connsiteX21-199" fmla="*/ 3572 w 10000"/>
              <a:gd name="connsiteY21-200" fmla="*/ 6127 h 10000"/>
              <a:gd name="connsiteX22-201" fmla="*/ 671 w 10000"/>
              <a:gd name="connsiteY22-202" fmla="*/ 5657 h 10000"/>
              <a:gd name="connsiteX23-203" fmla="*/ 20 w 10000"/>
              <a:gd name="connsiteY23-204" fmla="*/ 5599 h 10000"/>
              <a:gd name="connsiteX24-205" fmla="*/ 20 w 10000"/>
              <a:gd name="connsiteY24-206" fmla="*/ 5607 h 10000"/>
              <a:gd name="connsiteX25-207" fmla="*/ 0 w 10000"/>
              <a:gd name="connsiteY25-208" fmla="*/ 5858 h 10000"/>
              <a:gd name="connsiteX26-209" fmla="*/ 383 w 10000"/>
              <a:gd name="connsiteY26-210" fmla="*/ 5862 h 10000"/>
              <a:gd name="connsiteX27-211" fmla="*/ 3654 w 10000"/>
              <a:gd name="connsiteY27-212" fmla="*/ 6618 h 10000"/>
              <a:gd name="connsiteX28-213" fmla="*/ 3897 w 10000"/>
              <a:gd name="connsiteY28-214" fmla="*/ 7006 h 10000"/>
              <a:gd name="connsiteX29-215" fmla="*/ 3753 w 10000"/>
              <a:gd name="connsiteY29-216" fmla="*/ 8718 h 10000"/>
              <a:gd name="connsiteX30-217" fmla="*/ 3594 w 10000"/>
              <a:gd name="connsiteY30-218" fmla="*/ 9138 h 10000"/>
              <a:gd name="connsiteX31-219" fmla="*/ 2618 w 10000"/>
              <a:gd name="connsiteY31-220" fmla="*/ 9587 h 10000"/>
              <a:gd name="connsiteX32-221" fmla="*/ 1966 w 10000"/>
              <a:gd name="connsiteY32-222" fmla="*/ 9687 h 10000"/>
              <a:gd name="connsiteX33-223" fmla="*/ 1471 w 10000"/>
              <a:gd name="connsiteY33-224" fmla="*/ 9934 h 10000"/>
              <a:gd name="connsiteX34-225" fmla="*/ 2899 w 10000"/>
              <a:gd name="connsiteY34-226" fmla="*/ 9998 h 10000"/>
              <a:gd name="connsiteX35-227" fmla="*/ 6656 w 10000"/>
              <a:gd name="connsiteY35-228" fmla="*/ 9953 h 10000"/>
              <a:gd name="connsiteX36-229" fmla="*/ 7345 w 10000"/>
              <a:gd name="connsiteY36-230" fmla="*/ 9982 h 10000"/>
              <a:gd name="connsiteX37-231" fmla="*/ 7571 w 10000"/>
              <a:gd name="connsiteY37-232" fmla="*/ 9967 h 10000"/>
              <a:gd name="connsiteX38-233" fmla="*/ 7328 w 10000"/>
              <a:gd name="connsiteY38-234" fmla="*/ 9757 h 10000"/>
              <a:gd name="connsiteX39-235" fmla="*/ 6676 w 10000"/>
              <a:gd name="connsiteY39-236" fmla="*/ 9649 h 10000"/>
              <a:gd name="connsiteX40-237" fmla="*/ 5392 w 10000"/>
              <a:gd name="connsiteY40-238" fmla="*/ 9229 h 10000"/>
              <a:gd name="connsiteX41-239" fmla="*/ 5222 w 10000"/>
              <a:gd name="connsiteY41-240" fmla="*/ 8811 h 10000"/>
              <a:gd name="connsiteX42-241" fmla="*/ 5183 w 10000"/>
              <a:gd name="connsiteY42-242" fmla="*/ 7437 h 10000"/>
              <a:gd name="connsiteX43-243" fmla="*/ 5192 w 10000"/>
              <a:gd name="connsiteY43-244" fmla="*/ 6897 h 10000"/>
              <a:gd name="connsiteX44-245" fmla="*/ 5356 w 10000"/>
              <a:gd name="connsiteY44-246" fmla="*/ 6741 h 10000"/>
              <a:gd name="connsiteX45-247" fmla="*/ 7720 w 10000"/>
              <a:gd name="connsiteY45-248" fmla="*/ 6007 h 10000"/>
              <a:gd name="connsiteX46-249" fmla="*/ 9982 w 10000"/>
              <a:gd name="connsiteY46-250" fmla="*/ 5810 h 10000"/>
              <a:gd name="connsiteX47-251" fmla="*/ 10000 w 10000"/>
              <a:gd name="connsiteY47-252" fmla="*/ 5823 h 10000"/>
              <a:gd name="connsiteX48-253" fmla="*/ 9985 w 10000"/>
              <a:gd name="connsiteY48-254" fmla="*/ 5617 h 10000"/>
              <a:gd name="connsiteX49-255" fmla="*/ 9988 w 10000"/>
              <a:gd name="connsiteY49-256" fmla="*/ 5533 h 10000"/>
              <a:gd name="connsiteX50-257" fmla="*/ 9941 w 10000"/>
              <a:gd name="connsiteY50-258" fmla="*/ 5602 h 10000"/>
              <a:gd name="connsiteX51-259" fmla="*/ 9553 w 10000"/>
              <a:gd name="connsiteY51-260" fmla="*/ 5632 h 10000"/>
              <a:gd name="connsiteX52-261" fmla="*/ 6000 w 10000"/>
              <a:gd name="connsiteY52-262" fmla="*/ 6024 h 10000"/>
              <a:gd name="connsiteX53-263" fmla="*/ 5138 w 10000"/>
              <a:gd name="connsiteY53-264" fmla="*/ 6131 h 10000"/>
              <a:gd name="connsiteX54-265" fmla="*/ 4956 w 10000"/>
              <a:gd name="connsiteY54-266" fmla="*/ 4957 h 10000"/>
              <a:gd name="connsiteX55-267" fmla="*/ 5535 w 10000"/>
              <a:gd name="connsiteY55-268" fmla="*/ 4276 h 10000"/>
              <a:gd name="connsiteX56-269" fmla="*/ 8583 w 10000"/>
              <a:gd name="connsiteY56-270" fmla="*/ 3265 h 10000"/>
              <a:gd name="connsiteX57-271" fmla="*/ 9138 w 10000"/>
              <a:gd name="connsiteY57-272" fmla="*/ 3182 h 10000"/>
              <a:gd name="connsiteX58-273" fmla="*/ 9040 w 10000"/>
              <a:gd name="connsiteY58-274" fmla="*/ 3035 h 10000"/>
              <a:gd name="connsiteX59-275" fmla="*/ 9020 w 10000"/>
              <a:gd name="connsiteY59-276" fmla="*/ 3062 h 10000"/>
              <a:gd name="connsiteX60-277" fmla="*/ 8390 w 10000"/>
              <a:gd name="connsiteY60-278" fmla="*/ 3163 h 10000"/>
              <a:gd name="connsiteX61-279" fmla="*/ 6398 w 10000"/>
              <a:gd name="connsiteY61-280" fmla="*/ 3571 h 10000"/>
              <a:gd name="connsiteX62-281" fmla="*/ 5514 w 10000"/>
              <a:gd name="connsiteY62-282" fmla="*/ 3930 h 10000"/>
              <a:gd name="connsiteX63-283" fmla="*/ 4879 w 10000"/>
              <a:gd name="connsiteY63-284" fmla="*/ 4104 h 10000"/>
              <a:gd name="connsiteX64-285" fmla="*/ 4830 w 10000"/>
              <a:gd name="connsiteY64-286" fmla="*/ 3863 h 10000"/>
              <a:gd name="connsiteX65-287" fmla="*/ 5158 w 10000"/>
              <a:gd name="connsiteY65-288" fmla="*/ 3435 h 10000"/>
              <a:gd name="connsiteX66-289" fmla="*/ 6676 w 10000"/>
              <a:gd name="connsiteY66-290" fmla="*/ 1646 h 10000"/>
              <a:gd name="connsiteX67-291" fmla="*/ 6791 w 10000"/>
              <a:gd name="connsiteY67-292" fmla="*/ 1464 h 10000"/>
              <a:gd name="connsiteX68-293" fmla="*/ 6647 w 10000"/>
              <a:gd name="connsiteY68-294" fmla="*/ 1377 h 10000"/>
              <a:gd name="connsiteX69-295" fmla="*/ 5719 w 10000"/>
              <a:gd name="connsiteY69-296" fmla="*/ 2647 h 10000"/>
              <a:gd name="connsiteX70-297" fmla="*/ 4735 w 10000"/>
              <a:gd name="connsiteY70-298" fmla="*/ 3350 h 10000"/>
              <a:gd name="connsiteX71-299" fmla="*/ 4695 w 10000"/>
              <a:gd name="connsiteY71-300" fmla="*/ 3074 h 10000"/>
              <a:gd name="connsiteX72-301" fmla="*/ 4797 w 10000"/>
              <a:gd name="connsiteY72-302" fmla="*/ 2472 h 10000"/>
              <a:gd name="connsiteX73-303" fmla="*/ 4984 w 10000"/>
              <a:gd name="connsiteY73-304" fmla="*/ 780 h 10000"/>
              <a:gd name="connsiteX74-305" fmla="*/ 4929 w 10000"/>
              <a:gd name="connsiteY74-306" fmla="*/ 121 h 10000"/>
              <a:gd name="connsiteX75-307" fmla="*/ 4905 w 10000"/>
              <a:gd name="connsiteY75-308" fmla="*/ 1 h 10000"/>
              <a:gd name="connsiteX76-309" fmla="*/ 4790 w 10000"/>
              <a:gd name="connsiteY76-310" fmla="*/ 4 h 10000"/>
              <a:gd name="connsiteX77-311" fmla="*/ 4660 w 10000"/>
              <a:gd name="connsiteY77-312" fmla="*/ 0 h 10000"/>
              <a:gd name="connsiteX0-313" fmla="*/ 4660 w 10000"/>
              <a:gd name="connsiteY0-314" fmla="*/ 0 h 10000"/>
              <a:gd name="connsiteX1-315" fmla="*/ 4818 w 10000"/>
              <a:gd name="connsiteY1-316" fmla="*/ 529 h 10000"/>
              <a:gd name="connsiteX2-317" fmla="*/ 4618 w 10000"/>
              <a:gd name="connsiteY2-318" fmla="*/ 2186 h 10000"/>
              <a:gd name="connsiteX3-319" fmla="*/ 4245 w 10000"/>
              <a:gd name="connsiteY3-320" fmla="*/ 2706 h 10000"/>
              <a:gd name="connsiteX4-321" fmla="*/ 3341 w 10000"/>
              <a:gd name="connsiteY4-322" fmla="*/ 1224 h 10000"/>
              <a:gd name="connsiteX5-323" fmla="*/ 3052 w 10000"/>
              <a:gd name="connsiteY5-324" fmla="*/ 872 h 10000"/>
              <a:gd name="connsiteX6-325" fmla="*/ 3053 w 10000"/>
              <a:gd name="connsiteY6-326" fmla="*/ 828 h 10000"/>
              <a:gd name="connsiteX7-327" fmla="*/ 2933 w 10000"/>
              <a:gd name="connsiteY7-328" fmla="*/ 968 h 10000"/>
              <a:gd name="connsiteX8-329" fmla="*/ 3664 w 10000"/>
              <a:gd name="connsiteY8-330" fmla="*/ 2023 h 10000"/>
              <a:gd name="connsiteX9-331" fmla="*/ 4246 w 10000"/>
              <a:gd name="connsiteY9-332" fmla="*/ 3672 h 10000"/>
              <a:gd name="connsiteX10-333" fmla="*/ 4092 w 10000"/>
              <a:gd name="connsiteY10-334" fmla="*/ 4195 h 10000"/>
              <a:gd name="connsiteX11-335" fmla="*/ 3718 w 10000"/>
              <a:gd name="connsiteY11-336" fmla="*/ 4032 h 10000"/>
              <a:gd name="connsiteX12-337" fmla="*/ 2403 w 10000"/>
              <a:gd name="connsiteY12-338" fmla="*/ 3274 h 10000"/>
              <a:gd name="connsiteX13-339" fmla="*/ 895 w 10000"/>
              <a:gd name="connsiteY13-340" fmla="*/ 2724 h 10000"/>
              <a:gd name="connsiteX14-341" fmla="*/ 703 w 10000"/>
              <a:gd name="connsiteY14-342" fmla="*/ 2634 h 10000"/>
              <a:gd name="connsiteX15-343" fmla="*/ 629 w 10000"/>
              <a:gd name="connsiteY15-344" fmla="*/ 2827 h 10000"/>
              <a:gd name="connsiteX16-345" fmla="*/ 661 w 10000"/>
              <a:gd name="connsiteY16-346" fmla="*/ 2820 h 10000"/>
              <a:gd name="connsiteX17-347" fmla="*/ 2618 w 10000"/>
              <a:gd name="connsiteY17-348" fmla="*/ 3584 h 10000"/>
              <a:gd name="connsiteX18-349" fmla="*/ 3826 w 10000"/>
              <a:gd name="connsiteY18-350" fmla="*/ 4576 h 10000"/>
              <a:gd name="connsiteX19-351" fmla="*/ 3997 w 10000"/>
              <a:gd name="connsiteY19-352" fmla="*/ 5111 h 10000"/>
              <a:gd name="connsiteX20-353" fmla="*/ 3863 w 10000"/>
              <a:gd name="connsiteY20-354" fmla="*/ 6187 h 10000"/>
              <a:gd name="connsiteX21-355" fmla="*/ 3572 w 10000"/>
              <a:gd name="connsiteY21-356" fmla="*/ 6127 h 10000"/>
              <a:gd name="connsiteX22-357" fmla="*/ 671 w 10000"/>
              <a:gd name="connsiteY22-358" fmla="*/ 5657 h 10000"/>
              <a:gd name="connsiteX23-359" fmla="*/ 20 w 10000"/>
              <a:gd name="connsiteY23-360" fmla="*/ 5599 h 10000"/>
              <a:gd name="connsiteX24-361" fmla="*/ 20 w 10000"/>
              <a:gd name="connsiteY24-362" fmla="*/ 5607 h 10000"/>
              <a:gd name="connsiteX25-363" fmla="*/ 0 w 10000"/>
              <a:gd name="connsiteY25-364" fmla="*/ 5858 h 10000"/>
              <a:gd name="connsiteX26-365" fmla="*/ 383 w 10000"/>
              <a:gd name="connsiteY26-366" fmla="*/ 5862 h 10000"/>
              <a:gd name="connsiteX27-367" fmla="*/ 3654 w 10000"/>
              <a:gd name="connsiteY27-368" fmla="*/ 6618 h 10000"/>
              <a:gd name="connsiteX28-369" fmla="*/ 3897 w 10000"/>
              <a:gd name="connsiteY28-370" fmla="*/ 7006 h 10000"/>
              <a:gd name="connsiteX29-371" fmla="*/ 3753 w 10000"/>
              <a:gd name="connsiteY29-372" fmla="*/ 8718 h 10000"/>
              <a:gd name="connsiteX30-373" fmla="*/ 3594 w 10000"/>
              <a:gd name="connsiteY30-374" fmla="*/ 9138 h 10000"/>
              <a:gd name="connsiteX31-375" fmla="*/ 2618 w 10000"/>
              <a:gd name="connsiteY31-376" fmla="*/ 9587 h 10000"/>
              <a:gd name="connsiteX32-377" fmla="*/ 1966 w 10000"/>
              <a:gd name="connsiteY32-378" fmla="*/ 9687 h 10000"/>
              <a:gd name="connsiteX33-379" fmla="*/ 1471 w 10000"/>
              <a:gd name="connsiteY33-380" fmla="*/ 9934 h 10000"/>
              <a:gd name="connsiteX34-381" fmla="*/ 2899 w 10000"/>
              <a:gd name="connsiteY34-382" fmla="*/ 9998 h 10000"/>
              <a:gd name="connsiteX35-383" fmla="*/ 7345 w 10000"/>
              <a:gd name="connsiteY35-384" fmla="*/ 9982 h 10000"/>
              <a:gd name="connsiteX36-385" fmla="*/ 7571 w 10000"/>
              <a:gd name="connsiteY36-386" fmla="*/ 9967 h 10000"/>
              <a:gd name="connsiteX37-387" fmla="*/ 7328 w 10000"/>
              <a:gd name="connsiteY37-388" fmla="*/ 9757 h 10000"/>
              <a:gd name="connsiteX38-389" fmla="*/ 6676 w 10000"/>
              <a:gd name="connsiteY38-390" fmla="*/ 9649 h 10000"/>
              <a:gd name="connsiteX39-391" fmla="*/ 5392 w 10000"/>
              <a:gd name="connsiteY39-392" fmla="*/ 9229 h 10000"/>
              <a:gd name="connsiteX40-393" fmla="*/ 5222 w 10000"/>
              <a:gd name="connsiteY40-394" fmla="*/ 8811 h 10000"/>
              <a:gd name="connsiteX41-395" fmla="*/ 5183 w 10000"/>
              <a:gd name="connsiteY41-396" fmla="*/ 7437 h 10000"/>
              <a:gd name="connsiteX42-397" fmla="*/ 5192 w 10000"/>
              <a:gd name="connsiteY42-398" fmla="*/ 6897 h 10000"/>
              <a:gd name="connsiteX43-399" fmla="*/ 5356 w 10000"/>
              <a:gd name="connsiteY43-400" fmla="*/ 6741 h 10000"/>
              <a:gd name="connsiteX44-401" fmla="*/ 7720 w 10000"/>
              <a:gd name="connsiteY44-402" fmla="*/ 6007 h 10000"/>
              <a:gd name="connsiteX45-403" fmla="*/ 9982 w 10000"/>
              <a:gd name="connsiteY45-404" fmla="*/ 5810 h 10000"/>
              <a:gd name="connsiteX46-405" fmla="*/ 10000 w 10000"/>
              <a:gd name="connsiteY46-406" fmla="*/ 5823 h 10000"/>
              <a:gd name="connsiteX47-407" fmla="*/ 9985 w 10000"/>
              <a:gd name="connsiteY47-408" fmla="*/ 5617 h 10000"/>
              <a:gd name="connsiteX48-409" fmla="*/ 9988 w 10000"/>
              <a:gd name="connsiteY48-410" fmla="*/ 5533 h 10000"/>
              <a:gd name="connsiteX49-411" fmla="*/ 9941 w 10000"/>
              <a:gd name="connsiteY49-412" fmla="*/ 5602 h 10000"/>
              <a:gd name="connsiteX50-413" fmla="*/ 9553 w 10000"/>
              <a:gd name="connsiteY50-414" fmla="*/ 5632 h 10000"/>
              <a:gd name="connsiteX51-415" fmla="*/ 6000 w 10000"/>
              <a:gd name="connsiteY51-416" fmla="*/ 6024 h 10000"/>
              <a:gd name="connsiteX52-417" fmla="*/ 5138 w 10000"/>
              <a:gd name="connsiteY52-418" fmla="*/ 6131 h 10000"/>
              <a:gd name="connsiteX53-419" fmla="*/ 4956 w 10000"/>
              <a:gd name="connsiteY53-420" fmla="*/ 4957 h 10000"/>
              <a:gd name="connsiteX54-421" fmla="*/ 5535 w 10000"/>
              <a:gd name="connsiteY54-422" fmla="*/ 4276 h 10000"/>
              <a:gd name="connsiteX55-423" fmla="*/ 8583 w 10000"/>
              <a:gd name="connsiteY55-424" fmla="*/ 3265 h 10000"/>
              <a:gd name="connsiteX56-425" fmla="*/ 9138 w 10000"/>
              <a:gd name="connsiteY56-426" fmla="*/ 3182 h 10000"/>
              <a:gd name="connsiteX57-427" fmla="*/ 9040 w 10000"/>
              <a:gd name="connsiteY57-428" fmla="*/ 3035 h 10000"/>
              <a:gd name="connsiteX58-429" fmla="*/ 9020 w 10000"/>
              <a:gd name="connsiteY58-430" fmla="*/ 3062 h 10000"/>
              <a:gd name="connsiteX59-431" fmla="*/ 8390 w 10000"/>
              <a:gd name="connsiteY59-432" fmla="*/ 3163 h 10000"/>
              <a:gd name="connsiteX60-433" fmla="*/ 6398 w 10000"/>
              <a:gd name="connsiteY60-434" fmla="*/ 3571 h 10000"/>
              <a:gd name="connsiteX61-435" fmla="*/ 5514 w 10000"/>
              <a:gd name="connsiteY61-436" fmla="*/ 3930 h 10000"/>
              <a:gd name="connsiteX62-437" fmla="*/ 4879 w 10000"/>
              <a:gd name="connsiteY62-438" fmla="*/ 4104 h 10000"/>
              <a:gd name="connsiteX63-439" fmla="*/ 4830 w 10000"/>
              <a:gd name="connsiteY63-440" fmla="*/ 3863 h 10000"/>
              <a:gd name="connsiteX64-441" fmla="*/ 5158 w 10000"/>
              <a:gd name="connsiteY64-442" fmla="*/ 3435 h 10000"/>
              <a:gd name="connsiteX65-443" fmla="*/ 6676 w 10000"/>
              <a:gd name="connsiteY65-444" fmla="*/ 1646 h 10000"/>
              <a:gd name="connsiteX66-445" fmla="*/ 6791 w 10000"/>
              <a:gd name="connsiteY66-446" fmla="*/ 1464 h 10000"/>
              <a:gd name="connsiteX67-447" fmla="*/ 6647 w 10000"/>
              <a:gd name="connsiteY67-448" fmla="*/ 1377 h 10000"/>
              <a:gd name="connsiteX68-449" fmla="*/ 5719 w 10000"/>
              <a:gd name="connsiteY68-450" fmla="*/ 2647 h 10000"/>
              <a:gd name="connsiteX69-451" fmla="*/ 4735 w 10000"/>
              <a:gd name="connsiteY69-452" fmla="*/ 3350 h 10000"/>
              <a:gd name="connsiteX70-453" fmla="*/ 4695 w 10000"/>
              <a:gd name="connsiteY70-454" fmla="*/ 3074 h 10000"/>
              <a:gd name="connsiteX71-455" fmla="*/ 4797 w 10000"/>
              <a:gd name="connsiteY71-456" fmla="*/ 2472 h 10000"/>
              <a:gd name="connsiteX72-457" fmla="*/ 4984 w 10000"/>
              <a:gd name="connsiteY72-458" fmla="*/ 780 h 10000"/>
              <a:gd name="connsiteX73-459" fmla="*/ 4929 w 10000"/>
              <a:gd name="connsiteY73-460" fmla="*/ 121 h 10000"/>
              <a:gd name="connsiteX74-461" fmla="*/ 4905 w 10000"/>
              <a:gd name="connsiteY74-462" fmla="*/ 1 h 10000"/>
              <a:gd name="connsiteX75-463" fmla="*/ 4790 w 10000"/>
              <a:gd name="connsiteY75-464" fmla="*/ 4 h 10000"/>
              <a:gd name="connsiteX76-465" fmla="*/ 4660 w 10000"/>
              <a:gd name="connsiteY76-466"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Lst>
            <a:rect l="l" t="t" r="r" b="b"/>
            <a:pathLst>
              <a:path w="10000" h="10000">
                <a:moveTo>
                  <a:pt x="4660" y="0"/>
                </a:moveTo>
                <a:cubicBezTo>
                  <a:pt x="4753" y="60"/>
                  <a:pt x="4782" y="194"/>
                  <a:pt x="4818" y="529"/>
                </a:cubicBezTo>
                <a:cubicBezTo>
                  <a:pt x="4869" y="974"/>
                  <a:pt x="4837" y="1238"/>
                  <a:pt x="4618" y="2186"/>
                </a:cubicBezTo>
                <a:cubicBezTo>
                  <a:pt x="4414" y="3083"/>
                  <a:pt x="4415" y="3078"/>
                  <a:pt x="4245" y="2706"/>
                </a:cubicBezTo>
                <a:cubicBezTo>
                  <a:pt x="4037" y="2257"/>
                  <a:pt x="3595" y="1531"/>
                  <a:pt x="3341" y="1224"/>
                </a:cubicBezTo>
                <a:cubicBezTo>
                  <a:pt x="3199" y="1055"/>
                  <a:pt x="3068" y="895"/>
                  <a:pt x="3052" y="872"/>
                </a:cubicBezTo>
                <a:cubicBezTo>
                  <a:pt x="3047" y="866"/>
                  <a:pt x="3048" y="849"/>
                  <a:pt x="3053" y="828"/>
                </a:cubicBezTo>
                <a:cubicBezTo>
                  <a:pt x="3015" y="878"/>
                  <a:pt x="2976" y="924"/>
                  <a:pt x="2933" y="968"/>
                </a:cubicBezTo>
                <a:cubicBezTo>
                  <a:pt x="3042" y="1044"/>
                  <a:pt x="3437" y="1616"/>
                  <a:pt x="3664" y="2023"/>
                </a:cubicBezTo>
                <a:cubicBezTo>
                  <a:pt x="3925" y="2491"/>
                  <a:pt x="4248" y="3409"/>
                  <a:pt x="4246" y="3672"/>
                </a:cubicBezTo>
                <a:cubicBezTo>
                  <a:pt x="4245" y="3880"/>
                  <a:pt x="4173" y="4126"/>
                  <a:pt x="4092" y="4195"/>
                </a:cubicBezTo>
                <a:cubicBezTo>
                  <a:pt x="4030" y="4248"/>
                  <a:pt x="3985" y="4228"/>
                  <a:pt x="3718" y="4032"/>
                </a:cubicBezTo>
                <a:cubicBezTo>
                  <a:pt x="3309" y="3734"/>
                  <a:pt x="2938" y="3520"/>
                  <a:pt x="2403" y="3274"/>
                </a:cubicBezTo>
                <a:cubicBezTo>
                  <a:pt x="1986" y="3083"/>
                  <a:pt x="1161" y="2781"/>
                  <a:pt x="895" y="2724"/>
                </a:cubicBezTo>
                <a:cubicBezTo>
                  <a:pt x="786" y="2699"/>
                  <a:pt x="728" y="2682"/>
                  <a:pt x="703" y="2634"/>
                </a:cubicBezTo>
                <a:cubicBezTo>
                  <a:pt x="683" y="2699"/>
                  <a:pt x="658" y="2764"/>
                  <a:pt x="629" y="2827"/>
                </a:cubicBezTo>
                <a:cubicBezTo>
                  <a:pt x="641" y="2822"/>
                  <a:pt x="651" y="2820"/>
                  <a:pt x="661" y="2820"/>
                </a:cubicBezTo>
                <a:cubicBezTo>
                  <a:pt x="919" y="2820"/>
                  <a:pt x="2014" y="3247"/>
                  <a:pt x="2618" y="3584"/>
                </a:cubicBezTo>
                <a:cubicBezTo>
                  <a:pt x="3013" y="3804"/>
                  <a:pt x="3627" y="4308"/>
                  <a:pt x="3826" y="4576"/>
                </a:cubicBezTo>
                <a:cubicBezTo>
                  <a:pt x="3945" y="4738"/>
                  <a:pt x="3974" y="4824"/>
                  <a:pt x="3997" y="5111"/>
                </a:cubicBezTo>
                <a:cubicBezTo>
                  <a:pt x="4027" y="5467"/>
                  <a:pt x="3942" y="6145"/>
                  <a:pt x="3863" y="6187"/>
                </a:cubicBezTo>
                <a:cubicBezTo>
                  <a:pt x="3838" y="6200"/>
                  <a:pt x="3708" y="6173"/>
                  <a:pt x="3572" y="6127"/>
                </a:cubicBezTo>
                <a:cubicBezTo>
                  <a:pt x="2963" y="5917"/>
                  <a:pt x="1889" y="5744"/>
                  <a:pt x="671" y="5657"/>
                </a:cubicBezTo>
                <a:cubicBezTo>
                  <a:pt x="392" y="5637"/>
                  <a:pt x="149" y="5615"/>
                  <a:pt x="20" y="5599"/>
                </a:cubicBezTo>
                <a:lnTo>
                  <a:pt x="20" y="5607"/>
                </a:lnTo>
                <a:cubicBezTo>
                  <a:pt x="20" y="5691"/>
                  <a:pt x="13" y="5776"/>
                  <a:pt x="0" y="5858"/>
                </a:cubicBezTo>
                <a:lnTo>
                  <a:pt x="383" y="5862"/>
                </a:lnTo>
                <a:cubicBezTo>
                  <a:pt x="1732" y="5875"/>
                  <a:pt x="3094" y="6190"/>
                  <a:pt x="3654" y="6618"/>
                </a:cubicBezTo>
                <a:cubicBezTo>
                  <a:pt x="3841" y="6760"/>
                  <a:pt x="3866" y="6802"/>
                  <a:pt x="3897" y="7006"/>
                </a:cubicBezTo>
                <a:cubicBezTo>
                  <a:pt x="3937" y="7276"/>
                  <a:pt x="3853" y="8265"/>
                  <a:pt x="3753" y="8718"/>
                </a:cubicBezTo>
                <a:cubicBezTo>
                  <a:pt x="3713" y="8893"/>
                  <a:pt x="3642" y="9083"/>
                  <a:pt x="3594" y="9138"/>
                </a:cubicBezTo>
                <a:cubicBezTo>
                  <a:pt x="3477" y="9275"/>
                  <a:pt x="2909" y="9535"/>
                  <a:pt x="2618" y="9587"/>
                </a:cubicBezTo>
                <a:cubicBezTo>
                  <a:pt x="2490" y="9610"/>
                  <a:pt x="2157" y="9629"/>
                  <a:pt x="1966" y="9687"/>
                </a:cubicBezTo>
                <a:cubicBezTo>
                  <a:pt x="1775" y="9744"/>
                  <a:pt x="1486" y="9922"/>
                  <a:pt x="1471" y="9934"/>
                </a:cubicBezTo>
                <a:cubicBezTo>
                  <a:pt x="1367" y="10024"/>
                  <a:pt x="2035" y="9995"/>
                  <a:pt x="2899" y="9998"/>
                </a:cubicBezTo>
                <a:lnTo>
                  <a:pt x="7345" y="9982"/>
                </a:lnTo>
                <a:lnTo>
                  <a:pt x="7571" y="9967"/>
                </a:lnTo>
                <a:lnTo>
                  <a:pt x="7328" y="9757"/>
                </a:lnTo>
                <a:cubicBezTo>
                  <a:pt x="7268" y="9729"/>
                  <a:pt x="6975" y="9680"/>
                  <a:pt x="6676" y="9649"/>
                </a:cubicBezTo>
                <a:cubicBezTo>
                  <a:pt x="6083" y="9584"/>
                  <a:pt x="5662" y="9448"/>
                  <a:pt x="5392" y="9229"/>
                </a:cubicBezTo>
                <a:cubicBezTo>
                  <a:pt x="5265" y="9128"/>
                  <a:pt x="5247" y="9080"/>
                  <a:pt x="5222" y="8811"/>
                </a:cubicBezTo>
                <a:cubicBezTo>
                  <a:pt x="5183" y="8392"/>
                  <a:pt x="5173" y="8069"/>
                  <a:pt x="5183" y="7437"/>
                </a:cubicBezTo>
                <a:cubicBezTo>
                  <a:pt x="5186" y="7258"/>
                  <a:pt x="5189" y="7077"/>
                  <a:pt x="5192" y="6897"/>
                </a:cubicBezTo>
                <a:lnTo>
                  <a:pt x="5356" y="6741"/>
                </a:lnTo>
                <a:cubicBezTo>
                  <a:pt x="5670" y="6441"/>
                  <a:pt x="6490" y="6186"/>
                  <a:pt x="7720" y="6007"/>
                </a:cubicBezTo>
                <a:cubicBezTo>
                  <a:pt x="8360" y="5913"/>
                  <a:pt x="9891" y="5780"/>
                  <a:pt x="9982" y="5810"/>
                </a:cubicBezTo>
                <a:cubicBezTo>
                  <a:pt x="9987" y="5812"/>
                  <a:pt x="9993" y="5818"/>
                  <a:pt x="10000" y="5823"/>
                </a:cubicBezTo>
                <a:cubicBezTo>
                  <a:pt x="9990" y="5756"/>
                  <a:pt x="9985" y="5686"/>
                  <a:pt x="9985" y="5617"/>
                </a:cubicBezTo>
                <a:cubicBezTo>
                  <a:pt x="9985" y="5588"/>
                  <a:pt x="9987" y="5560"/>
                  <a:pt x="9988" y="5533"/>
                </a:cubicBezTo>
                <a:cubicBezTo>
                  <a:pt x="9973" y="5569"/>
                  <a:pt x="9956" y="5594"/>
                  <a:pt x="9941" y="5602"/>
                </a:cubicBezTo>
                <a:cubicBezTo>
                  <a:pt x="9913" y="5618"/>
                  <a:pt x="9739" y="5632"/>
                  <a:pt x="9553" y="5632"/>
                </a:cubicBezTo>
                <a:cubicBezTo>
                  <a:pt x="8779" y="5634"/>
                  <a:pt x="7286" y="5799"/>
                  <a:pt x="6000" y="6024"/>
                </a:cubicBezTo>
                <a:cubicBezTo>
                  <a:pt x="5525" y="6106"/>
                  <a:pt x="5161" y="6151"/>
                  <a:pt x="5138" y="6131"/>
                </a:cubicBezTo>
                <a:cubicBezTo>
                  <a:pt x="5091" y="6091"/>
                  <a:pt x="4956" y="5219"/>
                  <a:pt x="4956" y="4957"/>
                </a:cubicBezTo>
                <a:cubicBezTo>
                  <a:pt x="4956" y="4749"/>
                  <a:pt x="5081" y="4602"/>
                  <a:pt x="5535" y="4276"/>
                </a:cubicBezTo>
                <a:cubicBezTo>
                  <a:pt x="6204" y="3795"/>
                  <a:pt x="7134" y="3485"/>
                  <a:pt x="8583" y="3265"/>
                </a:cubicBezTo>
                <a:lnTo>
                  <a:pt x="9138" y="3182"/>
                </a:lnTo>
                <a:cubicBezTo>
                  <a:pt x="9103" y="3134"/>
                  <a:pt x="9068" y="3087"/>
                  <a:pt x="9040" y="3035"/>
                </a:cubicBezTo>
                <a:cubicBezTo>
                  <a:pt x="9035" y="3048"/>
                  <a:pt x="9030" y="3058"/>
                  <a:pt x="9020" y="3062"/>
                </a:cubicBezTo>
                <a:cubicBezTo>
                  <a:pt x="8991" y="3078"/>
                  <a:pt x="8707" y="3123"/>
                  <a:pt x="8390" y="3163"/>
                </a:cubicBezTo>
                <a:cubicBezTo>
                  <a:pt x="7701" y="3249"/>
                  <a:pt x="6843" y="3426"/>
                  <a:pt x="6398" y="3571"/>
                </a:cubicBezTo>
                <a:cubicBezTo>
                  <a:pt x="6221" y="3628"/>
                  <a:pt x="5822" y="3791"/>
                  <a:pt x="5514" y="3930"/>
                </a:cubicBezTo>
                <a:cubicBezTo>
                  <a:pt x="4964" y="4179"/>
                  <a:pt x="4951" y="4183"/>
                  <a:pt x="4879" y="4104"/>
                </a:cubicBezTo>
                <a:cubicBezTo>
                  <a:pt x="4832" y="4049"/>
                  <a:pt x="4815" y="3969"/>
                  <a:pt x="4830" y="3863"/>
                </a:cubicBezTo>
                <a:cubicBezTo>
                  <a:pt x="4850" y="3735"/>
                  <a:pt x="4916" y="3650"/>
                  <a:pt x="5158" y="3435"/>
                </a:cubicBezTo>
                <a:cubicBezTo>
                  <a:pt x="5812" y="2856"/>
                  <a:pt x="6323" y="2255"/>
                  <a:pt x="6676" y="1646"/>
                </a:cubicBezTo>
                <a:cubicBezTo>
                  <a:pt x="6716" y="1576"/>
                  <a:pt x="6756" y="1514"/>
                  <a:pt x="6791" y="1464"/>
                </a:cubicBezTo>
                <a:cubicBezTo>
                  <a:pt x="6741" y="1436"/>
                  <a:pt x="6694" y="1409"/>
                  <a:pt x="6647" y="1377"/>
                </a:cubicBezTo>
                <a:cubicBezTo>
                  <a:pt x="6517" y="1672"/>
                  <a:pt x="6082" y="2281"/>
                  <a:pt x="5719" y="2647"/>
                </a:cubicBezTo>
                <a:cubicBezTo>
                  <a:pt x="5461" y="2907"/>
                  <a:pt x="4840" y="3350"/>
                  <a:pt x="4735" y="3350"/>
                </a:cubicBezTo>
                <a:cubicBezTo>
                  <a:pt x="4673" y="3350"/>
                  <a:pt x="4666" y="3308"/>
                  <a:pt x="4695" y="3074"/>
                </a:cubicBezTo>
                <a:cubicBezTo>
                  <a:pt x="4713" y="2922"/>
                  <a:pt x="4760" y="2652"/>
                  <a:pt x="4797" y="2472"/>
                </a:cubicBezTo>
                <a:cubicBezTo>
                  <a:pt x="4976" y="1619"/>
                  <a:pt x="5013" y="1287"/>
                  <a:pt x="4984" y="780"/>
                </a:cubicBezTo>
                <a:cubicBezTo>
                  <a:pt x="4969" y="500"/>
                  <a:pt x="4944" y="202"/>
                  <a:pt x="4929" y="121"/>
                </a:cubicBezTo>
                <a:lnTo>
                  <a:pt x="4905" y="1"/>
                </a:lnTo>
                <a:cubicBezTo>
                  <a:pt x="4867" y="3"/>
                  <a:pt x="4829" y="4"/>
                  <a:pt x="4790" y="4"/>
                </a:cubicBezTo>
                <a:cubicBezTo>
                  <a:pt x="4745" y="4"/>
                  <a:pt x="4703" y="3"/>
                  <a:pt x="4660" y="0"/>
                </a:cubicBezTo>
                <a:close/>
              </a:path>
            </a:pathLst>
          </a:custGeom>
          <a:solidFill>
            <a:schemeClr val="accent2">
              <a:lumMod val="50000"/>
            </a:schemeClr>
          </a:solidFill>
          <a:ln w="25400" cap="flat" cmpd="sng" algn="ctr">
            <a:noFill/>
            <a:prstDash val="solid"/>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p:cNvSpPr/>
          <p:nvPr>
            <p:custDataLst>
              <p:tags r:id="rId4"/>
            </p:custDataLst>
          </p:nvPr>
        </p:nvSpPr>
        <p:spPr>
          <a:xfrm>
            <a:off x="4823460" y="2896235"/>
            <a:ext cx="1800225" cy="1800225"/>
          </a:xfrm>
          <a:prstGeom prst="ellipse">
            <a:avLst/>
          </a:prstGeom>
          <a:gradFill>
            <a:gsLst>
              <a:gs pos="0">
                <a:srgbClr val="0E1A40"/>
              </a:gs>
              <a:gs pos="100000">
                <a:srgbClr val="2F5EB0"/>
              </a:gs>
            </a:gsLst>
            <a:lin ang="138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等腰三角形 20"/>
          <p:cNvSpPr/>
          <p:nvPr>
            <p:custDataLst>
              <p:tags r:id="rId5"/>
            </p:custDataLst>
          </p:nvPr>
        </p:nvSpPr>
        <p:spPr>
          <a:xfrm>
            <a:off x="5519142" y="2608898"/>
            <a:ext cx="250825" cy="215900"/>
          </a:xfrm>
          <a:prstGeom prst="triangle">
            <a:avLst/>
          </a:prstGeom>
          <a:solidFill>
            <a:srgbClr val="2F5EB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等腰三角形 21"/>
          <p:cNvSpPr/>
          <p:nvPr>
            <p:custDataLst>
              <p:tags r:id="rId6"/>
            </p:custDataLst>
          </p:nvPr>
        </p:nvSpPr>
        <p:spPr>
          <a:xfrm rot="5400000">
            <a:off x="6695123" y="3832089"/>
            <a:ext cx="250825" cy="215900"/>
          </a:xfrm>
          <a:prstGeom prst="triangle">
            <a:avLst/>
          </a:prstGeom>
          <a:solidFill>
            <a:srgbClr val="2F5EB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等腰三角形 23"/>
          <p:cNvSpPr/>
          <p:nvPr>
            <p:custDataLst>
              <p:tags r:id="rId7"/>
            </p:custDataLst>
          </p:nvPr>
        </p:nvSpPr>
        <p:spPr>
          <a:xfrm rot="18735643">
            <a:off x="4693868" y="2940406"/>
            <a:ext cx="250825" cy="215900"/>
          </a:xfrm>
          <a:prstGeom prst="triangle">
            <a:avLst/>
          </a:prstGeom>
          <a:solidFill>
            <a:srgbClr val="2F5EB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等腰三角形 30"/>
          <p:cNvSpPr/>
          <p:nvPr>
            <p:custDataLst>
              <p:tags r:id="rId8"/>
            </p:custDataLst>
          </p:nvPr>
        </p:nvSpPr>
        <p:spPr>
          <a:xfrm rot="2846045">
            <a:off x="6453526" y="2940432"/>
            <a:ext cx="250825" cy="215900"/>
          </a:xfrm>
          <a:prstGeom prst="triangle">
            <a:avLst/>
          </a:prstGeom>
          <a:solidFill>
            <a:srgbClr val="2F5EB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 name="等腰三角形 31"/>
          <p:cNvSpPr/>
          <p:nvPr>
            <p:custDataLst>
              <p:tags r:id="rId9"/>
            </p:custDataLst>
          </p:nvPr>
        </p:nvSpPr>
        <p:spPr>
          <a:xfrm rot="16200000">
            <a:off x="4457075" y="3760587"/>
            <a:ext cx="250825" cy="215900"/>
          </a:xfrm>
          <a:prstGeom prst="triangle">
            <a:avLst/>
          </a:prstGeom>
          <a:solidFill>
            <a:srgbClr val="2F5EB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132" name="矩形 11"/>
          <p:cNvSpPr/>
          <p:nvPr>
            <p:custDataLst>
              <p:tags r:id="rId10"/>
            </p:custDataLst>
          </p:nvPr>
        </p:nvSpPr>
        <p:spPr>
          <a:xfrm>
            <a:off x="4731385" y="3544225"/>
            <a:ext cx="2001520" cy="461633"/>
          </a:xfrm>
          <a:prstGeom prst="rect">
            <a:avLst/>
          </a:prstGeom>
          <a:noFill/>
          <a:ln w="9525">
            <a:noFill/>
          </a:ln>
        </p:spPr>
        <p:txBody>
          <a:bodyPr wrap="square" lIns="91406" tIns="45704" rIns="91406" bIns="45704">
            <a:spAutoFit/>
          </a:bodyPr>
          <a:lstStyle/>
          <a:p>
            <a:pPr algn="ctr" eaLnBrk="0" hangingPunct="0"/>
            <a:r>
              <a:rPr lang="zh-CN" altLang="en-US" sz="2400" b="1" dirty="0">
                <a:solidFill>
                  <a:schemeClr val="bg1"/>
                </a:solidFill>
                <a:latin typeface="微软雅黑" panose="020B0503020204020204" pitchFamily="34" charset="-122"/>
                <a:ea typeface="微软雅黑" panose="020B0503020204020204" pitchFamily="34" charset="-122"/>
              </a:rPr>
              <a:t>电阻的测量</a:t>
            </a:r>
          </a:p>
        </p:txBody>
      </p:sp>
      <p:sp>
        <p:nvSpPr>
          <p:cNvPr id="47134" name="矩形 43"/>
          <p:cNvSpPr/>
          <p:nvPr>
            <p:custDataLst>
              <p:tags r:id="rId11"/>
            </p:custDataLst>
          </p:nvPr>
        </p:nvSpPr>
        <p:spPr>
          <a:xfrm>
            <a:off x="6950551" y="3548562"/>
            <a:ext cx="846455" cy="397510"/>
          </a:xfrm>
          <a:prstGeom prst="rect">
            <a:avLst/>
          </a:prstGeom>
          <a:noFill/>
          <a:ln w="9525">
            <a:noFill/>
          </a:ln>
        </p:spPr>
        <p:txBody>
          <a:bodyPr wrap="none" lIns="91406" tIns="45704" rIns="91406" bIns="45704">
            <a:spAutoFit/>
          </a:bodyPr>
          <a:lstStyle/>
          <a:p>
            <a:pPr algn="ctr">
              <a:buNone/>
            </a:pPr>
            <a:r>
              <a:rPr lang="zh-CN" altLang="en-US" sz="2000" b="1" dirty="0">
                <a:solidFill>
                  <a:schemeClr val="bg1"/>
                </a:solidFill>
                <a:latin typeface="微软雅黑" panose="020B0503020204020204" pitchFamily="34" charset="-122"/>
                <a:ea typeface="微软雅黑" panose="020B0503020204020204" pitchFamily="34" charset="-122"/>
              </a:rPr>
              <a:t>类型</a:t>
            </a:r>
            <a:r>
              <a:rPr lang="en-US" altLang="zh-CN" sz="2000" b="1" dirty="0">
                <a:solidFill>
                  <a:schemeClr val="bg1"/>
                </a:solidFill>
                <a:latin typeface="微软雅黑" panose="020B0503020204020204" pitchFamily="34" charset="-122"/>
                <a:ea typeface="微软雅黑" panose="020B0503020204020204" pitchFamily="34" charset="-122"/>
              </a:rPr>
              <a:t>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7138" name="矩形 43"/>
          <p:cNvSpPr/>
          <p:nvPr>
            <p:custDataLst>
              <p:tags r:id="rId12"/>
            </p:custDataLst>
          </p:nvPr>
        </p:nvSpPr>
        <p:spPr>
          <a:xfrm>
            <a:off x="3679699" y="3620887"/>
            <a:ext cx="455505" cy="400077"/>
          </a:xfrm>
          <a:prstGeom prst="rect">
            <a:avLst/>
          </a:prstGeom>
          <a:noFill/>
          <a:ln w="9525">
            <a:noFill/>
          </a:ln>
        </p:spPr>
        <p:txBody>
          <a:bodyPr wrap="none" lIns="91406" tIns="45704" rIns="91406" bIns="45704">
            <a:spAutoFit/>
          </a:bodyPr>
          <a:lstStyle/>
          <a:p>
            <a:pPr algn="ctr">
              <a:buNone/>
            </a:pPr>
            <a:r>
              <a:rPr lang="en-US" altLang="zh-CN" sz="2000" b="1" dirty="0">
                <a:solidFill>
                  <a:schemeClr val="bg1"/>
                </a:solidFill>
                <a:latin typeface="微软雅黑" panose="020B0503020204020204" pitchFamily="34" charset="-122"/>
                <a:ea typeface="微软雅黑" panose="020B0503020204020204" pitchFamily="34" charset="-122"/>
                <a:sym typeface="+mn-ea"/>
              </a:rPr>
              <a:t>fu</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9" name="等腰三角形 68"/>
          <p:cNvSpPr/>
          <p:nvPr>
            <p:custDataLst>
              <p:tags r:id="rId13"/>
            </p:custDataLst>
          </p:nvPr>
        </p:nvSpPr>
        <p:spPr>
          <a:xfrm rot="13544788">
            <a:off x="4699635" y="4486910"/>
            <a:ext cx="250825" cy="215900"/>
          </a:xfrm>
          <a:prstGeom prst="triangle">
            <a:avLst/>
          </a:prstGeom>
          <a:solidFill>
            <a:srgbClr val="2F5EB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等腰三角形 70"/>
          <p:cNvSpPr/>
          <p:nvPr>
            <p:custDataLst>
              <p:tags r:id="rId14"/>
            </p:custDataLst>
          </p:nvPr>
        </p:nvSpPr>
        <p:spPr>
          <a:xfrm rot="8026025">
            <a:off x="6557010" y="4442460"/>
            <a:ext cx="250825" cy="215900"/>
          </a:xfrm>
          <a:prstGeom prst="triangle">
            <a:avLst/>
          </a:prstGeom>
          <a:solidFill>
            <a:srgbClr val="2F5EB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74"/>
          <p:cNvSpPr/>
          <p:nvPr>
            <p:custDataLst>
              <p:tags r:id="rId15"/>
            </p:custDataLst>
          </p:nvPr>
        </p:nvSpPr>
        <p:spPr>
          <a:xfrm>
            <a:off x="3838568" y="4653930"/>
            <a:ext cx="960494" cy="960494"/>
          </a:xfrm>
          <a:prstGeom prst="ellipse">
            <a:avLst/>
          </a:prstGeom>
          <a:gradFill>
            <a:gsLst>
              <a:gs pos="0">
                <a:srgbClr val="0E1A40"/>
              </a:gs>
              <a:gs pos="100000">
                <a:srgbClr val="2F5EB0"/>
              </a:gs>
            </a:gsLst>
            <a:lin ang="138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153" name="矩形 43"/>
          <p:cNvSpPr/>
          <p:nvPr>
            <p:custDataLst>
              <p:tags r:id="rId16"/>
            </p:custDataLst>
          </p:nvPr>
        </p:nvSpPr>
        <p:spPr>
          <a:xfrm>
            <a:off x="3763142" y="4869954"/>
            <a:ext cx="1107928" cy="461633"/>
          </a:xfrm>
          <a:prstGeom prst="rect">
            <a:avLst/>
          </a:prstGeom>
          <a:noFill/>
          <a:ln w="9525">
            <a:noFill/>
          </a:ln>
        </p:spPr>
        <p:txBody>
          <a:bodyPr wrap="none" lIns="91406" tIns="45704" rIns="91406" bIns="45704">
            <a:spAutoFit/>
          </a:bodyPr>
          <a:lstStyle/>
          <a:p>
            <a:pPr algn="ctr">
              <a:buNone/>
            </a:pPr>
            <a:r>
              <a:rPr lang="zh-CN" altLang="en-US" b="1" dirty="0">
                <a:solidFill>
                  <a:schemeClr val="bg1"/>
                </a:solidFill>
                <a:latin typeface="微软雅黑" panose="020B0503020204020204" pitchFamily="34" charset="-122"/>
                <a:ea typeface="微软雅黑" panose="020B0503020204020204" pitchFamily="34" charset="-122"/>
              </a:rPr>
              <a:t>伏安法</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7783852" y="5426533"/>
            <a:ext cx="1602373" cy="1439137"/>
            <a:chOff x="8347711" y="4617098"/>
            <a:chExt cx="1779943" cy="1598618"/>
          </a:xfrm>
        </p:grpSpPr>
        <p:pic>
          <p:nvPicPr>
            <p:cNvPr id="44" name="图片 43"/>
            <p:cNvPicPr>
              <a:picLocks noChangeAspect="1"/>
            </p:cNvPicPr>
            <p:nvPr/>
          </p:nvPicPr>
          <p:blipFill rotWithShape="1">
            <a:blip r:embed="rId42" r:link="rId43" cstate="print">
              <a:extLst>
                <a:ext uri="{28A0092B-C50C-407E-A947-70E740481C1C}">
                  <a14:useLocalDpi xmlns:a14="http://schemas.microsoft.com/office/drawing/2010/main" val="0"/>
                </a:ext>
              </a:extLst>
            </a:blip>
            <a:srcRect b="9008"/>
            <a:stretch>
              <a:fillRect/>
            </a:stretch>
          </p:blipFill>
          <p:spPr bwMode="auto">
            <a:xfrm>
              <a:off x="8429593" y="4653930"/>
              <a:ext cx="1637665" cy="1561786"/>
            </a:xfrm>
            <a:prstGeom prst="rect">
              <a:avLst/>
            </a:prstGeom>
            <a:noFill/>
            <a:ln>
              <a:noFill/>
            </a:ln>
          </p:spPr>
        </p:pic>
        <p:sp>
          <p:nvSpPr>
            <p:cNvPr id="59" name="圆角矩形 58"/>
            <p:cNvSpPr/>
            <p:nvPr>
              <p:custDataLst>
                <p:tags r:id="rId37"/>
              </p:custDataLst>
            </p:nvPr>
          </p:nvSpPr>
          <p:spPr>
            <a:xfrm>
              <a:off x="8347711" y="4617098"/>
              <a:ext cx="1779943" cy="1561786"/>
            </a:xfrm>
            <a:prstGeom prst="roundRect">
              <a:avLst>
                <a:gd name="adj" fmla="val 19048"/>
              </a:avLst>
            </a:prstGeom>
            <a:noFill/>
            <a:ln w="9525" cap="flat" cmpd="sng" algn="ctr">
              <a:solidFill>
                <a:srgbClr val="2F5EB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7" name="矩形 43"/>
          <p:cNvSpPr/>
          <p:nvPr>
            <p:custDataLst>
              <p:tags r:id="rId17"/>
            </p:custDataLst>
          </p:nvPr>
        </p:nvSpPr>
        <p:spPr>
          <a:xfrm>
            <a:off x="7080726" y="3637462"/>
            <a:ext cx="846455" cy="397510"/>
          </a:xfrm>
          <a:prstGeom prst="rect">
            <a:avLst/>
          </a:prstGeom>
          <a:noFill/>
          <a:ln w="9525">
            <a:noFill/>
          </a:ln>
        </p:spPr>
        <p:txBody>
          <a:bodyPr wrap="none" lIns="91406" tIns="45704" rIns="91406" bIns="45704">
            <a:spAutoFit/>
          </a:bodyPr>
          <a:lstStyle/>
          <a:p>
            <a:pPr algn="ctr">
              <a:buNone/>
            </a:pPr>
            <a:r>
              <a:rPr lang="zh-CN" altLang="en-US" sz="2000" b="1" dirty="0">
                <a:solidFill>
                  <a:schemeClr val="bg1"/>
                </a:solidFill>
                <a:latin typeface="微软雅黑" panose="020B0503020204020204" pitchFamily="34" charset="-122"/>
                <a:ea typeface="微软雅黑" panose="020B0503020204020204" pitchFamily="34" charset="-122"/>
                <a:sym typeface="+mn-ea"/>
              </a:rPr>
              <a:t>模型</a:t>
            </a:r>
            <a:r>
              <a:rPr lang="en-US" altLang="zh-CN" sz="2000" b="1" dirty="0">
                <a:solidFill>
                  <a:schemeClr val="bg1"/>
                </a:solidFill>
                <a:latin typeface="微软雅黑" panose="020B0503020204020204" pitchFamily="34" charset="-122"/>
                <a:ea typeface="微软雅黑" panose="020B0503020204020204" pitchFamily="34" charset="-122"/>
              </a:rPr>
              <a:t>5</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 name="椭圆 3"/>
          <p:cNvSpPr/>
          <p:nvPr>
            <p:custDataLst>
              <p:tags r:id="rId18"/>
            </p:custDataLst>
          </p:nvPr>
        </p:nvSpPr>
        <p:spPr>
          <a:xfrm>
            <a:off x="3370335" y="3333396"/>
            <a:ext cx="960494" cy="960494"/>
          </a:xfrm>
          <a:prstGeom prst="ellipse">
            <a:avLst/>
          </a:prstGeom>
          <a:gradFill>
            <a:gsLst>
              <a:gs pos="0">
                <a:srgbClr val="0E1A40"/>
              </a:gs>
              <a:gs pos="100000">
                <a:srgbClr val="2F5EB0"/>
              </a:gs>
            </a:gsLst>
            <a:lin ang="138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3"/>
          <p:cNvSpPr/>
          <p:nvPr>
            <p:custDataLst>
              <p:tags r:id="rId19"/>
            </p:custDataLst>
          </p:nvPr>
        </p:nvSpPr>
        <p:spPr>
          <a:xfrm>
            <a:off x="3286894" y="3549420"/>
            <a:ext cx="1123958" cy="461633"/>
          </a:xfrm>
          <a:prstGeom prst="rect">
            <a:avLst/>
          </a:prstGeom>
          <a:noFill/>
          <a:ln w="9525">
            <a:noFill/>
          </a:ln>
        </p:spPr>
        <p:txBody>
          <a:bodyPr wrap="none" lIns="91406" tIns="45704" rIns="91406" bIns="45704">
            <a:spAutoFit/>
          </a:bodyPr>
          <a:lstStyle/>
          <a:p>
            <a:pPr algn="ctr">
              <a:buNone/>
            </a:pPr>
            <a:r>
              <a:rPr lang="zh-CN" altLang="en-US" b="1" dirty="0">
                <a:solidFill>
                  <a:schemeClr val="bg1"/>
                </a:solidFill>
                <a:latin typeface="微软雅黑" panose="020B0503020204020204" pitchFamily="34" charset="-122"/>
                <a:ea typeface="微软雅黑" panose="020B0503020204020204" pitchFamily="34" charset="-122"/>
              </a:rPr>
              <a:t>伏伏法</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 name="椭圆 8"/>
          <p:cNvSpPr/>
          <p:nvPr>
            <p:custDataLst>
              <p:tags r:id="rId20"/>
            </p:custDataLst>
          </p:nvPr>
        </p:nvSpPr>
        <p:spPr>
          <a:xfrm>
            <a:off x="3866376" y="2133650"/>
            <a:ext cx="960494" cy="960494"/>
          </a:xfrm>
          <a:prstGeom prst="ellipse">
            <a:avLst/>
          </a:prstGeom>
          <a:gradFill>
            <a:gsLst>
              <a:gs pos="0">
                <a:srgbClr val="0E1A40"/>
              </a:gs>
              <a:gs pos="100000">
                <a:srgbClr val="2F5EB0"/>
              </a:gs>
            </a:gsLst>
            <a:lin ang="138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43"/>
          <p:cNvSpPr/>
          <p:nvPr>
            <p:custDataLst>
              <p:tags r:id="rId21"/>
            </p:custDataLst>
          </p:nvPr>
        </p:nvSpPr>
        <p:spPr>
          <a:xfrm>
            <a:off x="3790950" y="2349674"/>
            <a:ext cx="1107927" cy="461633"/>
          </a:xfrm>
          <a:prstGeom prst="rect">
            <a:avLst/>
          </a:prstGeom>
          <a:noFill/>
          <a:ln w="9525">
            <a:noFill/>
          </a:ln>
        </p:spPr>
        <p:txBody>
          <a:bodyPr wrap="none" lIns="91406" tIns="45704" rIns="91406" bIns="45704">
            <a:spAutoFit/>
          </a:bodyPr>
          <a:lstStyle/>
          <a:p>
            <a:pPr algn="ctr">
              <a:buNone/>
            </a:pPr>
            <a:r>
              <a:rPr lang="zh-CN" altLang="en-US" b="1" dirty="0">
                <a:solidFill>
                  <a:schemeClr val="bg1"/>
                </a:solidFill>
                <a:latin typeface="微软雅黑" panose="020B0503020204020204" pitchFamily="34" charset="-122"/>
                <a:ea typeface="微软雅黑" panose="020B0503020204020204" pitchFamily="34" charset="-122"/>
              </a:rPr>
              <a:t>安安法</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custDataLst>
              <p:tags r:id="rId22"/>
            </p:custDataLst>
          </p:nvPr>
        </p:nvSpPr>
        <p:spPr>
          <a:xfrm>
            <a:off x="5018504" y="1557586"/>
            <a:ext cx="960494" cy="960494"/>
          </a:xfrm>
          <a:prstGeom prst="ellipse">
            <a:avLst/>
          </a:prstGeom>
          <a:gradFill>
            <a:gsLst>
              <a:gs pos="0">
                <a:srgbClr val="0E1A40"/>
              </a:gs>
              <a:gs pos="100000">
                <a:srgbClr val="2F5EB0"/>
              </a:gs>
            </a:gsLst>
            <a:lin ang="138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43"/>
          <p:cNvSpPr/>
          <p:nvPr>
            <p:custDataLst>
              <p:tags r:id="rId23"/>
            </p:custDataLst>
          </p:nvPr>
        </p:nvSpPr>
        <p:spPr>
          <a:xfrm>
            <a:off x="4943078" y="1773610"/>
            <a:ext cx="1107928" cy="461633"/>
          </a:xfrm>
          <a:prstGeom prst="rect">
            <a:avLst/>
          </a:prstGeom>
          <a:noFill/>
          <a:ln w="9525">
            <a:noFill/>
          </a:ln>
        </p:spPr>
        <p:txBody>
          <a:bodyPr wrap="none" lIns="91406" tIns="45704" rIns="91406" bIns="45704">
            <a:spAutoFit/>
          </a:bodyPr>
          <a:lstStyle/>
          <a:p>
            <a:pPr algn="ctr">
              <a:buNone/>
            </a:pPr>
            <a:r>
              <a:rPr lang="zh-CN" altLang="en-US" b="1" dirty="0">
                <a:solidFill>
                  <a:schemeClr val="bg1"/>
                </a:solidFill>
                <a:latin typeface="微软雅黑" panose="020B0503020204020204" pitchFamily="34" charset="-122"/>
                <a:ea typeface="微软雅黑" panose="020B0503020204020204" pitchFamily="34" charset="-122"/>
              </a:rPr>
              <a:t>比较法</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rotWithShape="1">
          <a:blip r:embed="rId44" r:link="rId45" cstate="print">
            <a:extLst>
              <a:ext uri="{28A0092B-C50C-407E-A947-70E740481C1C}">
                <a14:useLocalDpi xmlns:a14="http://schemas.microsoft.com/office/drawing/2010/main" val="0"/>
              </a:ext>
            </a:extLst>
          </a:blip>
          <a:srcRect t="7053" b="7348"/>
          <a:stretch>
            <a:fillRect/>
          </a:stretch>
        </p:blipFill>
        <p:spPr bwMode="auto">
          <a:xfrm>
            <a:off x="2109388" y="5341942"/>
            <a:ext cx="1467462" cy="1477222"/>
          </a:xfrm>
          <a:prstGeom prst="rect">
            <a:avLst/>
          </a:prstGeom>
          <a:noFill/>
          <a:ln>
            <a:noFill/>
          </a:ln>
        </p:spPr>
      </p:pic>
      <p:sp>
        <p:nvSpPr>
          <p:cNvPr id="62" name="圆角矩形 61"/>
          <p:cNvSpPr/>
          <p:nvPr>
            <p:custDataLst>
              <p:tags r:id="rId24"/>
            </p:custDataLst>
          </p:nvPr>
        </p:nvSpPr>
        <p:spPr>
          <a:xfrm>
            <a:off x="334567" y="5320691"/>
            <a:ext cx="3356568" cy="1506419"/>
          </a:xfrm>
          <a:prstGeom prst="roundRect">
            <a:avLst>
              <a:gd name="adj" fmla="val 19048"/>
            </a:avLst>
          </a:prstGeom>
          <a:noFill/>
          <a:ln w="9525" cap="flat" cmpd="sng" algn="ctr">
            <a:solidFill>
              <a:srgbClr val="2F5EB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3" name="圆角矩形 52"/>
          <p:cNvSpPr/>
          <p:nvPr>
            <p:custDataLst>
              <p:tags r:id="rId25"/>
            </p:custDataLst>
          </p:nvPr>
        </p:nvSpPr>
        <p:spPr>
          <a:xfrm>
            <a:off x="5978998" y="636892"/>
            <a:ext cx="3385575" cy="1467766"/>
          </a:xfrm>
          <a:prstGeom prst="roundRect">
            <a:avLst>
              <a:gd name="adj" fmla="val 19048"/>
            </a:avLst>
          </a:prstGeom>
          <a:noFill/>
          <a:ln w="9525" cap="flat" cmpd="sng" algn="ctr">
            <a:solidFill>
              <a:srgbClr val="2F5EB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p:cNvSpPr/>
          <p:nvPr>
            <p:custDataLst>
              <p:tags r:id="rId26"/>
            </p:custDataLst>
          </p:nvPr>
        </p:nvSpPr>
        <p:spPr>
          <a:xfrm>
            <a:off x="7034728" y="3405404"/>
            <a:ext cx="960494" cy="960494"/>
          </a:xfrm>
          <a:prstGeom prst="ellipse">
            <a:avLst/>
          </a:prstGeom>
          <a:gradFill>
            <a:gsLst>
              <a:gs pos="0">
                <a:srgbClr val="0E1A40"/>
              </a:gs>
              <a:gs pos="100000">
                <a:srgbClr val="2F5EB0"/>
              </a:gs>
            </a:gsLst>
            <a:lin ang="138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43"/>
          <p:cNvSpPr/>
          <p:nvPr>
            <p:custDataLst>
              <p:tags r:id="rId27"/>
            </p:custDataLst>
          </p:nvPr>
        </p:nvSpPr>
        <p:spPr>
          <a:xfrm>
            <a:off x="6959303" y="3621428"/>
            <a:ext cx="1107927" cy="461633"/>
          </a:xfrm>
          <a:prstGeom prst="rect">
            <a:avLst/>
          </a:prstGeom>
          <a:noFill/>
          <a:ln w="9525">
            <a:noFill/>
          </a:ln>
        </p:spPr>
        <p:txBody>
          <a:bodyPr wrap="none" lIns="91406" tIns="45704" rIns="91406" bIns="45704">
            <a:spAutoFit/>
          </a:bodyPr>
          <a:lstStyle/>
          <a:p>
            <a:pPr algn="ctr">
              <a:buNone/>
            </a:pPr>
            <a:r>
              <a:rPr lang="zh-CN" altLang="en-US" b="1" dirty="0">
                <a:solidFill>
                  <a:schemeClr val="bg1"/>
                </a:solidFill>
                <a:latin typeface="微软雅黑" panose="020B0503020204020204" pitchFamily="34" charset="-122"/>
                <a:ea typeface="微软雅黑" panose="020B0503020204020204" pitchFamily="34" charset="-122"/>
              </a:rPr>
              <a:t>半偏法</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40" name="椭圆 39"/>
          <p:cNvSpPr/>
          <p:nvPr>
            <p:custDataLst>
              <p:tags r:id="rId28"/>
            </p:custDataLst>
          </p:nvPr>
        </p:nvSpPr>
        <p:spPr>
          <a:xfrm>
            <a:off x="6887236" y="4570904"/>
            <a:ext cx="960494" cy="960494"/>
          </a:xfrm>
          <a:prstGeom prst="ellipse">
            <a:avLst/>
          </a:prstGeom>
          <a:gradFill>
            <a:gsLst>
              <a:gs pos="0">
                <a:srgbClr val="0E1A40"/>
              </a:gs>
              <a:gs pos="100000">
                <a:srgbClr val="2F5EB0"/>
              </a:gs>
            </a:gsLst>
            <a:lin ang="138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矩形 43"/>
          <p:cNvSpPr/>
          <p:nvPr>
            <p:custDataLst>
              <p:tags r:id="rId29"/>
            </p:custDataLst>
          </p:nvPr>
        </p:nvSpPr>
        <p:spPr>
          <a:xfrm>
            <a:off x="6811810" y="4786928"/>
            <a:ext cx="1107928" cy="461633"/>
          </a:xfrm>
          <a:prstGeom prst="rect">
            <a:avLst/>
          </a:prstGeom>
          <a:noFill/>
          <a:ln w="9525">
            <a:noFill/>
          </a:ln>
        </p:spPr>
        <p:txBody>
          <a:bodyPr wrap="none" lIns="91406" tIns="45704" rIns="91406" bIns="45704">
            <a:spAutoFit/>
          </a:bodyPr>
          <a:lstStyle/>
          <a:p>
            <a:pPr algn="ctr">
              <a:buNone/>
            </a:pPr>
            <a:r>
              <a:rPr lang="zh-CN" altLang="en-US" b="1" dirty="0">
                <a:solidFill>
                  <a:schemeClr val="bg1"/>
                </a:solidFill>
                <a:latin typeface="微软雅黑" panose="020B0503020204020204" pitchFamily="34" charset="-122"/>
                <a:ea typeface="微软雅黑" panose="020B0503020204020204" pitchFamily="34" charset="-122"/>
              </a:rPr>
              <a:t>电桥法</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8109448" y="3800002"/>
            <a:ext cx="3574768" cy="1397083"/>
            <a:chOff x="8385827" y="3180363"/>
            <a:chExt cx="2664971" cy="1041518"/>
          </a:xfrm>
        </p:grpSpPr>
        <p:pic>
          <p:nvPicPr>
            <p:cNvPr id="50" name="图片 49"/>
            <p:cNvPicPr>
              <a:picLocks noChangeAspect="1"/>
            </p:cNvPicPr>
            <p:nvPr/>
          </p:nvPicPr>
          <p:blipFill rotWithShape="1">
            <a:blip r:embed="rId46" r:link="rId47" cstate="print">
              <a:extLst>
                <a:ext uri="{28A0092B-C50C-407E-A947-70E740481C1C}">
                  <a14:useLocalDpi xmlns:a14="http://schemas.microsoft.com/office/drawing/2010/main" val="0"/>
                </a:ext>
              </a:extLst>
            </a:blip>
            <a:srcRect b="19586"/>
            <a:stretch>
              <a:fillRect/>
            </a:stretch>
          </p:blipFill>
          <p:spPr bwMode="auto">
            <a:xfrm>
              <a:off x="8402848" y="3180363"/>
              <a:ext cx="2647950" cy="960494"/>
            </a:xfrm>
            <a:prstGeom prst="rect">
              <a:avLst/>
            </a:prstGeom>
            <a:noFill/>
            <a:ln>
              <a:noFill/>
            </a:ln>
          </p:spPr>
        </p:pic>
        <p:sp>
          <p:nvSpPr>
            <p:cNvPr id="51" name="圆角矩形 52"/>
            <p:cNvSpPr/>
            <p:nvPr>
              <p:custDataLst>
                <p:tags r:id="rId36"/>
              </p:custDataLst>
            </p:nvPr>
          </p:nvSpPr>
          <p:spPr>
            <a:xfrm>
              <a:off x="8385827" y="3237592"/>
              <a:ext cx="2664971" cy="984289"/>
            </a:xfrm>
            <a:prstGeom prst="roundRect">
              <a:avLst>
                <a:gd name="adj" fmla="val 19048"/>
              </a:avLst>
            </a:prstGeom>
            <a:noFill/>
            <a:ln w="9525" cap="flat" cmpd="sng" algn="ctr">
              <a:solidFill>
                <a:srgbClr val="2F5EB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 name="矩形 43"/>
          <p:cNvSpPr/>
          <p:nvPr>
            <p:custDataLst>
              <p:tags r:id="rId30"/>
            </p:custDataLst>
          </p:nvPr>
        </p:nvSpPr>
        <p:spPr>
          <a:xfrm>
            <a:off x="6562703" y="2396434"/>
            <a:ext cx="846455" cy="397510"/>
          </a:xfrm>
          <a:prstGeom prst="rect">
            <a:avLst/>
          </a:prstGeom>
          <a:noFill/>
          <a:ln w="9525">
            <a:noFill/>
          </a:ln>
        </p:spPr>
        <p:txBody>
          <a:bodyPr wrap="none" lIns="91406" tIns="45704" rIns="91406" bIns="45704">
            <a:spAutoFit/>
          </a:bodyPr>
          <a:lstStyle/>
          <a:p>
            <a:pPr algn="ctr">
              <a:buNone/>
            </a:pPr>
            <a:r>
              <a:rPr lang="zh-CN" altLang="en-US" sz="2000" b="1" dirty="0">
                <a:solidFill>
                  <a:schemeClr val="bg1"/>
                </a:solidFill>
                <a:latin typeface="微软雅黑" panose="020B0503020204020204" pitchFamily="34" charset="-122"/>
                <a:ea typeface="微软雅黑" panose="020B0503020204020204" pitchFamily="34" charset="-122"/>
              </a:rPr>
              <a:t>类型</a:t>
            </a:r>
            <a:r>
              <a:rPr lang="en-US" altLang="zh-CN" sz="2000" b="1" dirty="0">
                <a:solidFill>
                  <a:schemeClr val="bg1"/>
                </a:solidFill>
                <a:latin typeface="微软雅黑" panose="020B0503020204020204" pitchFamily="34" charset="-122"/>
                <a:ea typeface="微软雅黑" panose="020B0503020204020204" pitchFamily="34" charset="-122"/>
              </a:rPr>
              <a:t>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4" name="矩形 43"/>
          <p:cNvSpPr/>
          <p:nvPr>
            <p:custDataLst>
              <p:tags r:id="rId31"/>
            </p:custDataLst>
          </p:nvPr>
        </p:nvSpPr>
        <p:spPr>
          <a:xfrm>
            <a:off x="6692878" y="2485334"/>
            <a:ext cx="846455" cy="397510"/>
          </a:xfrm>
          <a:prstGeom prst="rect">
            <a:avLst/>
          </a:prstGeom>
          <a:noFill/>
          <a:ln w="9525">
            <a:noFill/>
          </a:ln>
        </p:spPr>
        <p:txBody>
          <a:bodyPr wrap="none" lIns="91406" tIns="45704" rIns="91406" bIns="45704">
            <a:spAutoFit/>
          </a:bodyPr>
          <a:lstStyle/>
          <a:p>
            <a:pPr algn="ctr">
              <a:buNone/>
            </a:pPr>
            <a:r>
              <a:rPr lang="zh-CN" altLang="en-US" sz="2000" b="1" dirty="0">
                <a:solidFill>
                  <a:schemeClr val="bg1"/>
                </a:solidFill>
                <a:latin typeface="微软雅黑" panose="020B0503020204020204" pitchFamily="34" charset="-122"/>
                <a:ea typeface="微软雅黑" panose="020B0503020204020204" pitchFamily="34" charset="-122"/>
                <a:sym typeface="+mn-ea"/>
              </a:rPr>
              <a:t>模型</a:t>
            </a:r>
            <a:r>
              <a:rPr lang="en-US" altLang="zh-CN" sz="2000" b="1" dirty="0">
                <a:solidFill>
                  <a:schemeClr val="bg1"/>
                </a:solidFill>
                <a:latin typeface="微软雅黑" panose="020B0503020204020204" pitchFamily="34" charset="-122"/>
                <a:ea typeface="微软雅黑" panose="020B0503020204020204" pitchFamily="34" charset="-122"/>
              </a:rPr>
              <a:t>5</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6" name="椭圆 15"/>
          <p:cNvSpPr/>
          <p:nvPr>
            <p:custDataLst>
              <p:tags r:id="rId32"/>
            </p:custDataLst>
          </p:nvPr>
        </p:nvSpPr>
        <p:spPr>
          <a:xfrm>
            <a:off x="6646880" y="2253276"/>
            <a:ext cx="960494" cy="960494"/>
          </a:xfrm>
          <a:prstGeom prst="ellipse">
            <a:avLst/>
          </a:prstGeom>
          <a:gradFill>
            <a:gsLst>
              <a:gs pos="0">
                <a:srgbClr val="0E1A40"/>
              </a:gs>
              <a:gs pos="100000">
                <a:srgbClr val="2F5EB0"/>
              </a:gs>
            </a:gsLst>
            <a:lin ang="138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43"/>
          <p:cNvSpPr/>
          <p:nvPr>
            <p:custDataLst>
              <p:tags r:id="rId33"/>
            </p:custDataLst>
          </p:nvPr>
        </p:nvSpPr>
        <p:spPr>
          <a:xfrm>
            <a:off x="6571455" y="2469300"/>
            <a:ext cx="1107927" cy="461633"/>
          </a:xfrm>
          <a:prstGeom prst="rect">
            <a:avLst/>
          </a:prstGeom>
          <a:noFill/>
          <a:ln w="9525">
            <a:noFill/>
          </a:ln>
        </p:spPr>
        <p:txBody>
          <a:bodyPr wrap="none" lIns="91406" tIns="45704" rIns="91406" bIns="45704">
            <a:spAutoFit/>
          </a:bodyPr>
          <a:lstStyle/>
          <a:p>
            <a:pPr algn="ctr">
              <a:buNone/>
            </a:pPr>
            <a:r>
              <a:rPr lang="zh-CN" altLang="en-US" b="1" dirty="0">
                <a:solidFill>
                  <a:schemeClr val="bg1"/>
                </a:solidFill>
                <a:latin typeface="微软雅黑" panose="020B0503020204020204" pitchFamily="34" charset="-122"/>
                <a:ea typeface="微软雅黑" panose="020B0503020204020204" pitchFamily="34" charset="-122"/>
              </a:rPr>
              <a:t>替代法</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0" name="圆角矩形 61"/>
          <p:cNvSpPr/>
          <p:nvPr>
            <p:custDataLst>
              <p:tags r:id="rId34"/>
            </p:custDataLst>
          </p:nvPr>
        </p:nvSpPr>
        <p:spPr>
          <a:xfrm>
            <a:off x="8014652" y="2219323"/>
            <a:ext cx="3049106" cy="1320318"/>
          </a:xfrm>
          <a:prstGeom prst="roundRect">
            <a:avLst>
              <a:gd name="adj" fmla="val 19048"/>
            </a:avLst>
          </a:prstGeom>
          <a:noFill/>
          <a:ln w="9525" cap="flat" cmpd="sng" algn="ctr">
            <a:solidFill>
              <a:srgbClr val="2F5EB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94" name="图片 93"/>
          <p:cNvPicPr>
            <a:picLocks noChangeAspect="1"/>
          </p:cNvPicPr>
          <p:nvPr/>
        </p:nvPicPr>
        <p:blipFill>
          <a:blip r:embed="rId48"/>
          <a:stretch>
            <a:fillRect/>
          </a:stretch>
        </p:blipFill>
        <p:spPr>
          <a:xfrm>
            <a:off x="7608353" y="737401"/>
            <a:ext cx="1503827" cy="1294739"/>
          </a:xfrm>
          <a:prstGeom prst="rect">
            <a:avLst/>
          </a:prstGeom>
        </p:spPr>
      </p:pic>
      <p:pic>
        <p:nvPicPr>
          <p:cNvPr id="96" name="图片 95"/>
          <p:cNvPicPr>
            <a:picLocks noChangeAspect="1"/>
          </p:cNvPicPr>
          <p:nvPr/>
        </p:nvPicPr>
        <p:blipFill>
          <a:blip r:embed="rId49"/>
          <a:stretch>
            <a:fillRect/>
          </a:stretch>
        </p:blipFill>
        <p:spPr>
          <a:xfrm>
            <a:off x="6047805" y="826814"/>
            <a:ext cx="1548931" cy="1060094"/>
          </a:xfrm>
          <a:prstGeom prst="rect">
            <a:avLst/>
          </a:prstGeom>
        </p:spPr>
      </p:pic>
      <p:pic>
        <p:nvPicPr>
          <p:cNvPr id="97" name="Picture 5"/>
          <p:cNvPicPr>
            <a:picLocks noChangeAspect="1"/>
          </p:cNvPicPr>
          <p:nvPr/>
        </p:nvPicPr>
        <p:blipFill>
          <a:blip r:embed="rId50">
            <a:lum bright="-20000" contrast="40000"/>
          </a:blip>
          <a:srcRect l="47379" t="5780" r="4894" b="4623"/>
          <a:stretch>
            <a:fillRect/>
          </a:stretch>
        </p:blipFill>
        <p:spPr>
          <a:xfrm>
            <a:off x="8195571" y="2300854"/>
            <a:ext cx="1343634" cy="1157255"/>
          </a:xfrm>
          <a:prstGeom prst="rect">
            <a:avLst/>
          </a:prstGeom>
          <a:noFill/>
          <a:ln>
            <a:noFill/>
            <a:miter lim="800000"/>
            <a:headEnd/>
            <a:tailEnd/>
          </a:ln>
        </p:spPr>
      </p:pic>
      <p:pic>
        <p:nvPicPr>
          <p:cNvPr id="98" name="Picture 4"/>
          <p:cNvPicPr>
            <a:picLocks noChangeAspect="1"/>
          </p:cNvPicPr>
          <p:nvPr/>
        </p:nvPicPr>
        <p:blipFill>
          <a:blip r:embed="rId50">
            <a:lum bright="-20000" contrast="40000"/>
          </a:blip>
          <a:srcRect l="2063" t="16446" r="55308" b="6085"/>
          <a:stretch>
            <a:fillRect/>
          </a:stretch>
        </p:blipFill>
        <p:spPr>
          <a:xfrm>
            <a:off x="9568574" y="2369789"/>
            <a:ext cx="1378001" cy="1045467"/>
          </a:xfrm>
          <a:prstGeom prst="rect">
            <a:avLst/>
          </a:prstGeom>
          <a:noFill/>
          <a:ln>
            <a:noFill/>
            <a:miter lim="800000"/>
            <a:headEnd/>
            <a:tailEnd/>
          </a:ln>
        </p:spPr>
      </p:pic>
      <p:grpSp>
        <p:nvGrpSpPr>
          <p:cNvPr id="3" name="组合 2"/>
          <p:cNvGrpSpPr/>
          <p:nvPr/>
        </p:nvGrpSpPr>
        <p:grpSpPr>
          <a:xfrm>
            <a:off x="1500321" y="3394292"/>
            <a:ext cx="1550768" cy="1593193"/>
            <a:chOff x="1500321" y="3394292"/>
            <a:chExt cx="1550768" cy="1593193"/>
          </a:xfrm>
        </p:grpSpPr>
        <p:sp>
          <p:nvSpPr>
            <p:cNvPr id="68" name="圆角矩形 67"/>
            <p:cNvSpPr/>
            <p:nvPr>
              <p:custDataLst>
                <p:tags r:id="rId35"/>
              </p:custDataLst>
            </p:nvPr>
          </p:nvSpPr>
          <p:spPr>
            <a:xfrm>
              <a:off x="1500321" y="3394292"/>
              <a:ext cx="1550768" cy="1593193"/>
            </a:xfrm>
            <a:prstGeom prst="roundRect">
              <a:avLst>
                <a:gd name="adj" fmla="val 19048"/>
              </a:avLst>
            </a:prstGeom>
            <a:noFill/>
            <a:ln w="9525" cap="flat" cmpd="sng" algn="ctr">
              <a:solidFill>
                <a:srgbClr val="2F5EB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 name="图片 1"/>
            <p:cNvPicPr>
              <a:picLocks noChangeAspect="1"/>
            </p:cNvPicPr>
            <p:nvPr/>
          </p:nvPicPr>
          <p:blipFill>
            <a:blip r:embed="rId51"/>
            <a:stretch>
              <a:fillRect/>
            </a:stretch>
          </p:blipFill>
          <p:spPr>
            <a:xfrm>
              <a:off x="1619654" y="3582698"/>
              <a:ext cx="1359291" cy="1263772"/>
            </a:xfrm>
            <a:prstGeom prst="rect">
              <a:avLst/>
            </a:prstGeom>
          </p:spPr>
        </p:pic>
      </p:grpSp>
      <p:pic>
        <p:nvPicPr>
          <p:cNvPr id="13" name="图片 12"/>
          <p:cNvPicPr>
            <a:picLocks noChangeAspect="1"/>
          </p:cNvPicPr>
          <p:nvPr/>
        </p:nvPicPr>
        <p:blipFill>
          <a:blip r:embed="rId52">
            <a:extLst>
              <a:ext uri="{BEBA8EAE-BF5A-486C-A8C5-ECC9F3942E4B}">
                <a14:imgProps xmlns:a14="http://schemas.microsoft.com/office/drawing/2010/main">
                  <a14:imgLayer r:embed="rId53">
                    <a14:imgEffect>
                      <a14:brightnessContrast bright="20000" contrast="-40000"/>
                    </a14:imgEffect>
                  </a14:imgLayer>
                </a14:imgProps>
              </a:ext>
            </a:extLst>
          </a:blip>
          <a:stretch>
            <a:fillRect/>
          </a:stretch>
        </p:blipFill>
        <p:spPr>
          <a:xfrm>
            <a:off x="667196" y="5459691"/>
            <a:ext cx="1349499" cy="1341623"/>
          </a:xfrm>
          <a:prstGeom prst="rect">
            <a:avLst/>
          </a:prstGeom>
        </p:spPr>
      </p:pic>
    </p:spTree>
  </p:cSld>
  <p:clrMapOvr>
    <a:masterClrMapping/>
  </p:clrMapOvr>
  <p:transition advTm="16183"/>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p:nvPr/>
        </p:nvSpPr>
        <p:spPr>
          <a:xfrm>
            <a:off x="1663700" y="52705"/>
            <a:ext cx="6873875" cy="532130"/>
          </a:xfrm>
          <a:prstGeom prst="rect">
            <a:avLst/>
          </a:prstGeom>
        </p:spPr>
        <p:txBody>
          <a:bodyPr/>
          <a:lstStyle>
            <a:lvl1pPr algn="ctr" defTabSz="1217295" rtl="0" eaLnBrk="0" fontAlgn="base" hangingPunct="0">
              <a:spcBef>
                <a:spcPct val="0"/>
              </a:spcBef>
              <a:spcAft>
                <a:spcPct val="0"/>
              </a:spcAft>
              <a:defRPr sz="5900" kern="1200">
                <a:solidFill>
                  <a:schemeClr val="tx1"/>
                </a:solidFill>
                <a:latin typeface="+mj-lt"/>
                <a:ea typeface="+mj-ea"/>
                <a:cs typeface="微软雅黑" panose="020B0503020204020204" pitchFamily="34" charset="-122"/>
              </a:defRPr>
            </a:lvl1pPr>
            <a:lvl2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2pPr>
            <a:lvl3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3pPr>
            <a:lvl4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4pPr>
            <a:lvl5pPr algn="ctr" defTabSz="1217295" rtl="0" eaLnBrk="0" fontAlgn="base" hangingPunct="0">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5pPr>
            <a:lvl6pPr marL="4572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6pPr>
            <a:lvl7pPr marL="9144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7pPr>
            <a:lvl8pPr marL="13716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8pPr>
            <a:lvl9pPr marL="1828800" algn="ctr" defTabSz="1217295" rtl="0" fontAlgn="base">
              <a:spcBef>
                <a:spcPct val="0"/>
              </a:spcBef>
              <a:spcAft>
                <a:spcPct val="0"/>
              </a:spcAft>
              <a:defRPr sz="5900">
                <a:solidFill>
                  <a:schemeClr val="tx1"/>
                </a:solidFill>
                <a:latin typeface="Arial Black" panose="020B0A04020102020204" pitchFamily="34" charset="0"/>
                <a:ea typeface="微软雅黑" panose="020B0503020204020204" pitchFamily="34" charset="-122"/>
                <a:cs typeface="微软雅黑" panose="020B0503020204020204" pitchFamily="34" charset="-122"/>
              </a:defRPr>
            </a:lvl9pPr>
          </a:lstStyle>
          <a:p>
            <a:pPr algn="l"/>
            <a:r>
              <a:rPr lang="zh-CN" altLang="en-US" sz="3600" b="1" dirty="0">
                <a:solidFill>
                  <a:prstClr val="black"/>
                </a:solidFill>
              </a:rPr>
              <a:t>物理来源于生活</a:t>
            </a:r>
          </a:p>
        </p:txBody>
      </p:sp>
      <p:sp>
        <p:nvSpPr>
          <p:cNvPr id="7" name="MH_Number_1"/>
          <p:cNvSpPr/>
          <p:nvPr>
            <p:custDataLst>
              <p:tags r:id="rId1"/>
            </p:custDataLst>
          </p:nvPr>
        </p:nvSpPr>
        <p:spPr bwMode="auto">
          <a:xfrm>
            <a:off x="0" y="99060"/>
            <a:ext cx="1610995" cy="50419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4F81BD"/>
          </a:solidFill>
          <a:ln w="12700">
            <a:solidFill>
              <a:srgbClr val="4F81BD"/>
            </a:solidFill>
            <a:miter lim="800000"/>
          </a:ln>
        </p:spPr>
        <p:txBody>
          <a:bodyPr wrap="square" lIns="0" tIns="0" rIns="72000" bIns="0"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MH_Entry_1"/>
          <p:cNvSpPr/>
          <p:nvPr>
            <p:custDataLst>
              <p:tags r:id="rId2"/>
            </p:custDataLst>
          </p:nvPr>
        </p:nvSpPr>
        <p:spPr>
          <a:xfrm>
            <a:off x="0" y="139712"/>
            <a:ext cx="12190413" cy="5040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0070C0"/>
            </a:solidFill>
            <a:prstDash val="solid"/>
            <a:bevel/>
          </a:ln>
          <a:effectLst/>
        </p:spPr>
        <p:txBody>
          <a:bodyPr rot="0" spcFirstLastPara="0" vertOverflow="overflow" horzOverflow="overflow" vert="horz" wrap="square" lIns="108000" tIns="0" rIns="0" bIns="0" numCol="1" spcCol="0" rtlCol="0" fromWordArt="0" anchor="ctr" anchorCtr="0" forceAA="0" compatLnSpc="1">
            <a:norm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pic>
        <p:nvPicPr>
          <p:cNvPr id="3" name="图片 2"/>
          <p:cNvPicPr>
            <a:picLocks noChangeAspect="1"/>
          </p:cNvPicPr>
          <p:nvPr/>
        </p:nvPicPr>
        <p:blipFill>
          <a:blip r:embed="rId4"/>
          <a:stretch>
            <a:fillRect/>
          </a:stretch>
        </p:blipFill>
        <p:spPr>
          <a:xfrm>
            <a:off x="430211" y="981522"/>
            <a:ext cx="7009512" cy="5287540"/>
          </a:xfrm>
          <a:prstGeom prst="rect">
            <a:avLst/>
          </a:prstGeom>
        </p:spPr>
      </p:pic>
      <p:grpSp>
        <p:nvGrpSpPr>
          <p:cNvPr id="14" name="组合 13"/>
          <p:cNvGrpSpPr/>
          <p:nvPr/>
        </p:nvGrpSpPr>
        <p:grpSpPr>
          <a:xfrm>
            <a:off x="8543478" y="909514"/>
            <a:ext cx="2736304" cy="3168352"/>
            <a:chOff x="8327454" y="981522"/>
            <a:chExt cx="2736304" cy="3168352"/>
          </a:xfrm>
        </p:grpSpPr>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11051" t="20889" r="7168" b="32922"/>
            <a:stretch>
              <a:fillRect/>
            </a:stretch>
          </p:blipFill>
          <p:spPr>
            <a:xfrm>
              <a:off x="8399462" y="981522"/>
              <a:ext cx="2664296" cy="3168352"/>
            </a:xfrm>
            <a:prstGeom prst="rect">
              <a:avLst/>
            </a:prstGeom>
          </p:spPr>
        </p:pic>
        <p:sp>
          <p:nvSpPr>
            <p:cNvPr id="13" name="矩形 12"/>
            <p:cNvSpPr/>
            <p:nvPr/>
          </p:nvSpPr>
          <p:spPr>
            <a:xfrm>
              <a:off x="8327454" y="1053530"/>
              <a:ext cx="1008112" cy="360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3584" t="12210" r="3584" b="62597"/>
          <a:stretch>
            <a:fillRect/>
          </a:stretch>
        </p:blipFill>
        <p:spPr>
          <a:xfrm>
            <a:off x="8183438" y="4252838"/>
            <a:ext cx="3528392" cy="2016224"/>
          </a:xfrm>
          <a:prstGeom prst="rect">
            <a:avLst/>
          </a:prstGeom>
        </p:spPr>
      </p:pic>
    </p:spTree>
  </p:cSld>
  <p:clrMapOvr>
    <a:masterClrMapping/>
  </p:clrMapOvr>
  <p:transition advTm="33192"/>
</p:sld>
</file>

<file path=ppt/tags/tag1.xml><?xml version="1.0" encoding="utf-8"?>
<p:tagLst xmlns:a="http://schemas.openxmlformats.org/drawingml/2006/main" xmlns:r="http://schemas.openxmlformats.org/officeDocument/2006/relationships" xmlns:p="http://schemas.openxmlformats.org/presentationml/2006/main">
  <p:tag name="KSO_WPP_MARK_KEY" val="2da5b29f-1b34-4755-b2b5-383205f0c05b"/>
  <p:tag name="COMMONDATA" val="eyJoZGlkIjoiNWNlNWYzODI4OTQ4YTdlNjcxZjhhMmJiYzA0YzcxMDYifQ=="/>
</p:tagLst>
</file>

<file path=ppt/tags/tag10.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00.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01.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102.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03.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06.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107.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08.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109.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110.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59.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61.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62.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66.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69.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71.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72.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73.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74.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75.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76.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77.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78.xml><?xml version="1.0" encoding="utf-8"?>
<p:tagLst xmlns:a="http://schemas.openxmlformats.org/drawingml/2006/main" xmlns:r="http://schemas.openxmlformats.org/officeDocument/2006/relationships" xmlns:p="http://schemas.openxmlformats.org/presentationml/2006/main">
  <p:tag name="TIMING" val="|34.5|4.6"/>
</p:tagLst>
</file>

<file path=ppt/tags/tag79.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80.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81.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84.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85.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86.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87.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88.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89.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90.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91.xml><?xml version="1.0" encoding="utf-8"?>
<p:tagLst xmlns:a="http://schemas.openxmlformats.org/drawingml/2006/main" xmlns:r="http://schemas.openxmlformats.org/officeDocument/2006/relationships" xmlns:p="http://schemas.openxmlformats.org/presentationml/2006/main">
  <p:tag name="TIMING" val="|15.5"/>
</p:tagLst>
</file>

<file path=ppt/tags/tag92.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93.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94.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95.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96.xml><?xml version="1.0" encoding="utf-8"?>
<p:tagLst xmlns:a="http://schemas.openxmlformats.org/drawingml/2006/main" xmlns:r="http://schemas.openxmlformats.org/officeDocument/2006/relationships" xmlns:p="http://schemas.openxmlformats.org/presentationml/2006/main">
  <p:tag name="TIMING" val="|0.4"/>
</p:tagLst>
</file>

<file path=ppt/tags/tag97.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NUMBER"/>
  <p:tag name="ID" val="553525"/>
  <p:tag name="MH_ORDER" val="1"/>
</p:tagLst>
</file>

<file path=ppt/tags/tag98.xml><?xml version="1.0" encoding="utf-8"?>
<p:tagLst xmlns:a="http://schemas.openxmlformats.org/drawingml/2006/main" xmlns:r="http://schemas.openxmlformats.org/officeDocument/2006/relationships" xmlns:p="http://schemas.openxmlformats.org/presentationml/2006/main">
  <p:tag name="MH" val="20190416135204"/>
  <p:tag name="MH_LIBRARY" val="CONTENTS"/>
  <p:tag name="MH_TYPE" val="ENTRY"/>
  <p:tag name="ID" val="553525"/>
  <p:tag name="MH_ORDER" val="1"/>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2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1252</Words>
  <Application>Microsoft Office PowerPoint</Application>
  <PresentationFormat>自定义</PresentationFormat>
  <Paragraphs>143</Paragraphs>
  <Slides>33</Slides>
  <Notes>12</Notes>
  <HiddenSlides>5</HiddenSlides>
  <MMClips>0</MMClips>
  <ScaleCrop>false</ScaleCrop>
  <HeadingPairs>
    <vt:vector size="8" baseType="variant">
      <vt:variant>
        <vt:lpstr>已用的字体</vt:lpstr>
      </vt:variant>
      <vt:variant>
        <vt:i4>9</vt:i4>
      </vt:variant>
      <vt:variant>
        <vt:lpstr>主题</vt:lpstr>
      </vt:variant>
      <vt:variant>
        <vt:i4>2</vt:i4>
      </vt:variant>
      <vt:variant>
        <vt:lpstr>嵌入 OLE 服务器</vt:lpstr>
      </vt:variant>
      <vt:variant>
        <vt:i4>1</vt:i4>
      </vt:variant>
      <vt:variant>
        <vt:lpstr>幻灯片标题</vt:lpstr>
      </vt:variant>
      <vt:variant>
        <vt:i4>33</vt:i4>
      </vt:variant>
    </vt:vector>
  </HeadingPairs>
  <TitlesOfParts>
    <vt:vector size="45" baseType="lpstr">
      <vt:lpstr>迷你简菱心</vt:lpstr>
      <vt:lpstr>宋体</vt:lpstr>
      <vt:lpstr>微软雅黑</vt:lpstr>
      <vt:lpstr>Arial</vt:lpstr>
      <vt:lpstr>Arial Black</vt:lpstr>
      <vt:lpstr>Calibri</vt:lpstr>
      <vt:lpstr>Cambria Math</vt:lpstr>
      <vt:lpstr>Times New Roman</vt:lpstr>
      <vt:lpstr>Wingdings</vt:lpstr>
      <vt:lpstr>7_Office 主题</vt:lpstr>
      <vt:lpstr>2_自定义设计方案</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654989180@qq.com</cp:lastModifiedBy>
  <cp:revision>5757</cp:revision>
  <dcterms:created xsi:type="dcterms:W3CDTF">2014-11-27T01:03:00Z</dcterms:created>
  <dcterms:modified xsi:type="dcterms:W3CDTF">2023-12-07T08:01:59Z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2052-12.1.0.15990</vt:lpwstr>
  </property>
  <property fmtid="{D5CDD505-2E9C-101B-9397-08002B2CF9AE}" pid="3" name="ICV">
    <vt:lpwstr>2C918BA3C82848F5AD804F81A656CC5A</vt:lpwstr>
  </property>
</Properties>
</file>