
<file path=[Content_Types].xml><?xml version="1.0" encoding="utf-8"?>
<Types xmlns="http://schemas.openxmlformats.org/package/2006/content-types"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oleObject"/>
  <Default Extension="wav" ContentType="audio/x-wav"/>
  <Default Extension="png" ContentType="image/png"/>
  <Default Extension="wmf" ContentType="image/x-wmf"/>
  <Default Extension="emf" ContentType="image/x-emf"/>
  <Default Extension="tiff" ContentType="image/tiff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016" r:id="rId3"/>
    <p:sldId id="2062" r:id="rId4"/>
    <p:sldId id="2054" r:id="rId5"/>
    <p:sldId id="2055" r:id="rId6"/>
    <p:sldId id="2031" r:id="rId7"/>
    <p:sldId id="2051" r:id="rId8"/>
    <p:sldId id="2033" r:id="rId9"/>
    <p:sldId id="2034" r:id="rId10"/>
    <p:sldId id="2035" r:id="rId11"/>
    <p:sldId id="2052" r:id="rId12"/>
    <p:sldId id="2037" r:id="rId13"/>
    <p:sldId id="2056" r:id="rId14"/>
    <p:sldId id="2057" r:id="rId15"/>
    <p:sldId id="2058" r:id="rId16"/>
    <p:sldId id="2053" r:id="rId17"/>
    <p:sldId id="2059" r:id="rId18"/>
    <p:sldId id="2060" r:id="rId19"/>
    <p:sldId id="2061" r:id="rId20"/>
    <p:sldId id="2040" r:id="rId21"/>
    <p:sldId id="2041" r:id="rId22"/>
    <p:sldId id="2063" r:id="rId23"/>
    <p:sldId id="2064" r:id="rId24"/>
    <p:sldId id="2065" r:id="rId25"/>
    <p:sldId id="2066" r:id="rId26"/>
    <p:sldId id="2068" r:id="rId27"/>
    <p:sldId id="2069" r:id="rId28"/>
    <p:sldId id="2070" r:id="rId29"/>
    <p:sldId id="2045" r:id="rId30"/>
    <p:sldId id="2046" r:id="rId31"/>
    <p:sldId id="2047" r:id="rId32"/>
    <p:sldId id="2048" r:id="rId33"/>
  </p:sldIdLst>
  <p:sldSz cx="12190095" cy="6859270"/>
  <p:notesSz cx="6858000" cy="9144000"/>
  <p:defaultTextStyle>
    <a:defPPr>
      <a:defRPr lang="zh-CN"/>
    </a:defPPr>
    <a:lvl1pPr marL="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4" userDrawn="1">
          <p15:clr>
            <a:srgbClr val="A4A3A4"/>
          </p15:clr>
        </p15:guide>
        <p15:guide id="2" pos="38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44491"/>
    <a:srgbClr val="404040"/>
    <a:srgbClr val="1481E2"/>
    <a:srgbClr val="00CCFF"/>
    <a:srgbClr val="4F81BD"/>
    <a:srgbClr val="EAE8ED"/>
    <a:srgbClr val="FFFFFF"/>
    <a:srgbClr val="FFD966"/>
    <a:srgbClr val="EEEF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846" autoAdjust="0"/>
    <p:restoredTop sz="96429" autoAdjust="0"/>
  </p:normalViewPr>
  <p:slideViewPr>
    <p:cSldViewPr showGuides="1">
      <p:cViewPr varScale="1">
        <p:scale>
          <a:sx n="73" d="100"/>
          <a:sy n="73" d="100"/>
        </p:scale>
        <p:origin x="63" y="372"/>
      </p:cViewPr>
      <p:guideLst>
        <p:guide orient="horz" pos="2164"/>
        <p:guide pos="38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966" y="-102"/>
      </p:cViewPr>
      <p:guideLst>
        <p:guide orient="horz" pos="2885"/>
        <p:guide pos="214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notesMaster" Target="notesMasters/notesMaster1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594FB-2808-45A5-BDC8-80C0F481B2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B4082-C5AE-46D0-A000-D929E8B2595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FAA0F-2349-45DA-9EBD-9D94C9A1CF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37086-15D0-443D-AF17-A3F21825C04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blipFill dpi="0" rotWithShape="1">
          <a:blip r:embed="rId2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3429794"/>
            <a:ext cx="12190413" cy="342979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5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3789834"/>
            <a:ext cx="12190413" cy="306975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4149874"/>
            <a:ext cx="12190413" cy="270971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5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4509914"/>
            <a:ext cx="12190413" cy="234967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4869954"/>
            <a:ext cx="12190413" cy="198963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5229994"/>
            <a:ext cx="12190413" cy="162959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5590034"/>
            <a:ext cx="12190413" cy="126955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5950074"/>
            <a:ext cx="12190413" cy="90951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269554"/>
            <a:ext cx="12190413" cy="559003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5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629594"/>
            <a:ext cx="12190413" cy="522999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989634"/>
            <a:ext cx="12190413" cy="486995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5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2349674"/>
            <a:ext cx="12190413" cy="450991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2709714"/>
            <a:ext cx="12190413" cy="414987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5自定义版式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3069754"/>
            <a:ext cx="12190413" cy="3789834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zh-CN" altLang="en-US" sz="18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1.png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0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ctr" defTabSz="121856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11.png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.wmf"/><Relationship Id="rId3" Type="http://schemas.openxmlformats.org/officeDocument/2006/relationships/oleObject" Target="../embeddings/oleObject1.bin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wmf"/><Relationship Id="rId3" Type="http://schemas.openxmlformats.org/officeDocument/2006/relationships/oleObject" Target="../embeddings/oleObject3.bin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2.emf"/><Relationship Id="rId1" Type="http://schemas.openxmlformats.org/officeDocument/2006/relationships/package" Target="../embeddings/Document1.docx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.v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3.emf"/><Relationship Id="rId1" Type="http://schemas.openxmlformats.org/officeDocument/2006/relationships/package" Target="../embeddings/Document2.docx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5.v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5.tiff"/><Relationship Id="rId3" Type="http://schemas.openxmlformats.org/officeDocument/2006/relationships/slide" Target="slide1.xml"/><Relationship Id="rId2" Type="http://schemas.openxmlformats.org/officeDocument/2006/relationships/image" Target="../media/image24.emf"/><Relationship Id="rId1" Type="http://schemas.openxmlformats.org/officeDocument/2006/relationships/package" Target="../embeddings/Document3.docx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3" Type="http://schemas.openxmlformats.org/officeDocument/2006/relationships/hyperlink" Target="&#24773;&#26223;&#35270;&#39057;&#8212;&#8212;&#21160;&#37327;&#23450;&#29702;&#65306;&#40479;&#25758;&#39134;&#26426;.wmv" TargetMode="External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6.vml"/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image" Target="../media/image2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7.wmf"/><Relationship Id="rId3" Type="http://schemas.openxmlformats.org/officeDocument/2006/relationships/oleObject" Target="../embeddings/oleObject4.bin"/><Relationship Id="rId2" Type="http://schemas.openxmlformats.org/officeDocument/2006/relationships/tags" Target="../tags/tag50.xml"/><Relationship Id="rId1" Type="http://schemas.openxmlformats.org/officeDocument/2006/relationships/tags" Target="../tags/tag49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7.v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image" Target="../media/image30.wmf"/><Relationship Id="rId3" Type="http://schemas.openxmlformats.org/officeDocument/2006/relationships/oleObject" Target="../embeddings/oleObject7.bin"/><Relationship Id="rId2" Type="http://schemas.openxmlformats.org/officeDocument/2006/relationships/image" Target="../media/image29.wmf"/><Relationship Id="rId1" Type="http://schemas.openxmlformats.org/officeDocument/2006/relationships/oleObject" Target="../embeddings/oleObject6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8.v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image" Target="../media/image32.wmf"/><Relationship Id="rId3" Type="http://schemas.openxmlformats.org/officeDocument/2006/relationships/oleObject" Target="../embeddings/oleObject9.bin"/><Relationship Id="rId2" Type="http://schemas.openxmlformats.org/officeDocument/2006/relationships/image" Target="../media/image31.wmf"/><Relationship Id="rId1" Type="http://schemas.openxmlformats.org/officeDocument/2006/relationships/oleObject" Target="../embeddings/oleObject8.bin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38" y="-60498"/>
            <a:ext cx="4711818" cy="471181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663158" y="2853730"/>
            <a:ext cx="4958862" cy="9036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  <a:tabLst>
                <a:tab pos="2250440" algn="l"/>
              </a:tabLst>
            </a:pPr>
            <a:r>
              <a:rPr lang="zh-CN" altLang="en-US" sz="4800" b="1" dirty="0">
                <a:solidFill>
                  <a:srgbClr val="04449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4800" b="1" dirty="0">
                <a:solidFill>
                  <a:srgbClr val="04449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4800" b="1" dirty="0">
                <a:solidFill>
                  <a:srgbClr val="04449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   动量定理</a:t>
            </a:r>
            <a:endParaRPr lang="zh-CN" altLang="en-US" sz="4800" b="1" dirty="0">
              <a:solidFill>
                <a:srgbClr val="04449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32"/>
            <a:ext cx="6912768" cy="6865420"/>
          </a:xfrm>
          <a:prstGeom prst="rtTriangle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问题</a:t>
            </a:r>
            <a:r>
              <a:rPr lang="en-US" altLang="zh-CN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4134" y="3213770"/>
            <a:ext cx="3761514" cy="115212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42" y="2205658"/>
            <a:ext cx="8115254" cy="3605531"/>
          </a:xfrm>
          <a:prstGeom prst="rect">
            <a:avLst/>
          </a:prstGeom>
        </p:spPr>
      </p:pic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622598" y="945834"/>
            <a:ext cx="10302521" cy="66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通过此式分析动量变化的原因是什么？</a:t>
            </a:r>
            <a:endParaRPr kumimoji="1" lang="zh-CN" altLang="en-US" sz="2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动量定理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标题 5"/>
          <p:cNvSpPr txBox="1"/>
          <p:nvPr/>
        </p:nvSpPr>
        <p:spPr>
          <a:xfrm>
            <a:off x="84674" y="770"/>
            <a:ext cx="609932" cy="419944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>
                <a:solidFill>
                  <a:prstClr val="white"/>
                </a:solidFill>
              </a:rPr>
              <a:t>二</a:t>
            </a:r>
            <a:endParaRPr lang="zh-CN" altLang="zh-CN" sz="3600" b="1" dirty="0">
              <a:solidFill>
                <a:prstClr val="white"/>
              </a:solidFill>
            </a:endParaRPr>
          </a:p>
        </p:txBody>
      </p:sp>
      <p:sp>
        <p:nvSpPr>
          <p:cNvPr id="6" name="Text Box 81"/>
          <p:cNvSpPr txBox="1">
            <a:spLocks noChangeArrowheads="1"/>
          </p:cNvSpPr>
          <p:nvPr/>
        </p:nvSpPr>
        <p:spPr bwMode="auto">
          <a:xfrm>
            <a:off x="94414" y="598533"/>
            <a:ext cx="25003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en-US" altLang="zh-CN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 1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、</a:t>
            </a:r>
            <a:r>
              <a:rPr kumimoji="1" lang="zh-CN" altLang="en-US" sz="3200" dirty="0">
                <a:latin typeface="+mj-ea"/>
                <a:ea typeface="+mj-ea"/>
                <a:cs typeface="Times New Roman" panose="02020603050405020304" pitchFamily="18" charset="0"/>
              </a:rPr>
              <a:t>内容</a:t>
            </a:r>
            <a:endParaRPr kumimoji="1" lang="en-US" altLang="zh-CN" sz="3200" dirty="0">
              <a:solidFill>
                <a:srgbClr val="00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Text Box 82"/>
          <p:cNvSpPr txBox="1">
            <a:spLocks noChangeArrowheads="1"/>
          </p:cNvSpPr>
          <p:nvPr/>
        </p:nvSpPr>
        <p:spPr bwMode="auto">
          <a:xfrm>
            <a:off x="94414" y="2117934"/>
            <a:ext cx="23762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 2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、</a:t>
            </a:r>
            <a:r>
              <a:rPr kumimoji="1" lang="zh-CN" altLang="en-US" sz="3200" dirty="0">
                <a:latin typeface="+mj-ea"/>
                <a:ea typeface="+mj-ea"/>
                <a:cs typeface="Times New Roman" panose="02020603050405020304" pitchFamily="18" charset="0"/>
              </a:rPr>
              <a:t>表达式：</a:t>
            </a:r>
            <a:endParaRPr kumimoji="1" lang="zh-CN" altLang="en-US" sz="32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83"/>
          <p:cNvGraphicFramePr>
            <a:graphicFrameLocks noChangeAspect="1"/>
          </p:cNvGraphicFramePr>
          <p:nvPr/>
        </p:nvGraphicFramePr>
        <p:xfrm>
          <a:off x="2666182" y="2072472"/>
          <a:ext cx="335915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Equation" r:id="rId3" imgW="21336000" imgH="4267200" progId="">
                  <p:embed/>
                </p:oleObj>
              </mc:Choice>
              <mc:Fallback>
                <p:oleObj name="Equation" r:id="rId3" imgW="21336000" imgH="42672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6182" y="2072472"/>
                        <a:ext cx="335915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5"/>
          <p:cNvGraphicFramePr>
            <a:graphicFrameLocks noChangeAspect="1"/>
          </p:cNvGraphicFramePr>
          <p:nvPr/>
        </p:nvGraphicFramePr>
        <p:xfrm>
          <a:off x="7178278" y="2108526"/>
          <a:ext cx="1584176" cy="72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5" imgW="377190" imgH="168275" progId="Equation.3">
                  <p:embed/>
                </p:oleObj>
              </mc:Choice>
              <mc:Fallback>
                <p:oleObj name="" r:id="rId5" imgW="377190" imgH="168275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8278" y="2108526"/>
                        <a:ext cx="1584176" cy="723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88"/>
          <p:cNvSpPr txBox="1">
            <a:spLocks noChangeArrowheads="1"/>
          </p:cNvSpPr>
          <p:nvPr/>
        </p:nvSpPr>
        <p:spPr bwMode="auto">
          <a:xfrm>
            <a:off x="6314182" y="2172560"/>
            <a:ext cx="7920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  <a:cs typeface="Times New Roman" panose="02020603050405020304" pitchFamily="18" charset="0"/>
              </a:rPr>
              <a:t>或</a:t>
            </a:r>
            <a:endParaRPr kumimoji="1" lang="zh-CN" altLang="en-US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Text Box 89"/>
          <p:cNvSpPr txBox="1">
            <a:spLocks noChangeArrowheads="1"/>
          </p:cNvSpPr>
          <p:nvPr/>
        </p:nvSpPr>
        <p:spPr bwMode="auto">
          <a:xfrm>
            <a:off x="94414" y="2929728"/>
            <a:ext cx="32179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 3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、</a:t>
            </a:r>
            <a:r>
              <a:rPr kumimoji="1" lang="zh-CN" altLang="en-US" sz="3200" dirty="0">
                <a:latin typeface="+mj-ea"/>
                <a:ea typeface="+mj-ea"/>
                <a:cs typeface="Times New Roman" panose="02020603050405020304" pitchFamily="18" charset="0"/>
              </a:rPr>
              <a:t>理解</a:t>
            </a:r>
            <a:endParaRPr kumimoji="1" lang="zh-CN" altLang="en-US" sz="32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Text Box 91"/>
          <p:cNvSpPr txBox="1">
            <a:spLocks noChangeArrowheads="1"/>
          </p:cNvSpPr>
          <p:nvPr/>
        </p:nvSpPr>
        <p:spPr bwMode="auto">
          <a:xfrm>
            <a:off x="308728" y="3702275"/>
            <a:ext cx="77248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(1)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合外力的冲量是动量变化的原因。</a:t>
            </a:r>
            <a:endParaRPr kumimoji="1" lang="zh-CN" altLang="en-US" sz="3200" dirty="0">
              <a:solidFill>
                <a:srgbClr val="00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Text Box 93"/>
          <p:cNvSpPr txBox="1">
            <a:spLocks noChangeArrowheads="1"/>
          </p:cNvSpPr>
          <p:nvPr/>
        </p:nvSpPr>
        <p:spPr bwMode="auto">
          <a:xfrm>
            <a:off x="308728" y="4358488"/>
            <a:ext cx="11858708" cy="743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en-US" altLang="zh-CN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(2)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kumimoji="1" lang="zh-CN" altLang="en-US" sz="3200" dirty="0">
                <a:solidFill>
                  <a:srgbClr val="0000FF"/>
                </a:solidFill>
                <a:latin typeface="+mj-ea"/>
                <a:ea typeface="+mj-ea"/>
                <a:cs typeface="Times New Roman" panose="02020603050405020304" pitchFamily="18" charset="0"/>
              </a:rPr>
              <a:t>矢量式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，合外力的</a:t>
            </a:r>
            <a:r>
              <a:rPr kumimoji="1" lang="zh-CN" altLang="en-US" sz="3200" dirty="0">
                <a:solidFill>
                  <a:srgbClr val="0000FF"/>
                </a:solidFill>
                <a:latin typeface="+mj-ea"/>
                <a:ea typeface="+mj-ea"/>
                <a:cs typeface="Times New Roman" panose="02020603050405020304" pitchFamily="18" charset="0"/>
              </a:rPr>
              <a:t>冲量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方向与物体</a:t>
            </a:r>
            <a:r>
              <a:rPr kumimoji="1" lang="zh-CN" altLang="en-US" sz="3200" dirty="0">
                <a:solidFill>
                  <a:srgbClr val="0000FF"/>
                </a:solidFill>
                <a:latin typeface="+mj-ea"/>
                <a:ea typeface="+mj-ea"/>
                <a:cs typeface="Times New Roman" panose="02020603050405020304" pitchFamily="18" charset="0"/>
              </a:rPr>
              <a:t>动量变化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的方向相同。</a:t>
            </a:r>
            <a:endParaRPr kumimoji="1" lang="zh-CN" altLang="en-US" sz="3200" dirty="0">
              <a:solidFill>
                <a:srgbClr val="00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9" name="Rectangle 94"/>
          <p:cNvSpPr>
            <a:spLocks noChangeArrowheads="1"/>
          </p:cNvSpPr>
          <p:nvPr/>
        </p:nvSpPr>
        <p:spPr bwMode="auto">
          <a:xfrm>
            <a:off x="451604" y="5146282"/>
            <a:ext cx="1143008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32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合外力冲量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的方向与</a:t>
            </a:r>
            <a:r>
              <a:rPr kumimoji="1" lang="zh-CN" altLang="en-US" sz="32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合外力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的方向或</a:t>
            </a:r>
            <a:r>
              <a:rPr kumimoji="1" lang="zh-CN" altLang="en-US" sz="32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速度变化量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的</a:t>
            </a:r>
            <a:r>
              <a:rPr kumimoji="1" lang="zh-CN" altLang="en-US" sz="32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方向一致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，但与初动量方向可相同，也可相反，甚至还可成角度。</a:t>
            </a:r>
            <a:endParaRPr kumimoji="1" lang="zh-CN" altLang="en-US" sz="3200" dirty="0">
              <a:solidFill>
                <a:srgbClr val="00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00066" y="1286654"/>
            <a:ext cx="12381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3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物体所受合外力的冲量等于物体的动量变化，这就是动量定理。</a:t>
            </a:r>
            <a:endParaRPr kumimoji="1" lang="zh-CN" altLang="en-US" sz="3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问题</a:t>
            </a:r>
            <a:r>
              <a:rPr lang="en-US" altLang="zh-CN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478582" y="1341562"/>
            <a:ext cx="11377264" cy="130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鸡蛋在接触纸的运动过程中，受到的力不是恒力，在变力作用下动量定理依然适用吗？</a:t>
            </a:r>
            <a:endParaRPr kumimoji="1" lang="zh-CN" altLang="en-US" sz="2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问题</a:t>
            </a:r>
            <a:r>
              <a:rPr lang="en-US" altLang="zh-CN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262558" y="909514"/>
            <a:ext cx="11377264" cy="66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如何求变力的冲量？</a:t>
            </a:r>
            <a:endParaRPr kumimoji="1" lang="zh-CN" altLang="en-US" sz="2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90550" y="2255520"/>
            <a:ext cx="11770360" cy="2686685"/>
            <a:chOff x="119380" y="2255520"/>
            <a:chExt cx="11770360" cy="268668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rcRect l="19122" t="33993" r="64764" b="38342"/>
            <a:stretch>
              <a:fillRect/>
            </a:stretch>
          </p:blipFill>
          <p:spPr>
            <a:xfrm>
              <a:off x="119380" y="2277110"/>
              <a:ext cx="2760980" cy="266509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rcRect l="52420" t="33993" r="30471" b="38342"/>
            <a:stretch>
              <a:fillRect/>
            </a:stretch>
          </p:blipFill>
          <p:spPr>
            <a:xfrm>
              <a:off x="6166485" y="2255520"/>
              <a:ext cx="2821940" cy="25654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rcRect l="35889" t="33993" r="47730" b="38342"/>
            <a:stretch>
              <a:fillRect/>
            </a:stretch>
          </p:blipFill>
          <p:spPr>
            <a:xfrm>
              <a:off x="3167380" y="2277110"/>
              <a:ext cx="2806700" cy="266509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rcRect l="69572" t="33993" r="14505" b="38342"/>
            <a:stretch>
              <a:fillRect/>
            </a:stretch>
          </p:blipFill>
          <p:spPr>
            <a:xfrm>
              <a:off x="9263380" y="2255520"/>
              <a:ext cx="2626360" cy="25654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问题</a:t>
            </a:r>
            <a:r>
              <a:rPr lang="en-US" altLang="zh-CN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262558" y="909514"/>
            <a:ext cx="11377264" cy="66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如何求变力的冲量？</a:t>
            </a:r>
            <a:endParaRPr kumimoji="1" lang="zh-CN" altLang="en-US" sz="2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911" y="1917626"/>
            <a:ext cx="6298589" cy="46805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动量定理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标题 5"/>
          <p:cNvSpPr txBox="1"/>
          <p:nvPr/>
        </p:nvSpPr>
        <p:spPr>
          <a:xfrm>
            <a:off x="84674" y="770"/>
            <a:ext cx="609932" cy="419944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>
                <a:solidFill>
                  <a:prstClr val="white"/>
                </a:solidFill>
              </a:rPr>
              <a:t>二</a:t>
            </a:r>
            <a:endParaRPr lang="zh-CN" altLang="zh-CN" sz="3600" b="1" dirty="0">
              <a:solidFill>
                <a:prstClr val="white"/>
              </a:solidFill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165851" y="1500968"/>
            <a:ext cx="12024561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</a:pP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（</a:t>
            </a:r>
            <a:r>
              <a:rPr kumimoji="1" lang="en-US" altLang="zh-CN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1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）动量定理不但适用于</a:t>
            </a:r>
            <a:r>
              <a:rPr kumimoji="1" lang="zh-CN" altLang="en-US" sz="32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恒力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，也适用于随时间变化的</a:t>
            </a:r>
            <a:r>
              <a:rPr kumimoji="1" lang="zh-CN" altLang="en-US" sz="32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变力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，对于变力，动量定理中的</a:t>
            </a:r>
            <a:r>
              <a:rPr kumimoji="1" lang="en-US" altLang="zh-CN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F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应理解为变力在作用时间内的</a:t>
            </a:r>
            <a:r>
              <a:rPr kumimoji="1" lang="zh-CN" altLang="en-US" sz="3200" dirty="0">
                <a:solidFill>
                  <a:srgbClr val="0000FF"/>
                </a:solidFill>
                <a:latin typeface="+mj-ea"/>
                <a:ea typeface="+mj-ea"/>
                <a:cs typeface="Times New Roman" panose="02020603050405020304" pitchFamily="18" charset="0"/>
              </a:rPr>
              <a:t>平均值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；</a:t>
            </a:r>
            <a:endParaRPr kumimoji="1" lang="zh-CN" altLang="en-US" sz="3200" dirty="0">
              <a:solidFill>
                <a:srgbClr val="00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94414" y="2985805"/>
            <a:ext cx="12144460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</a:pP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（</a:t>
            </a:r>
            <a:r>
              <a:rPr kumimoji="1" lang="en-US" altLang="zh-CN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2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）动量定理不仅可以解决</a:t>
            </a:r>
            <a:r>
              <a:rPr kumimoji="1" lang="zh-CN" altLang="en-US" sz="32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匀变速直线运动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的问题，还可以解决</a:t>
            </a:r>
            <a:r>
              <a:rPr kumimoji="1" lang="zh-CN" altLang="en-US" sz="32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曲线运动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中的有关问题，将较难的计算问题转化为较易的计算问题；</a:t>
            </a:r>
            <a:endParaRPr kumimoji="1" lang="zh-CN" altLang="en-US" sz="3200" dirty="0">
              <a:solidFill>
                <a:srgbClr val="00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94413" y="4429926"/>
            <a:ext cx="12095999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None/>
            </a:pP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（</a:t>
            </a:r>
            <a:r>
              <a:rPr kumimoji="1" lang="en-US" altLang="zh-CN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3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）动量定理不仅适用于</a:t>
            </a:r>
            <a:r>
              <a:rPr kumimoji="1" lang="zh-CN" altLang="en-US" sz="32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宏观低速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物体，也适用于</a:t>
            </a:r>
            <a:r>
              <a:rPr kumimoji="1" lang="zh-CN" altLang="en-US" sz="32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微观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现象和</a:t>
            </a:r>
            <a:r>
              <a:rPr kumimoji="1" lang="zh-CN" altLang="en-US" sz="32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变速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运动问题。</a:t>
            </a:r>
            <a:endParaRPr kumimoji="1" lang="zh-CN" altLang="en-US" sz="3200" dirty="0">
              <a:solidFill>
                <a:srgbClr val="FFFFCC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0" y="5902946"/>
            <a:ext cx="10950985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</a:pP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   </a:t>
            </a:r>
            <a:r>
              <a:rPr kumimoji="1" lang="en-US" altLang="zh-CN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5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、动量定理的</a:t>
            </a:r>
            <a:r>
              <a:rPr kumimoji="1" lang="zh-CN" altLang="en-US" sz="3200" dirty="0">
                <a:solidFill>
                  <a:srgbClr val="0000FF"/>
                </a:solidFill>
                <a:latin typeface="+mj-ea"/>
                <a:ea typeface="+mj-ea"/>
                <a:cs typeface="Times New Roman" panose="02020603050405020304" pitchFamily="18" charset="0"/>
              </a:rPr>
              <a:t>优点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：不考虑中间过程，只考虑初末状态。</a:t>
            </a:r>
            <a:endParaRPr kumimoji="1" lang="zh-CN" altLang="en-US" sz="3200" dirty="0">
              <a:solidFill>
                <a:srgbClr val="00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37290" y="715150"/>
            <a:ext cx="4528804" cy="670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</a:pPr>
            <a:r>
              <a:rPr kumimoji="1" lang="en-US" altLang="zh-CN" sz="3200" dirty="0">
                <a:solidFill>
                  <a:srgbClr val="000000"/>
                </a:solidFill>
                <a:latin typeface="+mj-ea"/>
                <a:ea typeface="+mj-ea"/>
              </a:rPr>
              <a:t>4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</a:rPr>
              <a:t>、动量定理的适用范围</a:t>
            </a:r>
            <a:endParaRPr kumimoji="1" lang="zh-CN" altLang="en-US" sz="32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解决实际生活问题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14" y="1485578"/>
            <a:ext cx="4570919" cy="41083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199" y="1485578"/>
            <a:ext cx="5453634" cy="410835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606698" y="919745"/>
            <a:ext cx="5256584" cy="2765526"/>
            <a:chOff x="49398" y="2277666"/>
            <a:chExt cx="6969985" cy="355761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98" y="2277666"/>
              <a:ext cx="2883213" cy="355761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/>
            <a:srcRect r="18856"/>
            <a:stretch>
              <a:fillRect/>
            </a:stretch>
          </p:blipFill>
          <p:spPr>
            <a:xfrm>
              <a:off x="2926855" y="2277666"/>
              <a:ext cx="4092528" cy="355761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438" y="3957809"/>
            <a:ext cx="5259844" cy="2761717"/>
          </a:xfrm>
          <a:prstGeom prst="rect">
            <a:avLst/>
          </a:prstGeom>
        </p:spPr>
      </p:pic>
      <p:pic>
        <p:nvPicPr>
          <p:cNvPr id="11" name="Picture 17" descr="缓冲保护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31" y="919744"/>
            <a:ext cx="3264371" cy="2765525"/>
          </a:xfrm>
          <a:prstGeom prst="rect">
            <a:avLst/>
          </a:prstGeom>
          <a:noFill/>
          <a:ln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5330" y="3957809"/>
            <a:ext cx="3264371" cy="2761717"/>
          </a:xfrm>
          <a:prstGeom prst="rect">
            <a:avLst/>
          </a:prstGeom>
        </p:spPr>
      </p:pic>
      <p:sp>
        <p:nvSpPr>
          <p:cNvPr id="2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解决实际生活问题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解决实际生活问题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棒球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5"/>
          <a:srcRect l="10631" r="10226"/>
          <a:stretch>
            <a:fillRect/>
          </a:stretch>
        </p:blipFill>
        <p:spPr>
          <a:xfrm>
            <a:off x="857285" y="697995"/>
            <a:ext cx="10601145" cy="6048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建立模型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12750" y="1053530"/>
            <a:ext cx="11401983" cy="222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zh-CN" altLang="en-US" sz="3200" dirty="0">
                <a:latin typeface="+mj-ea"/>
                <a:ea typeface="+mj-ea"/>
                <a:cs typeface="Times New Roman" panose="02020603050405020304" pitchFamily="18" charset="0"/>
              </a:rPr>
              <a:t>一个质量为</a:t>
            </a:r>
            <a:r>
              <a:rPr lang="en-US" altLang="zh-CN" sz="3200" dirty="0">
                <a:latin typeface="+mj-ea"/>
                <a:ea typeface="+mj-ea"/>
                <a:cs typeface="Times New Roman" panose="02020603050405020304" pitchFamily="18" charset="0"/>
              </a:rPr>
              <a:t>0.18kg</a:t>
            </a:r>
            <a:r>
              <a:rPr lang="zh-CN" altLang="en-US" sz="3200" dirty="0">
                <a:latin typeface="+mj-ea"/>
                <a:ea typeface="+mj-ea"/>
                <a:cs typeface="Times New Roman" panose="02020603050405020304" pitchFamily="18" charset="0"/>
              </a:rPr>
              <a:t>的垒球，以</a:t>
            </a:r>
            <a:r>
              <a:rPr lang="en-US" altLang="zh-CN" sz="3200" dirty="0">
                <a:latin typeface="+mj-ea"/>
                <a:ea typeface="+mj-ea"/>
                <a:cs typeface="Times New Roman" panose="02020603050405020304" pitchFamily="18" charset="0"/>
              </a:rPr>
              <a:t>25m/s</a:t>
            </a:r>
            <a:r>
              <a:rPr lang="zh-CN" altLang="en-US" sz="3200" dirty="0">
                <a:latin typeface="+mj-ea"/>
                <a:ea typeface="+mj-ea"/>
                <a:cs typeface="Times New Roman" panose="02020603050405020304" pitchFamily="18" charset="0"/>
              </a:rPr>
              <a:t>的水平速度飞向球棒，被球棒打击后反向水平飞回，速度大小变为</a:t>
            </a:r>
            <a:r>
              <a:rPr lang="en-US" altLang="zh-CN" sz="3200" dirty="0">
                <a:latin typeface="+mj-ea"/>
                <a:ea typeface="+mj-ea"/>
                <a:cs typeface="Times New Roman" panose="02020603050405020304" pitchFamily="18" charset="0"/>
              </a:rPr>
              <a:t>45m/s</a:t>
            </a:r>
            <a:r>
              <a:rPr lang="zh-CN" altLang="en-US" sz="3200" dirty="0">
                <a:latin typeface="+mj-ea"/>
                <a:ea typeface="+mj-ea"/>
                <a:cs typeface="Times New Roman" panose="02020603050405020304" pitchFamily="18" charset="0"/>
              </a:rPr>
              <a:t>，设球棒与垒球的作用时间 为</a:t>
            </a:r>
            <a:r>
              <a:rPr lang="en-US" altLang="zh-CN" sz="3200" dirty="0">
                <a:latin typeface="+mj-ea"/>
                <a:ea typeface="+mj-ea"/>
                <a:cs typeface="Times New Roman" panose="02020603050405020304" pitchFamily="18" charset="0"/>
              </a:rPr>
              <a:t>0.01s</a:t>
            </a:r>
            <a:r>
              <a:rPr lang="zh-CN" altLang="en-US" sz="3200" dirty="0">
                <a:latin typeface="+mj-ea"/>
                <a:ea typeface="+mj-ea"/>
                <a:cs typeface="Times New Roman" panose="02020603050405020304" pitchFamily="18" charset="0"/>
              </a:rPr>
              <a:t>。球棒对垒球的平均作用力是多大？</a:t>
            </a:r>
            <a:r>
              <a:rPr lang="en-US" altLang="zh-CN" sz="3200" dirty="0"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endParaRPr lang="en-US" altLang="zh-CN" sz="32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物理来源于生活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606698" y="919745"/>
            <a:ext cx="5256584" cy="2765526"/>
            <a:chOff x="49398" y="2277666"/>
            <a:chExt cx="6969985" cy="355761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98" y="2277666"/>
              <a:ext cx="2883213" cy="355761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/>
            <a:srcRect r="18856"/>
            <a:stretch>
              <a:fillRect/>
            </a:stretch>
          </p:blipFill>
          <p:spPr>
            <a:xfrm>
              <a:off x="2926855" y="2277666"/>
              <a:ext cx="4092528" cy="355761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438" y="3957809"/>
            <a:ext cx="5259844" cy="2761717"/>
          </a:xfrm>
          <a:prstGeom prst="rect">
            <a:avLst/>
          </a:prstGeom>
        </p:spPr>
      </p:pic>
      <p:pic>
        <p:nvPicPr>
          <p:cNvPr id="11" name="Picture 17" descr="缓冲保护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31" y="919744"/>
            <a:ext cx="3264371" cy="2765525"/>
          </a:xfrm>
          <a:prstGeom prst="rect">
            <a:avLst/>
          </a:prstGeom>
          <a:noFill/>
          <a:ln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5330" y="3957809"/>
            <a:ext cx="3264371" cy="276171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Text Box 206"/>
          <p:cNvSpPr txBox="1">
            <a:spLocks noChangeArrowheads="1"/>
          </p:cNvSpPr>
          <p:nvPr/>
        </p:nvSpPr>
        <p:spPr bwMode="auto">
          <a:xfrm>
            <a:off x="2638822" y="1053530"/>
            <a:ext cx="1125538" cy="539750"/>
          </a:xfrm>
          <a:prstGeom prst="rect">
            <a:avLst/>
          </a:prstGeom>
          <a:gradFill rotWithShape="1">
            <a:gsLst>
              <a:gs pos="0">
                <a:srgbClr val="3333CC"/>
              </a:gs>
              <a:gs pos="50000">
                <a:schemeClr val="bg1"/>
              </a:gs>
              <a:gs pos="100000">
                <a:srgbClr val="3333CC"/>
              </a:gs>
            </a:gsLst>
            <a:lin ang="5400000" scaled="1"/>
          </a:gradFill>
          <a:ln w="9525" algn="ctr">
            <a:solidFill>
              <a:srgbClr val="000099"/>
            </a:solidFill>
            <a:miter lim="800000"/>
          </a:ln>
          <a:effectLst/>
        </p:spPr>
        <p:txBody>
          <a:bodyPr lIns="108896" tIns="54448" rIns="108896" bIns="54448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CC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解析</a:t>
            </a:r>
            <a:endParaRPr lang="zh-CN" altLang="en-US" sz="2800" b="1" dirty="0">
              <a:solidFill>
                <a:srgbClr val="CC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76546" y="1215237"/>
            <a:ext cx="52188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    沿垒球飞向球棒时的方向建立坐标轴，垒球的初动量为</a:t>
            </a:r>
            <a:endParaRPr lang="zh-CN" altLang="en-US" sz="2800" b="1" dirty="0">
              <a:solidFill>
                <a:srgbClr val="000099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76769" y="2219178"/>
            <a:ext cx="5362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p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</a:t>
            </a:r>
            <a:r>
              <a:rPr lang="en-US" altLang="zh-CN" sz="2800" b="1" i="1" dirty="0">
                <a:solidFill>
                  <a:srgbClr val="0000FF"/>
                </a:solidFill>
                <a:latin typeface="Book Antiqua" panose="0204060205030503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=0.18×25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kg·m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/s=4.5kg·m/s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76769" y="2759053"/>
            <a:ext cx="2914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垒球的末动量为</a:t>
            </a:r>
            <a:endParaRPr lang="zh-CN" altLang="en-US" sz="2800" b="1" dirty="0">
              <a:solidFill>
                <a:srgbClr val="000099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76769" y="3282273"/>
            <a:ext cx="6702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p'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</a:t>
            </a:r>
            <a:r>
              <a:rPr lang="en-US" altLang="zh-CN" sz="2800" b="1" i="1" dirty="0">
                <a:solidFill>
                  <a:srgbClr val="0000FF"/>
                </a:solidFill>
                <a:latin typeface="Book Antiqua" panose="0204060205030503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</a:t>
            </a:r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'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=(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－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0.18)×25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kg·m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/s=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－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8.1kg·m/s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76769" y="3806364"/>
            <a:ext cx="6586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由动量定理知垒球所受的平均作用力为</a:t>
            </a:r>
            <a:endParaRPr lang="zh-CN" altLang="en-US" sz="2800" b="1" dirty="0">
              <a:solidFill>
                <a:srgbClr val="000099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graphicFrame>
        <p:nvGraphicFramePr>
          <p:cNvPr id="27" name="对象 26"/>
          <p:cNvGraphicFramePr>
            <a:graphicFrameLocks noChangeAspect="1"/>
          </p:cNvGraphicFramePr>
          <p:nvPr/>
        </p:nvGraphicFramePr>
        <p:xfrm>
          <a:off x="3018708" y="4421071"/>
          <a:ext cx="5020426" cy="91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Equation" r:id="rId3" imgW="55168800" imgH="9448800" progId="">
                  <p:embed/>
                </p:oleObj>
              </mc:Choice>
              <mc:Fallback>
                <p:oleObj name="Equation" r:id="rId3" imgW="55168800" imgH="94488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8708" y="4421071"/>
                        <a:ext cx="5020426" cy="91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2676769" y="5318532"/>
            <a:ext cx="6586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垒球所受的平均作用力的大小为</a:t>
            </a:r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1260N</a:t>
            </a:r>
            <a:r>
              <a:rPr lang="zh-CN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，</a:t>
            </a:r>
            <a:endParaRPr lang="zh-CN" altLang="en-US" sz="2800" b="1" dirty="0">
              <a:solidFill>
                <a:srgbClr val="000099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10830" y="5822588"/>
            <a:ext cx="6960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负号表示力的方向与垒球飞来的方向相反</a:t>
            </a:r>
            <a:endParaRPr lang="zh-CN" altLang="en-US" sz="2800" b="1" dirty="0">
              <a:solidFill>
                <a:srgbClr val="000099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解决实际生活问题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水上飞人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5"/>
          <a:srcRect l="12600" r="8651"/>
          <a:stretch>
            <a:fillRect/>
          </a:stretch>
        </p:blipFill>
        <p:spPr>
          <a:xfrm>
            <a:off x="825500" y="675327"/>
            <a:ext cx="10670987" cy="6097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建立模型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94214" y="1269554"/>
            <a:ext cx="11401983" cy="369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zh-CN" altLang="en-US" sz="3200" dirty="0">
                <a:latin typeface="+mj-ea"/>
                <a:ea typeface="+mj-ea"/>
                <a:cs typeface="Times New Roman" panose="02020603050405020304" pitchFamily="18" charset="0"/>
              </a:rPr>
              <a:t>       某运动员在水上做飞行运动表演，他操控的喷射式悬浮飞行器将水带竖直送上来的水向下喷出，可以使运动员悬停在空中，如图所示。已知运动员与装备的总质量为</a:t>
            </a:r>
            <a:r>
              <a:rPr lang="en-US" altLang="zh-CN" sz="3200" dirty="0">
                <a:latin typeface="+mj-ea"/>
                <a:ea typeface="+mj-ea"/>
                <a:cs typeface="Times New Roman" panose="02020603050405020304" pitchFamily="18" charset="0"/>
              </a:rPr>
              <a:t>90kg</a:t>
            </a:r>
            <a:r>
              <a:rPr lang="zh-CN" altLang="en-US" sz="3200" dirty="0">
                <a:latin typeface="+mj-ea"/>
                <a:ea typeface="+mj-ea"/>
                <a:cs typeface="Times New Roman" panose="02020603050405020304" pitchFamily="18" charset="0"/>
              </a:rPr>
              <a:t>，两个喷嘴的直径均为</a:t>
            </a:r>
            <a:r>
              <a:rPr lang="en-US" altLang="zh-CN" sz="3200" dirty="0">
                <a:latin typeface="+mj-ea"/>
                <a:ea typeface="+mj-ea"/>
                <a:cs typeface="Times New Roman" panose="02020603050405020304" pitchFamily="18" charset="0"/>
              </a:rPr>
              <a:t>10cm</a:t>
            </a:r>
            <a:r>
              <a:rPr lang="zh-CN" altLang="en-US" sz="3200" dirty="0">
                <a:latin typeface="+mj-ea"/>
                <a:ea typeface="+mj-ea"/>
                <a:cs typeface="Times New Roman" panose="02020603050405020304" pitchFamily="18" charset="0"/>
              </a:rPr>
              <a:t>，已知重力加速度 </a:t>
            </a:r>
            <a:r>
              <a:rPr lang="en-US" altLang="zh-CN" sz="3200" dirty="0">
                <a:latin typeface="+mj-ea"/>
                <a:ea typeface="+mj-ea"/>
                <a:cs typeface="Times New Roman" panose="02020603050405020304" pitchFamily="18" charset="0"/>
              </a:rPr>
              <a:t>g=10m/s²</a:t>
            </a:r>
            <a:r>
              <a:rPr lang="zh-CN" altLang="en-US" sz="3200" dirty="0">
                <a:latin typeface="+mj-ea"/>
                <a:ea typeface="+mj-ea"/>
                <a:cs typeface="Times New Roman" panose="02020603050405020304" pitchFamily="18" charset="0"/>
              </a:rPr>
              <a:t>，水的密度</a:t>
            </a:r>
            <a:r>
              <a:rPr lang="en-US" altLang="zh-CN" sz="3200" dirty="0">
                <a:latin typeface="+mj-ea"/>
                <a:ea typeface="+mj-ea"/>
                <a:cs typeface="Times New Roman" panose="02020603050405020304" pitchFamily="18" charset="0"/>
              </a:rPr>
              <a:t>p=1.0x10</a:t>
            </a:r>
            <a:r>
              <a:rPr lang="en-US" altLang="zh-CN" sz="3200" baseline="30000" dirty="0">
                <a:latin typeface="+mj-ea"/>
                <a:ea typeface="+mj-ea"/>
                <a:cs typeface="Times New Roman" panose="02020603050405020304" pitchFamily="18" charset="0"/>
              </a:rPr>
              <a:t>3</a:t>
            </a:r>
            <a:r>
              <a:rPr lang="en-US" altLang="zh-CN" sz="3200" dirty="0">
                <a:latin typeface="+mj-ea"/>
                <a:ea typeface="+mj-ea"/>
                <a:cs typeface="Times New Roman" panose="02020603050405020304" pitchFamily="18" charset="0"/>
              </a:rPr>
              <a:t>kg/m</a:t>
            </a:r>
            <a:r>
              <a:rPr lang="en-US" altLang="zh-CN" sz="3200" baseline="30000" dirty="0">
                <a:latin typeface="+mj-ea"/>
                <a:ea typeface="+mj-ea"/>
                <a:cs typeface="Times New Roman" panose="02020603050405020304" pitchFamily="18" charset="0"/>
              </a:rPr>
              <a:t>3</a:t>
            </a:r>
            <a:r>
              <a:rPr lang="zh-CN" altLang="en-US" sz="3200" dirty="0">
                <a:latin typeface="+mj-ea"/>
                <a:ea typeface="+mj-ea"/>
                <a:cs typeface="Times New Roman" panose="02020603050405020304" pitchFamily="18" charset="0"/>
              </a:rPr>
              <a:t>，则喷嘴处喷水的速度大约为多少？</a:t>
            </a:r>
            <a:endParaRPr lang="en-US" altLang="zh-CN" sz="32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50590" y="1341562"/>
            <a:ext cx="11377264" cy="3243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为了安全起见，电影特技演员从高处跳下时往往会落在很厚的空气垫上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某次表演时，特技演员从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5 m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高处自由落下，竖直落在空气垫上，经过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0.4 s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静止下来，重力加速度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g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＝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10 m/s</a:t>
            </a:r>
            <a:r>
              <a:rPr lang="en-US" altLang="zh-CN" sz="2800" kern="1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2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则在此过程中他受到的空气垫施加的平均作用力约为其自身重力的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A.1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倍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  	           B.1.5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倍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  </a:t>
            </a:r>
            <a:r>
              <a:rPr lang="en-US" altLang="zh-CN" sz="1050" kern="100" dirty="0"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 pitchFamily="49" charset="0"/>
              </a:rPr>
              <a:t>               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C.2.5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倍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  	          D.3.5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倍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2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例 题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06574" y="812527"/>
            <a:ext cx="113772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解析　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设运动员从</a:t>
            </a:r>
            <a:r>
              <a:rPr lang="en-US" altLang="zh-CN" sz="2800" i="1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h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高处下落，刚接触空气垫时的速度为</a:t>
            </a:r>
            <a:r>
              <a:rPr lang="en-US" altLang="zh-CN" sz="2800" i="1" kern="100" dirty="0">
                <a:latin typeface="Book Antiqua" panose="02040602050305030304" pitchFamily="18" charset="0"/>
                <a:cs typeface="Times New Roman" panose="02020603050405020304" pitchFamily="18" charset="0"/>
              </a:rPr>
              <a:t>v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，则：</a:t>
            </a:r>
            <a:endParaRPr lang="en-US" altLang="zh-CN" sz="28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i="1" kern="100" dirty="0">
                <a:latin typeface="Book Antiqua" panose="0204060205030503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800" kern="100" baseline="30000" dirty="0">
                <a:latin typeface="Times New Roman" panose="02020603050405020304" pitchFamily="18" charset="0"/>
                <a:cs typeface="Courier New" panose="02070309020205020404" pitchFamily="49" charset="0"/>
              </a:rPr>
              <a:t>2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＝</a:t>
            </a:r>
            <a:r>
              <a:rPr lang="en-US" altLang="zh-CN" sz="2800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2</a:t>
            </a:r>
            <a:r>
              <a:rPr lang="en-US" altLang="zh-CN" sz="2800" i="1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gh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488107" y="2305596"/>
          <a:ext cx="5548312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文档" r:id="rId1" imgW="5550535" imgH="694690" progId="Word.Document.12">
                  <p:embed/>
                </p:oleObj>
              </mc:Choice>
              <mc:Fallback>
                <p:oleObj name="文档" r:id="rId1" imgW="5550535" imgH="694690" progId="Word.Document.12">
                  <p:embed/>
                  <p:pic>
                    <p:nvPicPr>
                      <p:cNvPr id="0" name="对象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107" y="2305596"/>
                        <a:ext cx="5548312" cy="69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/>
          <p:cNvSpPr/>
          <p:nvPr/>
        </p:nvSpPr>
        <p:spPr>
          <a:xfrm>
            <a:off x="406574" y="2910637"/>
            <a:ext cx="113772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与空气垫接触后运动员受到两个力的作用，以竖直向下为正方向，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由动量定理得：</a:t>
            </a:r>
            <a:r>
              <a:rPr lang="en-US" altLang="zh-CN" sz="2800" i="1" kern="100" dirty="0" err="1">
                <a:latin typeface="Times New Roman" panose="02020603050405020304" pitchFamily="18" charset="0"/>
                <a:cs typeface="Courier New" panose="02070309020205020404" pitchFamily="49" charset="0"/>
              </a:rPr>
              <a:t>mgt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－</a:t>
            </a:r>
            <a:r>
              <a:rPr lang="en-US" altLang="zh-CN" sz="2800" i="1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Ft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＝</a:t>
            </a:r>
            <a:r>
              <a:rPr lang="en-US" altLang="zh-CN" sz="2800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0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－</a:t>
            </a:r>
            <a:r>
              <a:rPr lang="en-US" altLang="zh-CN" sz="2800" i="1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m</a:t>
            </a:r>
            <a:r>
              <a:rPr lang="en-US" altLang="zh-CN" sz="2800" i="1" kern="100" dirty="0">
                <a:latin typeface="Book Antiqua" panose="02040602050305030304" pitchFamily="18" charset="0"/>
                <a:cs typeface="Times New Roman" panose="02020603050405020304" pitchFamily="18" charset="0"/>
              </a:rPr>
              <a:t>v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解得：</a:t>
            </a:r>
            <a:r>
              <a:rPr lang="en-US" altLang="zh-CN" sz="2800" i="1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F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＝</a:t>
            </a:r>
            <a:r>
              <a:rPr lang="en-US" altLang="zh-CN" sz="2800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3.5</a:t>
            </a:r>
            <a:r>
              <a:rPr lang="en-US" altLang="zh-CN" sz="2800" i="1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mg</a:t>
            </a:r>
            <a:r>
              <a:rPr lang="en-US" altLang="zh-CN" sz="2800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.</a:t>
            </a:r>
            <a:endParaRPr lang="en-US" altLang="zh-CN" sz="2800" kern="100" dirty="0">
              <a:latin typeface="Times New Roman" panose="02020603050405020304" pitchFamily="18" charset="0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故选项</a:t>
            </a:r>
            <a:r>
              <a:rPr lang="en-US" altLang="zh-CN" sz="2800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D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800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.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例 题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28657" y="1917626"/>
            <a:ext cx="11377264" cy="1950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F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＝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30 N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的水平力作用下，质量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m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＝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5 kg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的物体由静止开始沿水平面运动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已知物体与水平面间的动摩擦因数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μ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＝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0.2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，若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F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作用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6 s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后撤去，撤去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F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后物体还能向前运动多长时间才停止？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g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取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10 m/s</a:t>
            </a:r>
            <a:r>
              <a:rPr lang="en-US" altLang="zh-CN" sz="2800" kern="1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2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06574" y="610986"/>
            <a:ext cx="11377264" cy="3900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解析　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解法一　用动量定理，分段求解</a:t>
            </a:r>
            <a:r>
              <a:rPr lang="en-US" altLang="zh-CN" sz="2800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.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选物体为研究对象，对于撤去</a:t>
            </a:r>
            <a:r>
              <a:rPr lang="en-US" altLang="zh-CN" sz="2800" i="1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F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前物体做匀加速运动的过程，初状态速度为零，末状态速度为</a:t>
            </a:r>
            <a:r>
              <a:rPr lang="en-US" altLang="zh-CN" sz="2800" i="1" kern="100" dirty="0">
                <a:latin typeface="Book Antiqua" panose="0204060205030503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800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.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取水平力</a:t>
            </a:r>
            <a:r>
              <a:rPr lang="en-US" altLang="zh-CN" sz="2800" i="1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F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的方向为正方向，</a:t>
            </a:r>
            <a:endParaRPr lang="en-US" altLang="zh-CN" sz="28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根据动量定理有</a:t>
            </a:r>
            <a:r>
              <a:rPr lang="en-US" altLang="zh-CN" sz="2800" i="1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m</a:t>
            </a:r>
            <a:r>
              <a:rPr lang="en-US" altLang="zh-CN" sz="2800" i="1" kern="100" dirty="0">
                <a:latin typeface="Book Antiqua" panose="02040602050305030304" pitchFamily="18" charset="0"/>
                <a:cs typeface="Times New Roman" panose="02020603050405020304" pitchFamily="18" charset="0"/>
              </a:rPr>
              <a:t>v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－</a:t>
            </a:r>
            <a:r>
              <a:rPr lang="en-US" altLang="zh-CN" sz="2800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0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＝</a:t>
            </a:r>
            <a:r>
              <a:rPr lang="en-US" altLang="zh-CN" sz="2800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F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－</a:t>
            </a:r>
            <a:r>
              <a:rPr lang="en-US" altLang="zh-CN" sz="2800" i="1" kern="100" dirty="0" err="1">
                <a:latin typeface="Times New Roman" panose="02020603050405020304" pitchFamily="18" charset="0"/>
                <a:cs typeface="Courier New" panose="02070309020205020404" pitchFamily="49" charset="0"/>
              </a:rPr>
              <a:t>μmg</a:t>
            </a:r>
            <a:r>
              <a:rPr lang="en-US" altLang="zh-CN" sz="2800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)</a:t>
            </a:r>
            <a:r>
              <a:rPr lang="en-US" altLang="zh-CN" sz="2800" i="1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t</a:t>
            </a:r>
            <a:r>
              <a:rPr lang="en-US" altLang="zh-CN" sz="2800" kern="100" baseline="-25000" dirty="0">
                <a:latin typeface="Times New Roman" panose="02020603050405020304" pitchFamily="18" charset="0"/>
                <a:cs typeface="Courier New" panose="02070309020205020404" pitchFamily="49" charset="0"/>
              </a:rPr>
              <a:t>1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对于撤去</a:t>
            </a:r>
            <a:r>
              <a:rPr lang="en-US" altLang="zh-CN" sz="2800" i="1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F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后物体做匀减速运动的过程，初状态速度为</a:t>
            </a:r>
            <a:r>
              <a:rPr lang="en-US" altLang="zh-CN" sz="2800" i="1" kern="100" dirty="0">
                <a:latin typeface="Book Antiqua" panose="02040602050305030304" pitchFamily="18" charset="0"/>
                <a:cs typeface="Times New Roman" panose="02020603050405020304" pitchFamily="18" charset="0"/>
              </a:rPr>
              <a:t>v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，末状态速度为零，根据动量定理有</a:t>
            </a:r>
            <a:r>
              <a:rPr lang="en-US" altLang="zh-CN" sz="2800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0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－</a:t>
            </a:r>
            <a:r>
              <a:rPr lang="en-US" altLang="zh-CN" sz="2800" i="1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m</a:t>
            </a:r>
            <a:r>
              <a:rPr lang="en-US" altLang="zh-CN" sz="2800" i="1" kern="100" dirty="0">
                <a:latin typeface="Book Antiqua" panose="02040602050305030304" pitchFamily="18" charset="0"/>
                <a:cs typeface="Times New Roman" panose="02020603050405020304" pitchFamily="18" charset="0"/>
              </a:rPr>
              <a:t>v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＝－</a:t>
            </a:r>
            <a:r>
              <a:rPr lang="en-US" altLang="zh-CN" sz="2800" i="1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μmgt</a:t>
            </a:r>
            <a:r>
              <a:rPr lang="en-US" altLang="zh-CN" sz="2800" kern="100" baseline="-25000" dirty="0">
                <a:latin typeface="Times New Roman" panose="02020603050405020304" pitchFamily="18" charset="0"/>
                <a:cs typeface="Courier New" panose="02070309020205020404" pitchFamily="49" charset="0"/>
              </a:rPr>
              <a:t>2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538212" y="4660453"/>
          <a:ext cx="8869362" cy="1217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文档" r:id="rId1" imgW="8870950" imgH="1219200" progId="Word.Document.12">
                  <p:embed/>
                </p:oleObj>
              </mc:Choice>
              <mc:Fallback>
                <p:oleObj name="文档" r:id="rId1" imgW="8870950" imgH="1219200" progId="Word.Document.12">
                  <p:embed/>
                  <p:pic>
                    <p:nvPicPr>
                      <p:cNvPr id="0" name="对象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212" y="4660453"/>
                        <a:ext cx="8869362" cy="1217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06574" y="2772948"/>
            <a:ext cx="11377264" cy="656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取水平力</a:t>
            </a:r>
            <a:r>
              <a:rPr lang="en-US" altLang="zh-CN" sz="2800" i="1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F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的方向为正方向，根据动量定理有</a:t>
            </a:r>
            <a:r>
              <a:rPr lang="en-US" altLang="zh-CN" sz="2800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0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＝</a:t>
            </a:r>
            <a:r>
              <a:rPr lang="en-US" altLang="zh-CN" sz="2800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F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－</a:t>
            </a:r>
            <a:r>
              <a:rPr lang="en-US" altLang="zh-CN" sz="2800" i="1" kern="100" dirty="0" err="1">
                <a:latin typeface="Times New Roman" panose="02020603050405020304" pitchFamily="18" charset="0"/>
                <a:cs typeface="Courier New" panose="02070309020205020404" pitchFamily="49" charset="0"/>
              </a:rPr>
              <a:t>μmg</a:t>
            </a:r>
            <a:r>
              <a:rPr lang="en-US" altLang="zh-CN" sz="2800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)</a:t>
            </a:r>
            <a:r>
              <a:rPr lang="en-US" altLang="zh-CN" sz="2800" i="1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t</a:t>
            </a:r>
            <a:r>
              <a:rPr lang="en-US" altLang="zh-CN" sz="2800" kern="100" baseline="-25000" dirty="0">
                <a:latin typeface="Times New Roman" panose="02020603050405020304" pitchFamily="18" charset="0"/>
                <a:cs typeface="Courier New" panose="02070309020205020404" pitchFamily="49" charset="0"/>
              </a:rPr>
              <a:t>1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＋</a:t>
            </a:r>
            <a:r>
              <a:rPr lang="en-US" altLang="zh-CN" sz="2800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(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－</a:t>
            </a:r>
            <a:r>
              <a:rPr lang="en-US" altLang="zh-CN" sz="2800" i="1" kern="100" dirty="0" err="1">
                <a:latin typeface="Times New Roman" panose="02020603050405020304" pitchFamily="18" charset="0"/>
                <a:cs typeface="Courier New" panose="02070309020205020404" pitchFamily="49" charset="0"/>
              </a:rPr>
              <a:t>μmg</a:t>
            </a:r>
            <a:r>
              <a:rPr lang="en-US" altLang="zh-CN" sz="2800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)</a:t>
            </a:r>
            <a:r>
              <a:rPr lang="en-US" altLang="zh-CN" sz="2800" i="1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t</a:t>
            </a:r>
            <a:r>
              <a:rPr lang="en-US" altLang="zh-CN" sz="2800" kern="100" baseline="-25000" dirty="0">
                <a:latin typeface="Times New Roman" panose="02020603050405020304" pitchFamily="18" charset="0"/>
                <a:cs typeface="Courier New" panose="02070309020205020404" pitchFamily="49" charset="0"/>
              </a:rPr>
              <a:t>2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/>
        </p:nvGraphicFramePr>
        <p:xfrm>
          <a:off x="504005" y="3677741"/>
          <a:ext cx="8129587" cy="1192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文档" r:id="rId1" imgW="8130540" imgH="1193165" progId="Word.Document.12">
                  <p:embed/>
                </p:oleObj>
              </mc:Choice>
              <mc:Fallback>
                <p:oleObj name="文档" r:id="rId1" imgW="8130540" imgH="1193165" progId="Word.Document.12">
                  <p:embed/>
                  <p:pic>
                    <p:nvPicPr>
                      <p:cNvPr id="0" name="对象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005" y="3677741"/>
                        <a:ext cx="8129587" cy="1192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矩形 6"/>
          <p:cNvSpPr/>
          <p:nvPr/>
        </p:nvSpPr>
        <p:spPr>
          <a:xfrm>
            <a:off x="406574" y="1413570"/>
            <a:ext cx="11377264" cy="129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40000"/>
              </a:lnSpc>
            </a:pPr>
            <a:r>
              <a:rPr lang="zh-CN" altLang="zh-CN" sz="28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选物体为研究对象，研究整个运动过程，这个过程的初、末状态物体的速度都等于零</a:t>
            </a:r>
            <a:r>
              <a:rPr lang="en-US" altLang="zh-CN" sz="2800" kern="100" dirty="0">
                <a:solidFill>
                  <a:prstClr val="black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.</a:t>
            </a:r>
            <a:endParaRPr lang="zh-CN" altLang="zh-CN" sz="1050" kern="1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8" name="返回" descr="C:\Users\Administrator\Desktop\新建文件夹\返回.t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8400" y="6459538"/>
            <a:ext cx="862013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406574" y="728479"/>
            <a:ext cx="11377264" cy="624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Aft>
                <a:spcPts val="0"/>
              </a:spcAft>
            </a:pP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解法二　用动量定理，研究全过程</a:t>
            </a:r>
            <a:r>
              <a:rPr lang="en-US" altLang="zh-CN" sz="2800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.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小小飞禽何以能撞毁飞机这样的庞然大物？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Text Box 1030"/>
          <p:cNvSpPr txBox="1">
            <a:spLocks noChangeArrowheads="1"/>
          </p:cNvSpPr>
          <p:nvPr/>
        </p:nvSpPr>
        <p:spPr bwMode="auto">
          <a:xfrm>
            <a:off x="451604" y="929464"/>
            <a:ext cx="428628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200" dirty="0">
                <a:solidFill>
                  <a:srgbClr val="0000FF"/>
                </a:solidFill>
                <a:latin typeface="+mj-ea"/>
                <a:ea typeface="+mj-ea"/>
              </a:rPr>
              <a:t>报道</a:t>
            </a:r>
            <a:r>
              <a:rPr kumimoji="1" lang="en-US" altLang="zh-CN" sz="3200" dirty="0">
                <a:solidFill>
                  <a:srgbClr val="0000FF"/>
                </a:solidFill>
                <a:latin typeface="+mj-ea"/>
                <a:ea typeface="+mj-ea"/>
              </a:rPr>
              <a:t>1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</a:rPr>
              <a:t>、</a:t>
            </a:r>
            <a:r>
              <a:rPr kumimoji="1" lang="en-US" altLang="zh-CN" sz="3200" dirty="0">
                <a:solidFill>
                  <a:srgbClr val="000000"/>
                </a:solidFill>
                <a:latin typeface="+mj-ea"/>
                <a:ea typeface="+mj-ea"/>
              </a:rPr>
              <a:t>1962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</a:rPr>
              <a:t>年，一架“子爵号”客机，在美国的伊利奥特市上空与一只天鹅相撞，客机坠毁，十七人丧生。</a:t>
            </a:r>
            <a:endParaRPr kumimoji="1" lang="en-US" altLang="zh-CN" sz="32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17" name="Text Box 1036"/>
          <p:cNvSpPr txBox="1">
            <a:spLocks noChangeArrowheads="1"/>
          </p:cNvSpPr>
          <p:nvPr/>
        </p:nvSpPr>
        <p:spPr bwMode="auto">
          <a:xfrm>
            <a:off x="380166" y="3786984"/>
            <a:ext cx="4429156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200" dirty="0">
                <a:solidFill>
                  <a:srgbClr val="0000FF"/>
                </a:solidFill>
                <a:latin typeface="+mj-ea"/>
                <a:ea typeface="+mj-ea"/>
              </a:rPr>
              <a:t>报道</a:t>
            </a:r>
            <a:r>
              <a:rPr kumimoji="1" lang="en-US" altLang="zh-CN" sz="3200" dirty="0">
                <a:solidFill>
                  <a:srgbClr val="0000FF"/>
                </a:solidFill>
                <a:latin typeface="+mj-ea"/>
                <a:ea typeface="+mj-ea"/>
              </a:rPr>
              <a:t>2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</a:rPr>
              <a:t>、</a:t>
            </a:r>
            <a:r>
              <a:rPr kumimoji="1" lang="en-US" altLang="zh-CN" sz="3200" dirty="0">
                <a:solidFill>
                  <a:srgbClr val="000000"/>
                </a:solidFill>
                <a:latin typeface="+mj-ea"/>
                <a:ea typeface="+mj-ea"/>
              </a:rPr>
              <a:t>1980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</a:rPr>
              <a:t>年，一架英国的“鸽式”战斗机在威夫士地区上空与一只秃鹰相撞，飞机坠毁，飞行员弹射逃生</a:t>
            </a:r>
            <a:r>
              <a:rPr kumimoji="1" lang="en-US" altLang="zh-CN" sz="3200" dirty="0">
                <a:solidFill>
                  <a:srgbClr val="000000"/>
                </a:solidFill>
                <a:latin typeface="+mj-ea"/>
                <a:ea typeface="+mj-ea"/>
              </a:rPr>
              <a:t>……</a:t>
            </a:r>
            <a:endParaRPr kumimoji="1" lang="en-US" altLang="zh-CN" sz="32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pic>
        <p:nvPicPr>
          <p:cNvPr id="121858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 l="55082" t="34190" r="10328" b="19911"/>
          <a:stretch>
            <a:fillRect/>
          </a:stretch>
        </p:blipFill>
        <p:spPr bwMode="auto">
          <a:xfrm>
            <a:off x="5309388" y="1286654"/>
            <a:ext cx="6224226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几个物理量的对比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标题 5"/>
          <p:cNvSpPr txBox="1"/>
          <p:nvPr/>
        </p:nvSpPr>
        <p:spPr>
          <a:xfrm>
            <a:off x="96672" y="38503"/>
            <a:ext cx="609932" cy="419944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>
                <a:solidFill>
                  <a:prstClr val="white"/>
                </a:solidFill>
              </a:rPr>
              <a:t>三</a:t>
            </a:r>
            <a:endParaRPr lang="zh-CN" altLang="zh-CN" sz="3600" b="1" dirty="0">
              <a:solidFill>
                <a:prstClr val="white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528881" y="2478076"/>
            <a:ext cx="2924175" cy="11128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latin typeface="+mj-ea"/>
                <a:ea typeface="+mj-ea"/>
              </a:rPr>
              <a:t>若速度变化,</a:t>
            </a:r>
            <a:endParaRPr lang="zh-CN" altLang="en-US" sz="3200" dirty="0">
              <a:latin typeface="+mj-ea"/>
              <a:ea typeface="+mj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dirty="0" err="1">
                <a:latin typeface="+mj-ea"/>
                <a:ea typeface="+mj-ea"/>
              </a:rPr>
              <a:t>Δ</a:t>
            </a:r>
            <a:r>
              <a:rPr lang="en-US" altLang="zh-CN" sz="3200" i="1" dirty="0" err="1">
                <a:latin typeface="+mj-ea"/>
                <a:ea typeface="+mj-ea"/>
                <a:cs typeface="Times New Roman" panose="02020603050405020304" pitchFamily="18" charset="0"/>
              </a:rPr>
              <a:t>E</a:t>
            </a:r>
            <a:r>
              <a:rPr lang="en-US" altLang="zh-CN" sz="3200" i="1" baseline="-30000" dirty="0" err="1">
                <a:latin typeface="+mj-ea"/>
                <a:ea typeface="+mj-ea"/>
                <a:cs typeface="Times New Roman" panose="02020603050405020304" pitchFamily="18" charset="0"/>
              </a:rPr>
              <a:t>k</a:t>
            </a:r>
            <a:r>
              <a:rPr lang="zh-CN" altLang="en-US" sz="3200" dirty="0">
                <a:latin typeface="+mj-ea"/>
                <a:ea typeface="+mj-ea"/>
              </a:rPr>
              <a:t>可能为零</a:t>
            </a:r>
            <a:endParaRPr lang="zh-CN" altLang="en-US" sz="3200" dirty="0">
              <a:latin typeface="+mj-ea"/>
              <a:ea typeface="+mj-ea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738016" y="2620953"/>
            <a:ext cx="1817688" cy="11128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i="1" dirty="0">
                <a:solidFill>
                  <a:srgbClr val="FF0000"/>
                </a:solidFill>
                <a:latin typeface="+mj-ea"/>
                <a:ea typeface="+mj-ea"/>
              </a:rPr>
              <a:t>kg·m</a:t>
            </a:r>
            <a:r>
              <a:rPr lang="en-US" altLang="zh-CN" sz="3200" i="1" baseline="30000" dirty="0">
                <a:solidFill>
                  <a:srgbClr val="FF0000"/>
                </a:solidFill>
                <a:latin typeface="+mj-ea"/>
                <a:ea typeface="+mj-ea"/>
              </a:rPr>
              <a:t>2</a:t>
            </a:r>
            <a:r>
              <a:rPr lang="en-US" altLang="zh-CN" sz="3200" i="1" dirty="0">
                <a:solidFill>
                  <a:srgbClr val="FF0000"/>
                </a:solidFill>
                <a:latin typeface="+mj-ea"/>
                <a:ea typeface="+mj-ea"/>
              </a:rPr>
              <a:t>/s</a:t>
            </a:r>
            <a:r>
              <a:rPr lang="en-US" altLang="zh-CN" sz="3200" i="1" baseline="30000" dirty="0">
                <a:solidFill>
                  <a:srgbClr val="FF0000"/>
                </a:solidFill>
                <a:latin typeface="+mj-ea"/>
                <a:ea typeface="+mj-ea"/>
              </a:rPr>
              <a:t>2</a:t>
            </a:r>
            <a:endParaRPr lang="en-US" altLang="zh-CN" sz="3200" i="1" baseline="30000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i="1" baseline="30000" dirty="0">
                <a:solidFill>
                  <a:srgbClr val="FF0000"/>
                </a:solidFill>
                <a:latin typeface="+mj-ea"/>
                <a:ea typeface="+mj-ea"/>
              </a:rPr>
              <a:t>   （</a:t>
            </a:r>
            <a:r>
              <a:rPr lang="en-US" altLang="zh-CN" sz="3200" i="1" baseline="30000" dirty="0">
                <a:solidFill>
                  <a:srgbClr val="FF0000"/>
                </a:solidFill>
                <a:latin typeface="+mj-ea"/>
                <a:ea typeface="+mj-ea"/>
              </a:rPr>
              <a:t>J）</a:t>
            </a:r>
            <a:endParaRPr lang="en-US" altLang="zh-CN" sz="3200" i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595008" y="2478077"/>
            <a:ext cx="788988" cy="11128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latin typeface="+mj-ea"/>
                <a:ea typeface="+mj-ea"/>
              </a:rPr>
              <a:t>标量</a:t>
            </a:r>
            <a:endParaRPr lang="zh-CN" altLang="en-US" sz="3200" dirty="0">
              <a:latin typeface="+mj-ea"/>
              <a:ea typeface="+mj-ea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880364" y="2733658"/>
            <a:ext cx="2335990" cy="609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i="1" dirty="0" err="1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E</a:t>
            </a:r>
            <a:r>
              <a:rPr lang="en-US" altLang="zh-CN" sz="3200" i="1" baseline="-30000" dirty="0" err="1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k</a:t>
            </a:r>
            <a:r>
              <a:rPr lang="en-US" altLang="zh-CN" sz="3200" i="1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= mv</a:t>
            </a:r>
            <a:r>
              <a:rPr lang="en-US" altLang="zh-CN" sz="3200" i="1" baseline="300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2</a:t>
            </a:r>
            <a:r>
              <a:rPr lang="en-US" altLang="zh-CN" sz="3200" i="1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/2</a:t>
            </a:r>
            <a:endParaRPr lang="zh-CN" altLang="en-US" sz="3200" i="1" dirty="0">
              <a:solidFill>
                <a:srgbClr val="FF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441325" y="2572531"/>
            <a:ext cx="1027113" cy="5794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>
                <a:latin typeface="+mj-ea"/>
                <a:ea typeface="+mj-ea"/>
              </a:rPr>
              <a:t>动能</a:t>
            </a:r>
            <a:endParaRPr lang="zh-CN" altLang="en-US" sz="3200">
              <a:latin typeface="+mj-ea"/>
              <a:ea typeface="+mj-ea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8166908" y="1360467"/>
            <a:ext cx="3357586" cy="9445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latin typeface="+mj-ea"/>
                <a:ea typeface="+mj-ea"/>
              </a:rPr>
              <a:t>若速度变化,</a:t>
            </a:r>
            <a:endParaRPr lang="zh-CN" altLang="en-US" sz="3200" dirty="0">
              <a:latin typeface="+mj-ea"/>
              <a:ea typeface="+mj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latin typeface="+mj-ea"/>
                <a:ea typeface="+mj-ea"/>
              </a:rPr>
              <a:t>则</a:t>
            </a:r>
            <a:r>
              <a:rPr lang="en-US" altLang="zh-CN" sz="3200" dirty="0" err="1">
                <a:latin typeface="+mj-ea"/>
                <a:ea typeface="+mj-ea"/>
              </a:rPr>
              <a:t>Δ</a:t>
            </a:r>
            <a:r>
              <a:rPr lang="en-US" altLang="zh-CN" sz="3200" i="1" dirty="0" err="1">
                <a:latin typeface="+mj-ea"/>
                <a:ea typeface="+mj-ea"/>
                <a:cs typeface="Times New Roman" panose="02020603050405020304" pitchFamily="18" charset="0"/>
              </a:rPr>
              <a:t>p</a:t>
            </a:r>
            <a:r>
              <a:rPr lang="zh-CN" altLang="en-US" sz="3200" dirty="0">
                <a:latin typeface="+mj-ea"/>
                <a:ea typeface="+mj-ea"/>
              </a:rPr>
              <a:t>一定不为零</a:t>
            </a:r>
            <a:endParaRPr lang="zh-CN" altLang="en-US" sz="3200" dirty="0">
              <a:latin typeface="+mj-ea"/>
              <a:ea typeface="+mj-ea"/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5706278" y="1376336"/>
            <a:ext cx="1817688" cy="9445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i="1" dirty="0" err="1">
                <a:solidFill>
                  <a:srgbClr val="FF0000"/>
                </a:solidFill>
                <a:latin typeface="+mj-ea"/>
                <a:ea typeface="+mj-ea"/>
              </a:rPr>
              <a:t>kg·m</a:t>
            </a:r>
            <a:r>
              <a:rPr lang="en-US" altLang="zh-CN" sz="3200" i="1" dirty="0">
                <a:solidFill>
                  <a:srgbClr val="FF0000"/>
                </a:solidFill>
                <a:latin typeface="+mj-ea"/>
                <a:ea typeface="+mj-ea"/>
              </a:rPr>
              <a:t>/s</a:t>
            </a:r>
            <a:endParaRPr lang="en-US" altLang="zh-CN" sz="3200" i="1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i="1" dirty="0">
                <a:solidFill>
                  <a:srgbClr val="FF0000"/>
                </a:solidFill>
                <a:latin typeface="+mj-ea"/>
                <a:ea typeface="+mj-ea"/>
              </a:rPr>
              <a:t>（</a:t>
            </a:r>
            <a:r>
              <a:rPr lang="en-US" altLang="zh-CN" sz="3200" i="1" dirty="0">
                <a:solidFill>
                  <a:srgbClr val="FF0000"/>
                </a:solidFill>
                <a:latin typeface="+mj-ea"/>
                <a:ea typeface="+mj-ea"/>
              </a:rPr>
              <a:t>N·S）</a:t>
            </a:r>
            <a:endParaRPr lang="en-US" altLang="zh-CN" sz="3200" i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4595008" y="1376336"/>
            <a:ext cx="533400" cy="9445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latin typeface="+mj-ea"/>
                <a:ea typeface="+mj-ea"/>
              </a:rPr>
              <a:t>矢量</a:t>
            </a:r>
            <a:endParaRPr lang="zh-CN" altLang="en-US" sz="3200" dirty="0">
              <a:latin typeface="+mj-ea"/>
              <a:ea typeface="+mj-ea"/>
            </a:endParaRP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2023240" y="1662088"/>
            <a:ext cx="1750200" cy="533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i="1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p=</a:t>
            </a:r>
            <a:r>
              <a:rPr lang="en-US" altLang="zh-CN" sz="3200" i="1" dirty="0" err="1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mv</a:t>
            </a:r>
            <a:endParaRPr lang="zh-CN" altLang="en-US" sz="3200" i="1" dirty="0">
              <a:solidFill>
                <a:srgbClr val="FF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401638" y="1505731"/>
            <a:ext cx="1027112" cy="533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CCFF33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 sz="3200" dirty="0">
                <a:latin typeface="+mj-ea"/>
                <a:ea typeface="+mj-ea"/>
              </a:rPr>
              <a:t>动量 </a:t>
            </a:r>
            <a:endParaRPr lang="en-US" altLang="zh-CN" sz="3200" dirty="0">
              <a:latin typeface="+mj-ea"/>
              <a:ea typeface="+mj-ea"/>
            </a:endParaRPr>
          </a:p>
        </p:txBody>
      </p:sp>
      <p:grpSp>
        <p:nvGrpSpPr>
          <p:cNvPr id="24" name="Group 12"/>
          <p:cNvGrpSpPr/>
          <p:nvPr/>
        </p:nvGrpSpPr>
        <p:grpSpPr bwMode="auto">
          <a:xfrm>
            <a:off x="401638" y="1358092"/>
            <a:ext cx="11265732" cy="2232821"/>
            <a:chOff x="192" y="1200"/>
            <a:chExt cx="5376" cy="1296"/>
          </a:xfrm>
        </p:grpSpPr>
        <p:sp>
          <p:nvSpPr>
            <p:cNvPr id="25" name="Line 13"/>
            <p:cNvSpPr>
              <a:spLocks noChangeShapeType="1"/>
            </p:cNvSpPr>
            <p:nvPr/>
          </p:nvSpPr>
          <p:spPr bwMode="auto">
            <a:xfrm>
              <a:off x="192" y="1200"/>
              <a:ext cx="5376" cy="0"/>
            </a:xfrm>
            <a:prstGeom prst="line">
              <a:avLst/>
            </a:prstGeom>
            <a:noFill/>
            <a:ln w="57150" cap="sq">
              <a:solidFill>
                <a:srgbClr val="008000"/>
              </a:solidFill>
              <a:miter lim="800000"/>
            </a:ln>
          </p:spPr>
          <p:txBody>
            <a:bodyPr wrap="none"/>
            <a:lstStyle/>
            <a:p>
              <a:endParaRPr lang="zh-CN" altLang="en-US" sz="3200">
                <a:latin typeface="+mj-ea"/>
                <a:ea typeface="+mj-ea"/>
              </a:endParaRPr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>
              <a:off x="192" y="1795"/>
              <a:ext cx="5376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miter lim="800000"/>
            </a:ln>
          </p:spPr>
          <p:txBody>
            <a:bodyPr wrap="none"/>
            <a:lstStyle/>
            <a:p>
              <a:endParaRPr lang="zh-CN" altLang="en-US" sz="3200">
                <a:latin typeface="+mj-ea"/>
                <a:ea typeface="+mj-ea"/>
              </a:endParaRPr>
            </a:p>
          </p:txBody>
        </p:sp>
        <p:sp>
          <p:nvSpPr>
            <p:cNvPr id="27" name="Line 15"/>
            <p:cNvSpPr>
              <a:spLocks noChangeShapeType="1"/>
            </p:cNvSpPr>
            <p:nvPr/>
          </p:nvSpPr>
          <p:spPr bwMode="auto">
            <a:xfrm>
              <a:off x="192" y="2496"/>
              <a:ext cx="5376" cy="0"/>
            </a:xfrm>
            <a:prstGeom prst="line">
              <a:avLst/>
            </a:prstGeom>
            <a:noFill/>
            <a:ln w="57150" cap="sq">
              <a:solidFill>
                <a:srgbClr val="008000"/>
              </a:solidFill>
              <a:miter lim="800000"/>
            </a:ln>
          </p:spPr>
          <p:txBody>
            <a:bodyPr wrap="none"/>
            <a:lstStyle/>
            <a:p>
              <a:endParaRPr lang="zh-CN" altLang="en-US" sz="3200">
                <a:latin typeface="+mj-ea"/>
                <a:ea typeface="+mj-ea"/>
              </a:endParaRPr>
            </a:p>
          </p:txBody>
        </p:sp>
        <p:sp>
          <p:nvSpPr>
            <p:cNvPr id="28" name="Line 16"/>
            <p:cNvSpPr>
              <a:spLocks noChangeShapeType="1"/>
            </p:cNvSpPr>
            <p:nvPr/>
          </p:nvSpPr>
          <p:spPr bwMode="auto">
            <a:xfrm>
              <a:off x="192" y="1200"/>
              <a:ext cx="0" cy="1296"/>
            </a:xfrm>
            <a:prstGeom prst="line">
              <a:avLst/>
            </a:prstGeom>
            <a:noFill/>
            <a:ln w="57150" cap="sq">
              <a:solidFill>
                <a:srgbClr val="008000"/>
              </a:solidFill>
              <a:miter lim="800000"/>
            </a:ln>
          </p:spPr>
          <p:txBody>
            <a:bodyPr wrap="none"/>
            <a:lstStyle/>
            <a:p>
              <a:endParaRPr lang="zh-CN" altLang="en-US" sz="3200">
                <a:latin typeface="+mj-ea"/>
                <a:ea typeface="+mj-ea"/>
              </a:endParaRPr>
            </a:p>
          </p:txBody>
        </p:sp>
        <p:sp>
          <p:nvSpPr>
            <p:cNvPr id="29" name="Line 17"/>
            <p:cNvSpPr>
              <a:spLocks noChangeShapeType="1"/>
            </p:cNvSpPr>
            <p:nvPr/>
          </p:nvSpPr>
          <p:spPr bwMode="auto">
            <a:xfrm>
              <a:off x="839" y="1200"/>
              <a:ext cx="0" cy="1296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miter lim="800000"/>
            </a:ln>
          </p:spPr>
          <p:txBody>
            <a:bodyPr wrap="none"/>
            <a:lstStyle/>
            <a:p>
              <a:endParaRPr lang="zh-CN" altLang="en-US" sz="3200">
                <a:latin typeface="+mj-ea"/>
                <a:ea typeface="+mj-ea"/>
              </a:endParaRPr>
            </a:p>
          </p:txBody>
        </p:sp>
        <p:sp>
          <p:nvSpPr>
            <p:cNvPr id="30" name="Line 18"/>
            <p:cNvSpPr>
              <a:spLocks noChangeShapeType="1"/>
            </p:cNvSpPr>
            <p:nvPr/>
          </p:nvSpPr>
          <p:spPr bwMode="auto">
            <a:xfrm>
              <a:off x="2084" y="1200"/>
              <a:ext cx="0" cy="1296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miter lim="800000"/>
            </a:ln>
          </p:spPr>
          <p:txBody>
            <a:bodyPr wrap="none"/>
            <a:lstStyle/>
            <a:p>
              <a:endParaRPr lang="zh-CN" altLang="en-US" sz="3200">
                <a:latin typeface="+mj-ea"/>
                <a:ea typeface="+mj-ea"/>
              </a:endParaRPr>
            </a:p>
          </p:txBody>
        </p:sp>
        <p:sp>
          <p:nvSpPr>
            <p:cNvPr id="31" name="Line 19"/>
            <p:cNvSpPr>
              <a:spLocks noChangeShapeType="1"/>
            </p:cNvSpPr>
            <p:nvPr/>
          </p:nvSpPr>
          <p:spPr bwMode="auto">
            <a:xfrm>
              <a:off x="2581" y="1200"/>
              <a:ext cx="0" cy="1296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miter lim="800000"/>
            </a:ln>
          </p:spPr>
          <p:txBody>
            <a:bodyPr wrap="none"/>
            <a:lstStyle/>
            <a:p>
              <a:endParaRPr lang="zh-CN" altLang="en-US" sz="3200">
                <a:latin typeface="+mj-ea"/>
                <a:ea typeface="+mj-ea"/>
              </a:endParaRPr>
            </a:p>
          </p:txBody>
        </p:sp>
        <p:sp>
          <p:nvSpPr>
            <p:cNvPr id="32" name="Line 20"/>
            <p:cNvSpPr>
              <a:spLocks noChangeShapeType="1"/>
            </p:cNvSpPr>
            <p:nvPr/>
          </p:nvSpPr>
          <p:spPr bwMode="auto">
            <a:xfrm>
              <a:off x="3726" y="1200"/>
              <a:ext cx="0" cy="1296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miter lim="800000"/>
            </a:ln>
          </p:spPr>
          <p:txBody>
            <a:bodyPr wrap="none"/>
            <a:lstStyle/>
            <a:p>
              <a:endParaRPr lang="zh-CN" altLang="en-US" sz="3200">
                <a:latin typeface="+mj-ea"/>
                <a:ea typeface="+mj-ea"/>
              </a:endParaRPr>
            </a:p>
          </p:txBody>
        </p:sp>
        <p:sp>
          <p:nvSpPr>
            <p:cNvPr id="33" name="Line 21"/>
            <p:cNvSpPr>
              <a:spLocks noChangeShapeType="1"/>
            </p:cNvSpPr>
            <p:nvPr/>
          </p:nvSpPr>
          <p:spPr bwMode="auto">
            <a:xfrm>
              <a:off x="5568" y="1200"/>
              <a:ext cx="0" cy="1296"/>
            </a:xfrm>
            <a:prstGeom prst="line">
              <a:avLst/>
            </a:prstGeom>
            <a:noFill/>
            <a:ln w="57150" cap="sq">
              <a:solidFill>
                <a:srgbClr val="008000"/>
              </a:solidFill>
              <a:miter lim="800000"/>
            </a:ln>
          </p:spPr>
          <p:txBody>
            <a:bodyPr wrap="none"/>
            <a:lstStyle/>
            <a:p>
              <a:endParaRPr lang="zh-CN" altLang="en-US" sz="3200">
                <a:latin typeface="+mj-ea"/>
                <a:ea typeface="+mj-ea"/>
              </a:endParaRPr>
            </a:p>
          </p:txBody>
        </p:sp>
      </p:grpSp>
      <p:sp>
        <p:nvSpPr>
          <p:cNvPr id="34" name="Text Box 23"/>
          <p:cNvSpPr txBox="1">
            <a:spLocks noChangeArrowheads="1"/>
          </p:cNvSpPr>
          <p:nvPr/>
        </p:nvSpPr>
        <p:spPr bwMode="auto">
          <a:xfrm>
            <a:off x="228600" y="643712"/>
            <a:ext cx="4967288" cy="584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3200" dirty="0">
                <a:latin typeface="+mj-ea"/>
                <a:ea typeface="+mj-ea"/>
              </a:rPr>
              <a:t>1</a:t>
            </a:r>
            <a:r>
              <a:rPr lang="zh-CN" altLang="en-US" sz="3200" dirty="0">
                <a:latin typeface="+mj-ea"/>
                <a:ea typeface="+mj-ea"/>
              </a:rPr>
              <a:t>、动量与动能的区别：</a:t>
            </a:r>
            <a:endParaRPr lang="zh-CN" altLang="en-US" sz="3200" dirty="0">
              <a:latin typeface="+mj-ea"/>
              <a:ea typeface="+mj-ea"/>
            </a:endParaRPr>
          </a:p>
        </p:txBody>
      </p:sp>
      <p:sp>
        <p:nvSpPr>
          <p:cNvPr id="35" name="Text Box 24"/>
          <p:cNvSpPr txBox="1">
            <a:spLocks noChangeArrowheads="1"/>
          </p:cNvSpPr>
          <p:nvPr/>
        </p:nvSpPr>
        <p:spPr bwMode="auto">
          <a:xfrm>
            <a:off x="228600" y="4845858"/>
            <a:ext cx="5181600" cy="584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3200" dirty="0">
                <a:latin typeface="+mj-ea"/>
                <a:ea typeface="+mj-ea"/>
              </a:rPr>
              <a:t>3</a:t>
            </a:r>
            <a:r>
              <a:rPr lang="zh-CN" altLang="en-US" sz="3200" dirty="0">
                <a:latin typeface="+mj-ea"/>
                <a:ea typeface="+mj-ea"/>
              </a:rPr>
              <a:t>、动量与动能间量值关系：</a:t>
            </a:r>
            <a:endParaRPr lang="zh-CN" altLang="en-US" sz="3200" dirty="0">
              <a:latin typeface="+mj-ea"/>
              <a:ea typeface="+mj-ea"/>
            </a:endParaRPr>
          </a:p>
        </p:txBody>
      </p:sp>
      <p:graphicFrame>
        <p:nvGraphicFramePr>
          <p:cNvPr id="36" name="Object 2"/>
          <p:cNvGraphicFramePr>
            <a:graphicFrameLocks noChangeAspect="1"/>
          </p:cNvGraphicFramePr>
          <p:nvPr/>
        </p:nvGraphicFramePr>
        <p:xfrm>
          <a:off x="5309388" y="5644372"/>
          <a:ext cx="3198813" cy="96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Equation" r:id="rId3" imgW="18288000" imgH="6400800" progId="">
                  <p:embed/>
                </p:oleObj>
              </mc:Choice>
              <mc:Fallback>
                <p:oleObj name="Equation" r:id="rId3" imgW="18288000" imgH="64008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9388" y="5644372"/>
                        <a:ext cx="3198813" cy="966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"/>
          <p:cNvGraphicFramePr>
            <a:graphicFrameLocks noChangeAspect="1"/>
          </p:cNvGraphicFramePr>
          <p:nvPr/>
        </p:nvGraphicFramePr>
        <p:xfrm>
          <a:off x="594480" y="5501496"/>
          <a:ext cx="4114800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Equation" r:id="rId5" imgW="30480000" imgH="10058400" progId="">
                  <p:embed/>
                </p:oleObj>
              </mc:Choice>
              <mc:Fallback>
                <p:oleObj name="Equation" r:id="rId5" imgW="30480000" imgH="100584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480" y="5501496"/>
                        <a:ext cx="4114800" cy="12382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24"/>
          <p:cNvSpPr txBox="1">
            <a:spLocks noChangeArrowheads="1"/>
          </p:cNvSpPr>
          <p:nvPr/>
        </p:nvSpPr>
        <p:spPr bwMode="auto">
          <a:xfrm>
            <a:off x="250825" y="3644900"/>
            <a:ext cx="4826000" cy="584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3200" dirty="0">
                <a:latin typeface="+mj-ea"/>
                <a:ea typeface="+mj-ea"/>
              </a:rPr>
              <a:t>2</a:t>
            </a:r>
            <a:r>
              <a:rPr lang="zh-CN" altLang="en-US" sz="3200" dirty="0">
                <a:latin typeface="+mj-ea"/>
                <a:ea typeface="+mj-ea"/>
              </a:rPr>
              <a:t>、动量与动能的相似点：</a:t>
            </a:r>
            <a:endParaRPr lang="zh-CN" altLang="en-US" sz="3200" dirty="0">
              <a:latin typeface="+mj-ea"/>
              <a:ea typeface="+mj-ea"/>
            </a:endParaRPr>
          </a:p>
        </p:txBody>
      </p:sp>
      <p:sp>
        <p:nvSpPr>
          <p:cNvPr id="39" name="Text Box 24"/>
          <p:cNvSpPr txBox="1">
            <a:spLocks noChangeArrowheads="1"/>
          </p:cNvSpPr>
          <p:nvPr/>
        </p:nvSpPr>
        <p:spPr bwMode="auto">
          <a:xfrm>
            <a:off x="207963" y="4221163"/>
            <a:ext cx="3600450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3200" dirty="0">
                <a:latin typeface="+mj-ea"/>
                <a:ea typeface="+mj-ea"/>
              </a:rPr>
              <a:t>①都是</a:t>
            </a:r>
            <a:r>
              <a:rPr lang="zh-CN" altLang="en-US" sz="3200" dirty="0">
                <a:solidFill>
                  <a:srgbClr val="FF0000"/>
                </a:solidFill>
                <a:latin typeface="+mj-ea"/>
                <a:ea typeface="+mj-ea"/>
              </a:rPr>
              <a:t>状态量</a:t>
            </a:r>
            <a:r>
              <a:rPr lang="zh-CN" altLang="en-US" sz="3200" dirty="0">
                <a:latin typeface="+mj-ea"/>
                <a:ea typeface="+mj-ea"/>
              </a:rPr>
              <a:t>；</a:t>
            </a:r>
            <a:endParaRPr lang="zh-CN" altLang="en-US" sz="3200" dirty="0">
              <a:latin typeface="+mj-ea"/>
              <a:ea typeface="+mj-ea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971800" y="4191000"/>
            <a:ext cx="71609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prstClr val="black"/>
                </a:solidFill>
                <a:latin typeface="+mj-ea"/>
                <a:ea typeface="+mj-ea"/>
              </a:rPr>
              <a:t>②它们的变化都反映了</a:t>
            </a:r>
            <a:r>
              <a:rPr lang="zh-CN" altLang="en-US" sz="3200" dirty="0">
                <a:solidFill>
                  <a:srgbClr val="FF0000"/>
                </a:solidFill>
                <a:latin typeface="+mj-ea"/>
                <a:ea typeface="+mj-ea"/>
              </a:rPr>
              <a:t>力的积累效果</a:t>
            </a:r>
            <a:r>
              <a:rPr lang="zh-CN" altLang="en-US" sz="3200" dirty="0">
                <a:solidFill>
                  <a:prstClr val="black"/>
                </a:solidFill>
                <a:latin typeface="+mj-ea"/>
                <a:ea typeface="+mj-ea"/>
              </a:rPr>
              <a:t>。</a:t>
            </a:r>
            <a:endParaRPr lang="zh-CN" altLang="en-US" sz="3200" dirty="0">
              <a:solidFill>
                <a:prstClr val="black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4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5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9" grpId="0" autoUpdateAnimBg="0"/>
      <p:bldP spid="10" grpId="0" autoUpdateAnimBg="0"/>
      <p:bldP spid="11" grpId="0" autoUpdateAnimBg="0"/>
      <p:bldP spid="17" grpId="0" autoUpdateAnimBg="0"/>
      <p:bldP spid="18" grpId="0" autoUpdateAnimBg="0"/>
      <p:bldP spid="19" grpId="0" autoUpdateAnimBg="0"/>
      <p:bldP spid="20" grpId="0" autoUpdateAnimBg="0"/>
      <p:bldP spid="35" grpId="0" autoUpdateAnimBg="0"/>
      <p:bldP spid="38" grpId="0" autoUpdateAnimBg="0"/>
      <p:bldP spid="39" grpId="0" autoUpdateAnimBg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小实验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14" y="1485578"/>
            <a:ext cx="4570919" cy="41083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199" y="1485578"/>
            <a:ext cx="5453634" cy="410835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12"/>
          <p:cNvGrpSpPr/>
          <p:nvPr/>
        </p:nvGrpSpPr>
        <p:grpSpPr bwMode="auto">
          <a:xfrm>
            <a:off x="300038" y="1929596"/>
            <a:ext cx="11581646" cy="4143404"/>
            <a:chOff x="192" y="1200"/>
            <a:chExt cx="5398" cy="1111"/>
          </a:xfrm>
        </p:grpSpPr>
        <p:sp>
          <p:nvSpPr>
            <p:cNvPr id="42" name="Line 13"/>
            <p:cNvSpPr>
              <a:spLocks noChangeShapeType="1"/>
            </p:cNvSpPr>
            <p:nvPr/>
          </p:nvSpPr>
          <p:spPr bwMode="auto">
            <a:xfrm>
              <a:off x="192" y="1200"/>
              <a:ext cx="5376" cy="0"/>
            </a:xfrm>
            <a:prstGeom prst="line">
              <a:avLst/>
            </a:prstGeom>
            <a:noFill/>
            <a:ln w="57150" cap="sq">
              <a:solidFill>
                <a:srgbClr val="008000"/>
              </a:solidFill>
              <a:miter lim="800000"/>
            </a:ln>
          </p:spPr>
          <p:txBody>
            <a:bodyPr wrap="none"/>
            <a:lstStyle/>
            <a:p>
              <a:endParaRPr lang="zh-CN" altLang="en-US" sz="3200">
                <a:latin typeface="+mj-ea"/>
                <a:ea typeface="+mj-ea"/>
              </a:endParaRPr>
            </a:p>
          </p:txBody>
        </p:sp>
        <p:sp>
          <p:nvSpPr>
            <p:cNvPr id="43" name="Line 14"/>
            <p:cNvSpPr>
              <a:spLocks noChangeShapeType="1"/>
            </p:cNvSpPr>
            <p:nvPr/>
          </p:nvSpPr>
          <p:spPr bwMode="auto">
            <a:xfrm>
              <a:off x="192" y="1478"/>
              <a:ext cx="5376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miter lim="800000"/>
            </a:ln>
          </p:spPr>
          <p:txBody>
            <a:bodyPr wrap="none"/>
            <a:lstStyle/>
            <a:p>
              <a:endParaRPr lang="zh-CN" altLang="en-US" sz="3200">
                <a:latin typeface="+mj-ea"/>
                <a:ea typeface="+mj-ea"/>
              </a:endParaRPr>
            </a:p>
          </p:txBody>
        </p:sp>
        <p:sp>
          <p:nvSpPr>
            <p:cNvPr id="44" name="Line 15"/>
            <p:cNvSpPr>
              <a:spLocks noChangeShapeType="1"/>
            </p:cNvSpPr>
            <p:nvPr/>
          </p:nvSpPr>
          <p:spPr bwMode="auto">
            <a:xfrm>
              <a:off x="192" y="2311"/>
              <a:ext cx="5376" cy="0"/>
            </a:xfrm>
            <a:prstGeom prst="line">
              <a:avLst/>
            </a:prstGeom>
            <a:noFill/>
            <a:ln w="57150" cap="sq">
              <a:solidFill>
                <a:srgbClr val="008000"/>
              </a:solidFill>
              <a:miter lim="800000"/>
            </a:ln>
          </p:spPr>
          <p:txBody>
            <a:bodyPr wrap="none"/>
            <a:lstStyle/>
            <a:p>
              <a:endParaRPr lang="zh-CN" altLang="en-US" sz="3200">
                <a:latin typeface="+mj-ea"/>
                <a:ea typeface="+mj-ea"/>
              </a:endParaRPr>
            </a:p>
          </p:txBody>
        </p:sp>
        <p:sp>
          <p:nvSpPr>
            <p:cNvPr id="45" name="Line 16"/>
            <p:cNvSpPr>
              <a:spLocks noChangeShapeType="1"/>
            </p:cNvSpPr>
            <p:nvPr/>
          </p:nvSpPr>
          <p:spPr bwMode="auto">
            <a:xfrm>
              <a:off x="192" y="1200"/>
              <a:ext cx="0" cy="1111"/>
            </a:xfrm>
            <a:prstGeom prst="line">
              <a:avLst/>
            </a:prstGeom>
            <a:noFill/>
            <a:ln w="57150" cap="sq">
              <a:solidFill>
                <a:srgbClr val="008000"/>
              </a:solidFill>
              <a:miter lim="800000"/>
            </a:ln>
          </p:spPr>
          <p:txBody>
            <a:bodyPr wrap="none"/>
            <a:lstStyle/>
            <a:p>
              <a:endParaRPr lang="zh-CN" altLang="en-US" sz="3200">
                <a:latin typeface="+mj-ea"/>
                <a:ea typeface="+mj-ea"/>
              </a:endParaRPr>
            </a:p>
          </p:txBody>
        </p:sp>
        <p:sp>
          <p:nvSpPr>
            <p:cNvPr id="46" name="Line 17"/>
            <p:cNvSpPr>
              <a:spLocks noChangeShapeType="1"/>
            </p:cNvSpPr>
            <p:nvPr/>
          </p:nvSpPr>
          <p:spPr bwMode="auto">
            <a:xfrm flipH="1">
              <a:off x="827" y="1200"/>
              <a:ext cx="12" cy="1111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miter lim="800000"/>
            </a:ln>
          </p:spPr>
          <p:txBody>
            <a:bodyPr wrap="none"/>
            <a:lstStyle/>
            <a:p>
              <a:endParaRPr lang="zh-CN" altLang="en-US" sz="3200">
                <a:latin typeface="+mj-ea"/>
                <a:ea typeface="+mj-ea"/>
              </a:endParaRPr>
            </a:p>
          </p:txBody>
        </p:sp>
        <p:sp>
          <p:nvSpPr>
            <p:cNvPr id="47" name="Line 18"/>
            <p:cNvSpPr>
              <a:spLocks noChangeShapeType="1"/>
            </p:cNvSpPr>
            <p:nvPr/>
          </p:nvSpPr>
          <p:spPr bwMode="auto">
            <a:xfrm>
              <a:off x="1910" y="1200"/>
              <a:ext cx="13" cy="1111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miter lim="800000"/>
            </a:ln>
          </p:spPr>
          <p:txBody>
            <a:bodyPr wrap="none"/>
            <a:lstStyle/>
            <a:p>
              <a:endParaRPr lang="zh-CN" altLang="en-US" sz="3200">
                <a:latin typeface="+mj-ea"/>
                <a:ea typeface="+mj-ea"/>
              </a:endParaRPr>
            </a:p>
          </p:txBody>
        </p:sp>
        <p:sp>
          <p:nvSpPr>
            <p:cNvPr id="48" name="Line 19"/>
            <p:cNvSpPr>
              <a:spLocks noChangeShapeType="1"/>
            </p:cNvSpPr>
            <p:nvPr/>
          </p:nvSpPr>
          <p:spPr bwMode="auto">
            <a:xfrm>
              <a:off x="2636" y="1200"/>
              <a:ext cx="0" cy="1111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miter lim="800000"/>
            </a:ln>
          </p:spPr>
          <p:txBody>
            <a:bodyPr wrap="none"/>
            <a:lstStyle/>
            <a:p>
              <a:endParaRPr lang="zh-CN" altLang="en-US" sz="3200">
                <a:latin typeface="+mj-ea"/>
                <a:ea typeface="+mj-ea"/>
              </a:endParaRPr>
            </a:p>
          </p:txBody>
        </p:sp>
        <p:sp>
          <p:nvSpPr>
            <p:cNvPr id="49" name="Line 20"/>
            <p:cNvSpPr>
              <a:spLocks noChangeShapeType="1"/>
            </p:cNvSpPr>
            <p:nvPr/>
          </p:nvSpPr>
          <p:spPr bwMode="auto">
            <a:xfrm>
              <a:off x="3543" y="1200"/>
              <a:ext cx="0" cy="1111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miter lim="800000"/>
            </a:ln>
          </p:spPr>
          <p:txBody>
            <a:bodyPr wrap="none"/>
            <a:lstStyle/>
            <a:p>
              <a:endParaRPr lang="zh-CN" altLang="en-US" sz="3200">
                <a:latin typeface="+mj-ea"/>
                <a:ea typeface="+mj-ea"/>
              </a:endParaRPr>
            </a:p>
          </p:txBody>
        </p:sp>
        <p:sp>
          <p:nvSpPr>
            <p:cNvPr id="50" name="Line 21"/>
            <p:cNvSpPr>
              <a:spLocks noChangeShapeType="1"/>
            </p:cNvSpPr>
            <p:nvPr/>
          </p:nvSpPr>
          <p:spPr bwMode="auto">
            <a:xfrm>
              <a:off x="5568" y="1200"/>
              <a:ext cx="22" cy="1111"/>
            </a:xfrm>
            <a:prstGeom prst="line">
              <a:avLst/>
            </a:prstGeom>
            <a:noFill/>
            <a:ln w="57150" cap="sq">
              <a:solidFill>
                <a:srgbClr val="008000"/>
              </a:solidFill>
              <a:miter lim="800000"/>
            </a:ln>
          </p:spPr>
          <p:txBody>
            <a:bodyPr wrap="none"/>
            <a:lstStyle/>
            <a:p>
              <a:endParaRPr lang="zh-CN" altLang="en-US" sz="3200">
                <a:latin typeface="+mj-ea"/>
                <a:ea typeface="+mj-ea"/>
              </a:endParaRPr>
            </a:p>
          </p:txBody>
        </p:sp>
      </p:grpSp>
      <p:sp>
        <p:nvSpPr>
          <p:cNvPr id="51" name="Line 14"/>
          <p:cNvSpPr>
            <a:spLocks noChangeShapeType="1"/>
          </p:cNvSpPr>
          <p:nvPr/>
        </p:nvSpPr>
        <p:spPr bwMode="auto">
          <a:xfrm>
            <a:off x="308728" y="4715677"/>
            <a:ext cx="11501518" cy="45719"/>
          </a:xfrm>
          <a:prstGeom prst="line">
            <a:avLst/>
          </a:prstGeom>
          <a:noFill/>
          <a:ln w="57150">
            <a:solidFill>
              <a:srgbClr val="008000"/>
            </a:solidFill>
            <a:miter lim="800000"/>
          </a:ln>
        </p:spPr>
        <p:txBody>
          <a:bodyPr wrap="none"/>
          <a:lstStyle/>
          <a:p>
            <a:endParaRPr lang="zh-CN" altLang="en-US" sz="3200">
              <a:latin typeface="+mj-ea"/>
              <a:ea typeface="+mj-ea"/>
            </a:endParaRPr>
          </a:p>
        </p:txBody>
      </p:sp>
      <p:sp>
        <p:nvSpPr>
          <p:cNvPr id="52" name="Rectangle 11"/>
          <p:cNvSpPr>
            <a:spLocks noChangeArrowheads="1"/>
          </p:cNvSpPr>
          <p:nvPr/>
        </p:nvSpPr>
        <p:spPr bwMode="auto">
          <a:xfrm>
            <a:off x="2023240" y="2215348"/>
            <a:ext cx="1643074" cy="533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CCFF33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 sz="3200" dirty="0">
                <a:latin typeface="+mj-ea"/>
                <a:ea typeface="+mj-ea"/>
              </a:rPr>
              <a:t>表达式 </a:t>
            </a:r>
            <a:endParaRPr lang="en-US" altLang="zh-CN" sz="3200" dirty="0">
              <a:latin typeface="+mj-ea"/>
              <a:ea typeface="+mj-ea"/>
            </a:endParaRPr>
          </a:p>
        </p:txBody>
      </p:sp>
      <p:sp>
        <p:nvSpPr>
          <p:cNvPr id="53" name="Rectangle 11"/>
          <p:cNvSpPr>
            <a:spLocks noChangeArrowheads="1"/>
          </p:cNvSpPr>
          <p:nvPr/>
        </p:nvSpPr>
        <p:spPr bwMode="auto">
          <a:xfrm>
            <a:off x="3952066" y="2253452"/>
            <a:ext cx="1500198" cy="533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CCFF33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 sz="3200" dirty="0">
                <a:latin typeface="+mj-ea"/>
                <a:ea typeface="+mj-ea"/>
              </a:rPr>
              <a:t>矢量性 </a:t>
            </a:r>
            <a:endParaRPr lang="en-US" altLang="zh-CN" sz="3200" dirty="0">
              <a:latin typeface="+mj-ea"/>
              <a:ea typeface="+mj-ea"/>
            </a:endParaRPr>
          </a:p>
        </p:txBody>
      </p:sp>
      <p:sp>
        <p:nvSpPr>
          <p:cNvPr id="54" name="Rectangle 11"/>
          <p:cNvSpPr>
            <a:spLocks noChangeArrowheads="1"/>
          </p:cNvSpPr>
          <p:nvPr/>
        </p:nvSpPr>
        <p:spPr bwMode="auto">
          <a:xfrm>
            <a:off x="5523702" y="2253452"/>
            <a:ext cx="2000264" cy="533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CCFF33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 sz="3200" dirty="0">
                <a:latin typeface="+mj-ea"/>
                <a:ea typeface="+mj-ea"/>
              </a:rPr>
              <a:t>作用效果 </a:t>
            </a:r>
            <a:endParaRPr lang="en-US" altLang="zh-CN" sz="3200" dirty="0">
              <a:latin typeface="+mj-ea"/>
              <a:ea typeface="+mj-ea"/>
            </a:endParaRPr>
          </a:p>
        </p:txBody>
      </p:sp>
      <p:sp>
        <p:nvSpPr>
          <p:cNvPr id="55" name="Rectangle 11"/>
          <p:cNvSpPr>
            <a:spLocks noChangeArrowheads="1"/>
          </p:cNvSpPr>
          <p:nvPr/>
        </p:nvSpPr>
        <p:spPr bwMode="auto">
          <a:xfrm>
            <a:off x="7595404" y="2215348"/>
            <a:ext cx="4143404" cy="10715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CCFF33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 sz="3200" dirty="0">
                <a:latin typeface="+mj-ea"/>
                <a:ea typeface="+mj-ea"/>
              </a:rPr>
              <a:t>受多个力的计算问题 </a:t>
            </a:r>
            <a:endParaRPr lang="en-US" altLang="zh-CN" sz="3200" dirty="0">
              <a:latin typeface="+mj-ea"/>
              <a:ea typeface="+mj-ea"/>
            </a:endParaRPr>
          </a:p>
        </p:txBody>
      </p:sp>
      <p:sp>
        <p:nvSpPr>
          <p:cNvPr id="56" name="Rectangle 11"/>
          <p:cNvSpPr>
            <a:spLocks noChangeArrowheads="1"/>
          </p:cNvSpPr>
          <p:nvPr/>
        </p:nvSpPr>
        <p:spPr bwMode="auto">
          <a:xfrm>
            <a:off x="380166" y="3715546"/>
            <a:ext cx="1150938" cy="64294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CCFF33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 sz="3200" dirty="0">
                <a:latin typeface="+mj-ea"/>
                <a:ea typeface="+mj-ea"/>
              </a:rPr>
              <a:t>冲量 </a:t>
            </a:r>
            <a:endParaRPr lang="en-US" altLang="zh-CN" sz="3200" dirty="0">
              <a:latin typeface="+mj-ea"/>
              <a:ea typeface="+mj-ea"/>
            </a:endParaRPr>
          </a:p>
        </p:txBody>
      </p:sp>
      <p:sp>
        <p:nvSpPr>
          <p:cNvPr id="57" name="Rectangle 11"/>
          <p:cNvSpPr>
            <a:spLocks noChangeArrowheads="1"/>
          </p:cNvSpPr>
          <p:nvPr/>
        </p:nvSpPr>
        <p:spPr bwMode="auto">
          <a:xfrm>
            <a:off x="380166" y="5215744"/>
            <a:ext cx="1150938" cy="5762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CCFF33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 sz="3200" dirty="0">
                <a:latin typeface="+mj-ea"/>
                <a:ea typeface="+mj-ea"/>
              </a:rPr>
              <a:t>功 </a:t>
            </a:r>
            <a:endParaRPr lang="en-US" altLang="zh-CN" sz="3200" dirty="0">
              <a:latin typeface="+mj-ea"/>
              <a:ea typeface="+mj-ea"/>
            </a:endParaRPr>
          </a:p>
        </p:txBody>
      </p:sp>
      <p:graphicFrame>
        <p:nvGraphicFramePr>
          <p:cNvPr id="58" name="Object 5"/>
          <p:cNvGraphicFramePr>
            <a:graphicFrameLocks noChangeAspect="1"/>
          </p:cNvGraphicFramePr>
          <p:nvPr/>
        </p:nvGraphicFramePr>
        <p:xfrm>
          <a:off x="2023240" y="3501232"/>
          <a:ext cx="1571636" cy="642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Equation" r:id="rId1" imgW="10058400" imgH="4267200" progId="">
                  <p:embed/>
                </p:oleObj>
              </mc:Choice>
              <mc:Fallback>
                <p:oleObj name="Equation" r:id="rId1" imgW="10058400" imgH="426720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3240" y="3501232"/>
                        <a:ext cx="1571636" cy="6429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6"/>
          <p:cNvGraphicFramePr>
            <a:graphicFrameLocks noChangeAspect="1"/>
          </p:cNvGraphicFramePr>
          <p:nvPr/>
        </p:nvGraphicFramePr>
        <p:xfrm>
          <a:off x="1808926" y="5287182"/>
          <a:ext cx="2019751" cy="500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Equation" r:id="rId3" imgW="19507200" imgH="4267200" progId="">
                  <p:embed/>
                </p:oleObj>
              </mc:Choice>
              <mc:Fallback>
                <p:oleObj name="Equation" r:id="rId3" imgW="19507200" imgH="426720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8926" y="5287182"/>
                        <a:ext cx="2019751" cy="5000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Rectangle 9"/>
          <p:cNvSpPr>
            <a:spLocks noChangeArrowheads="1"/>
          </p:cNvSpPr>
          <p:nvPr/>
        </p:nvSpPr>
        <p:spPr bwMode="auto">
          <a:xfrm>
            <a:off x="4237818" y="3572670"/>
            <a:ext cx="1008063" cy="5746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latin typeface="+mj-ea"/>
                <a:ea typeface="+mj-ea"/>
              </a:rPr>
              <a:t>矢量</a:t>
            </a:r>
            <a:endParaRPr lang="zh-CN" altLang="en-US" sz="3200" dirty="0">
              <a:latin typeface="+mj-ea"/>
              <a:ea typeface="+mj-ea"/>
            </a:endParaRPr>
          </a:p>
        </p:txBody>
      </p:sp>
      <p:sp>
        <p:nvSpPr>
          <p:cNvPr id="61" name="Rectangle 9"/>
          <p:cNvSpPr>
            <a:spLocks noChangeArrowheads="1"/>
          </p:cNvSpPr>
          <p:nvPr/>
        </p:nvSpPr>
        <p:spPr bwMode="auto">
          <a:xfrm>
            <a:off x="4166380" y="5215744"/>
            <a:ext cx="1208869" cy="5762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latin typeface="+mj-ea"/>
                <a:ea typeface="+mj-ea"/>
              </a:rPr>
              <a:t>标量</a:t>
            </a:r>
            <a:endParaRPr lang="zh-CN" altLang="en-US" sz="3200" dirty="0">
              <a:latin typeface="+mj-ea"/>
              <a:ea typeface="+mj-ea"/>
            </a:endParaRPr>
          </a:p>
        </p:txBody>
      </p:sp>
      <p:sp>
        <p:nvSpPr>
          <p:cNvPr id="62" name="Rectangle 9"/>
          <p:cNvSpPr>
            <a:spLocks noChangeArrowheads="1"/>
          </p:cNvSpPr>
          <p:nvPr/>
        </p:nvSpPr>
        <p:spPr bwMode="auto">
          <a:xfrm>
            <a:off x="5595140" y="3572670"/>
            <a:ext cx="2143140" cy="431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latin typeface="+mj-ea"/>
                <a:ea typeface="+mj-ea"/>
              </a:rPr>
              <a:t>改变</a:t>
            </a:r>
            <a:r>
              <a:rPr lang="zh-CN" altLang="en-US" sz="3200" dirty="0">
                <a:solidFill>
                  <a:srgbClr val="FF0000"/>
                </a:solidFill>
                <a:latin typeface="+mj-ea"/>
                <a:ea typeface="+mj-ea"/>
              </a:rPr>
              <a:t>动量</a:t>
            </a:r>
            <a:endParaRPr lang="zh-CN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63" name="Rectangle 9"/>
          <p:cNvSpPr>
            <a:spLocks noChangeArrowheads="1"/>
          </p:cNvSpPr>
          <p:nvPr/>
        </p:nvSpPr>
        <p:spPr bwMode="auto">
          <a:xfrm>
            <a:off x="5649131" y="5215744"/>
            <a:ext cx="2232025" cy="7191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latin typeface="+mj-ea"/>
                <a:ea typeface="+mj-ea"/>
              </a:rPr>
              <a:t>改变</a:t>
            </a:r>
            <a:r>
              <a:rPr lang="zh-CN" altLang="en-US" sz="3200" dirty="0">
                <a:solidFill>
                  <a:srgbClr val="FF0000"/>
                </a:solidFill>
                <a:latin typeface="+mj-ea"/>
                <a:ea typeface="+mj-ea"/>
              </a:rPr>
              <a:t>动能</a:t>
            </a:r>
            <a:endParaRPr lang="zh-CN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64" name="Rectangle 9"/>
          <p:cNvSpPr>
            <a:spLocks noChangeArrowheads="1"/>
          </p:cNvSpPr>
          <p:nvPr/>
        </p:nvSpPr>
        <p:spPr bwMode="auto">
          <a:xfrm>
            <a:off x="8024032" y="3429794"/>
            <a:ext cx="3263171" cy="431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FF0000"/>
                </a:solidFill>
                <a:latin typeface="+mj-ea"/>
                <a:ea typeface="+mj-ea"/>
              </a:rPr>
              <a:t>平行四边形法则</a:t>
            </a:r>
            <a:r>
              <a:rPr lang="zh-CN" altLang="en-US" sz="3200" dirty="0">
                <a:latin typeface="+mj-ea"/>
                <a:ea typeface="+mj-ea"/>
              </a:rPr>
              <a:t>求</a:t>
            </a:r>
            <a:r>
              <a:rPr lang="zh-CN" altLang="en-US" sz="3200" dirty="0">
                <a:solidFill>
                  <a:srgbClr val="FF0000"/>
                </a:solidFill>
                <a:latin typeface="+mj-ea"/>
                <a:ea typeface="+mj-ea"/>
              </a:rPr>
              <a:t>合冲量</a:t>
            </a:r>
            <a:endParaRPr lang="zh-CN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65" name="Rectangle 9"/>
          <p:cNvSpPr>
            <a:spLocks noChangeArrowheads="1"/>
          </p:cNvSpPr>
          <p:nvPr/>
        </p:nvSpPr>
        <p:spPr bwMode="auto">
          <a:xfrm>
            <a:off x="7738280" y="5287182"/>
            <a:ext cx="4000528" cy="431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FF0000"/>
                </a:solidFill>
                <a:latin typeface="+mj-ea"/>
                <a:ea typeface="+mj-ea"/>
              </a:rPr>
              <a:t>代数运算法则</a:t>
            </a:r>
            <a:r>
              <a:rPr lang="zh-CN" altLang="en-US" sz="3200" dirty="0">
                <a:latin typeface="+mj-ea"/>
                <a:ea typeface="+mj-ea"/>
              </a:rPr>
              <a:t>求</a:t>
            </a:r>
            <a:r>
              <a:rPr lang="zh-CN" altLang="en-US" sz="3200" dirty="0">
                <a:solidFill>
                  <a:srgbClr val="FF0000"/>
                </a:solidFill>
                <a:latin typeface="+mj-ea"/>
                <a:ea typeface="+mj-ea"/>
              </a:rPr>
              <a:t>总功</a:t>
            </a:r>
            <a:endParaRPr lang="zh-CN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66" name="Text Box 23"/>
          <p:cNvSpPr txBox="1">
            <a:spLocks noChangeArrowheads="1"/>
          </p:cNvSpPr>
          <p:nvPr/>
        </p:nvSpPr>
        <p:spPr bwMode="auto">
          <a:xfrm>
            <a:off x="228600" y="1066800"/>
            <a:ext cx="4967288" cy="584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3200" dirty="0">
                <a:latin typeface="+mj-ea"/>
                <a:ea typeface="+mj-ea"/>
              </a:rPr>
              <a:t>4</a:t>
            </a:r>
            <a:r>
              <a:rPr lang="zh-CN" altLang="en-US" sz="3200" dirty="0">
                <a:latin typeface="+mj-ea"/>
                <a:ea typeface="+mj-ea"/>
              </a:rPr>
              <a:t>、冲量与功的比较</a:t>
            </a:r>
            <a:endParaRPr lang="zh-CN" altLang="en-US" sz="3200" dirty="0">
              <a:latin typeface="+mj-ea"/>
              <a:ea typeface="+mj-ea"/>
            </a:endParaRPr>
          </a:p>
        </p:txBody>
      </p:sp>
      <p:sp>
        <p:nvSpPr>
          <p:cNvPr id="4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几个物理量的对比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MH_Number_1"/>
          <p:cNvSpPr/>
          <p:nvPr>
            <p:custDataLst>
              <p:tags r:id="rId5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MH_Entry_1"/>
          <p:cNvSpPr/>
          <p:nvPr>
            <p:custDataLst>
              <p:tags r:id="rId6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标题 5"/>
          <p:cNvSpPr txBox="1"/>
          <p:nvPr/>
        </p:nvSpPr>
        <p:spPr>
          <a:xfrm>
            <a:off x="96672" y="38503"/>
            <a:ext cx="609932" cy="419944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>
                <a:solidFill>
                  <a:prstClr val="white"/>
                </a:solidFill>
              </a:rPr>
              <a:t>三</a:t>
            </a:r>
            <a:endParaRPr lang="zh-CN" altLang="zh-CN" sz="3600" b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utoUpdateAnimBg="0"/>
      <p:bldP spid="61" grpId="0" autoUpdateAnimBg="0"/>
      <p:bldP spid="62" grpId="0" autoUpdateAnimBg="0"/>
      <p:bldP spid="63" grpId="0" autoUpdateAnimBg="0"/>
      <p:bldP spid="64" grpId="0" autoUpdateAnimBg="0"/>
      <p:bldP spid="65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56"/>
          <p:cNvGrpSpPr/>
          <p:nvPr/>
        </p:nvGrpSpPr>
        <p:grpSpPr bwMode="auto">
          <a:xfrm>
            <a:off x="0" y="-1920303"/>
            <a:ext cx="11939588" cy="4334364"/>
            <a:chOff x="251520" y="1421644"/>
            <a:chExt cx="8569325" cy="3404003"/>
          </a:xfrm>
        </p:grpSpPr>
        <p:grpSp>
          <p:nvGrpSpPr>
            <p:cNvPr id="34" name="Group 12"/>
            <p:cNvGrpSpPr/>
            <p:nvPr/>
          </p:nvGrpSpPr>
          <p:grpSpPr bwMode="auto">
            <a:xfrm>
              <a:off x="251520" y="1421644"/>
              <a:ext cx="8569325" cy="1111"/>
              <a:chOff x="192" y="1200"/>
              <a:chExt cx="5398" cy="1111"/>
            </a:xfrm>
          </p:grpSpPr>
          <p:sp>
            <p:nvSpPr>
              <p:cNvPr id="39" name="Line 13"/>
              <p:cNvSpPr>
                <a:spLocks noChangeShapeType="1"/>
              </p:cNvSpPr>
              <p:nvPr/>
            </p:nvSpPr>
            <p:spPr bwMode="auto">
              <a:xfrm>
                <a:off x="192" y="1200"/>
                <a:ext cx="5376" cy="0"/>
              </a:xfrm>
              <a:prstGeom prst="line">
                <a:avLst/>
              </a:prstGeom>
              <a:noFill/>
              <a:ln w="57150" cap="sq">
                <a:solidFill>
                  <a:srgbClr val="008000"/>
                </a:solidFill>
                <a:miter lim="800000"/>
              </a:ln>
            </p:spPr>
            <p:txBody>
              <a:bodyPr wrap="none"/>
              <a:lstStyle/>
              <a:p>
                <a:endParaRPr lang="zh-CN" altLang="en-US" sz="3200">
                  <a:latin typeface="+mj-ea"/>
                  <a:ea typeface="+mj-ea"/>
                </a:endParaRPr>
              </a:p>
            </p:txBody>
          </p:sp>
          <p:sp>
            <p:nvSpPr>
              <p:cNvPr id="40" name="Line 14"/>
              <p:cNvSpPr>
                <a:spLocks noChangeShapeType="1"/>
              </p:cNvSpPr>
              <p:nvPr/>
            </p:nvSpPr>
            <p:spPr bwMode="auto">
              <a:xfrm>
                <a:off x="192" y="1478"/>
                <a:ext cx="5376" cy="0"/>
              </a:xfrm>
              <a:prstGeom prst="line">
                <a:avLst/>
              </a:prstGeom>
              <a:noFill/>
              <a:ln w="57150">
                <a:solidFill>
                  <a:srgbClr val="008000"/>
                </a:solidFill>
                <a:miter lim="800000"/>
              </a:ln>
            </p:spPr>
            <p:txBody>
              <a:bodyPr wrap="none"/>
              <a:lstStyle/>
              <a:p>
                <a:endParaRPr lang="zh-CN" altLang="en-US" sz="3200">
                  <a:latin typeface="+mj-ea"/>
                  <a:ea typeface="+mj-ea"/>
                </a:endParaRPr>
              </a:p>
            </p:txBody>
          </p:sp>
          <p:sp>
            <p:nvSpPr>
              <p:cNvPr id="41" name="Line 15"/>
              <p:cNvSpPr>
                <a:spLocks noChangeShapeType="1"/>
              </p:cNvSpPr>
              <p:nvPr/>
            </p:nvSpPr>
            <p:spPr bwMode="auto">
              <a:xfrm>
                <a:off x="192" y="2311"/>
                <a:ext cx="5376" cy="0"/>
              </a:xfrm>
              <a:prstGeom prst="line">
                <a:avLst/>
              </a:prstGeom>
              <a:noFill/>
              <a:ln w="57150" cap="sq">
                <a:solidFill>
                  <a:srgbClr val="008000"/>
                </a:solidFill>
                <a:miter lim="800000"/>
              </a:ln>
            </p:spPr>
            <p:txBody>
              <a:bodyPr wrap="none"/>
              <a:lstStyle/>
              <a:p>
                <a:endParaRPr lang="zh-CN" altLang="en-US" sz="3200">
                  <a:latin typeface="+mj-ea"/>
                  <a:ea typeface="+mj-ea"/>
                </a:endParaRPr>
              </a:p>
            </p:txBody>
          </p:sp>
          <p:sp>
            <p:nvSpPr>
              <p:cNvPr id="67" name="Line 16"/>
              <p:cNvSpPr>
                <a:spLocks noChangeShapeType="1"/>
              </p:cNvSpPr>
              <p:nvPr/>
            </p:nvSpPr>
            <p:spPr bwMode="auto">
              <a:xfrm>
                <a:off x="192" y="1200"/>
                <a:ext cx="0" cy="1111"/>
              </a:xfrm>
              <a:prstGeom prst="line">
                <a:avLst/>
              </a:prstGeom>
              <a:noFill/>
              <a:ln w="57150" cap="sq">
                <a:solidFill>
                  <a:srgbClr val="008000"/>
                </a:solidFill>
                <a:miter lim="800000"/>
              </a:ln>
            </p:spPr>
            <p:txBody>
              <a:bodyPr wrap="none"/>
              <a:lstStyle/>
              <a:p>
                <a:endParaRPr lang="zh-CN" altLang="en-US" sz="3200">
                  <a:latin typeface="+mj-ea"/>
                  <a:ea typeface="+mj-ea"/>
                </a:endParaRPr>
              </a:p>
            </p:txBody>
          </p:sp>
          <p:sp>
            <p:nvSpPr>
              <p:cNvPr id="68" name="Line 17"/>
              <p:cNvSpPr>
                <a:spLocks noChangeShapeType="1"/>
              </p:cNvSpPr>
              <p:nvPr/>
            </p:nvSpPr>
            <p:spPr bwMode="auto">
              <a:xfrm flipH="1">
                <a:off x="827" y="1200"/>
                <a:ext cx="12" cy="1111"/>
              </a:xfrm>
              <a:prstGeom prst="line">
                <a:avLst/>
              </a:prstGeom>
              <a:noFill/>
              <a:ln w="57150">
                <a:solidFill>
                  <a:srgbClr val="008000"/>
                </a:solidFill>
                <a:miter lim="800000"/>
              </a:ln>
            </p:spPr>
            <p:txBody>
              <a:bodyPr wrap="none"/>
              <a:lstStyle/>
              <a:p>
                <a:endParaRPr lang="zh-CN" altLang="en-US" sz="3200">
                  <a:latin typeface="+mj-ea"/>
                  <a:ea typeface="+mj-ea"/>
                </a:endParaRPr>
              </a:p>
            </p:txBody>
          </p:sp>
          <p:sp>
            <p:nvSpPr>
              <p:cNvPr id="69" name="Line 18"/>
              <p:cNvSpPr>
                <a:spLocks noChangeShapeType="1"/>
              </p:cNvSpPr>
              <p:nvPr/>
            </p:nvSpPr>
            <p:spPr bwMode="auto">
              <a:xfrm>
                <a:off x="2084" y="1200"/>
                <a:ext cx="13" cy="1111"/>
              </a:xfrm>
              <a:prstGeom prst="line">
                <a:avLst/>
              </a:prstGeom>
              <a:noFill/>
              <a:ln w="57150">
                <a:solidFill>
                  <a:srgbClr val="008000"/>
                </a:solidFill>
                <a:miter lim="800000"/>
              </a:ln>
            </p:spPr>
            <p:txBody>
              <a:bodyPr wrap="none"/>
              <a:lstStyle/>
              <a:p>
                <a:endParaRPr lang="zh-CN" altLang="en-US" sz="3200">
                  <a:latin typeface="+mj-ea"/>
                  <a:ea typeface="+mj-ea"/>
                </a:endParaRPr>
              </a:p>
            </p:txBody>
          </p:sp>
          <p:sp>
            <p:nvSpPr>
              <p:cNvPr id="70" name="Line 19"/>
              <p:cNvSpPr>
                <a:spLocks noChangeShapeType="1"/>
              </p:cNvSpPr>
              <p:nvPr/>
            </p:nvSpPr>
            <p:spPr bwMode="auto">
              <a:xfrm>
                <a:off x="2868" y="1200"/>
                <a:ext cx="0" cy="1111"/>
              </a:xfrm>
              <a:prstGeom prst="line">
                <a:avLst/>
              </a:prstGeom>
              <a:noFill/>
              <a:ln w="57150">
                <a:solidFill>
                  <a:srgbClr val="008000"/>
                </a:solidFill>
                <a:miter lim="800000"/>
              </a:ln>
            </p:spPr>
            <p:txBody>
              <a:bodyPr wrap="none"/>
              <a:lstStyle/>
              <a:p>
                <a:endParaRPr lang="zh-CN" altLang="en-US" sz="3200">
                  <a:latin typeface="+mj-ea"/>
                  <a:ea typeface="+mj-ea"/>
                </a:endParaRPr>
              </a:p>
            </p:txBody>
          </p:sp>
          <p:sp>
            <p:nvSpPr>
              <p:cNvPr id="71" name="Line 20"/>
              <p:cNvSpPr>
                <a:spLocks noChangeShapeType="1"/>
              </p:cNvSpPr>
              <p:nvPr/>
            </p:nvSpPr>
            <p:spPr bwMode="auto">
              <a:xfrm>
                <a:off x="4229" y="1200"/>
                <a:ext cx="0" cy="1111"/>
              </a:xfrm>
              <a:prstGeom prst="line">
                <a:avLst/>
              </a:prstGeom>
              <a:noFill/>
              <a:ln w="57150">
                <a:solidFill>
                  <a:srgbClr val="008000"/>
                </a:solidFill>
                <a:miter lim="800000"/>
              </a:ln>
            </p:spPr>
            <p:txBody>
              <a:bodyPr wrap="none"/>
              <a:lstStyle/>
              <a:p>
                <a:endParaRPr lang="zh-CN" altLang="en-US" sz="3200">
                  <a:latin typeface="+mj-ea"/>
                  <a:ea typeface="+mj-ea"/>
                </a:endParaRPr>
              </a:p>
            </p:txBody>
          </p:sp>
          <p:sp>
            <p:nvSpPr>
              <p:cNvPr id="72" name="Line 21"/>
              <p:cNvSpPr>
                <a:spLocks noChangeShapeType="1"/>
              </p:cNvSpPr>
              <p:nvPr/>
            </p:nvSpPr>
            <p:spPr bwMode="auto">
              <a:xfrm>
                <a:off x="5568" y="1200"/>
                <a:ext cx="22" cy="1111"/>
              </a:xfrm>
              <a:prstGeom prst="line">
                <a:avLst/>
              </a:prstGeom>
              <a:noFill/>
              <a:ln w="57150" cap="sq">
                <a:solidFill>
                  <a:srgbClr val="008000"/>
                </a:solidFill>
                <a:miter lim="800000"/>
              </a:ln>
            </p:spPr>
            <p:txBody>
              <a:bodyPr wrap="none"/>
              <a:lstStyle/>
              <a:p>
                <a:endParaRPr lang="zh-CN" altLang="en-US" sz="3200">
                  <a:latin typeface="+mj-ea"/>
                  <a:ea typeface="+mj-ea"/>
                </a:endParaRPr>
              </a:p>
            </p:txBody>
          </p:sp>
        </p:grpSp>
        <p:sp>
          <p:nvSpPr>
            <p:cNvPr id="35" name="Rectangle 11"/>
            <p:cNvSpPr>
              <a:spLocks noChangeArrowheads="1"/>
            </p:cNvSpPr>
            <p:nvPr/>
          </p:nvSpPr>
          <p:spPr bwMode="auto">
            <a:xfrm>
              <a:off x="1546920" y="4292199"/>
              <a:ext cx="1296988" cy="533448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/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Clr>
                  <a:srgbClr val="CCFF33"/>
                </a:buClr>
                <a:buSzPct val="70000"/>
                <a:buFont typeface="Wingdings" panose="05000000000000000000" pitchFamily="2" charset="2"/>
                <a:buNone/>
                <a:defRPr/>
              </a:pPr>
              <a:r>
                <a:rPr lang="zh-CN" altLang="en-US" sz="3200" dirty="0">
                  <a:latin typeface="+mj-ea"/>
                  <a:ea typeface="+mj-ea"/>
                </a:rPr>
                <a:t>表达式 </a:t>
              </a:r>
              <a:endParaRPr lang="en-US" altLang="zh-CN" sz="3200" dirty="0">
                <a:latin typeface="+mj-ea"/>
                <a:ea typeface="+mj-ea"/>
              </a:endParaRPr>
            </a:p>
          </p:txBody>
        </p: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3293102" y="4220755"/>
              <a:ext cx="1295400" cy="533448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/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Clr>
                  <a:srgbClr val="CCFF33"/>
                </a:buClr>
                <a:buSzPct val="70000"/>
                <a:buFont typeface="Wingdings" panose="05000000000000000000" pitchFamily="2" charset="2"/>
                <a:buNone/>
                <a:defRPr/>
              </a:pPr>
              <a:r>
                <a:rPr lang="zh-CN" altLang="en-US" sz="3200" dirty="0">
                  <a:latin typeface="+mj-ea"/>
                  <a:ea typeface="+mj-ea"/>
                </a:rPr>
                <a:t>矢量性 </a:t>
              </a:r>
              <a:endParaRPr lang="en-US" altLang="zh-CN" sz="3200" dirty="0">
                <a:latin typeface="+mj-ea"/>
                <a:ea typeface="+mj-ea"/>
              </a:endParaRPr>
            </a:p>
          </p:txBody>
        </p:sp>
        <p:sp>
          <p:nvSpPr>
            <p:cNvPr id="37" name="Rectangle 11"/>
            <p:cNvSpPr>
              <a:spLocks noChangeArrowheads="1"/>
            </p:cNvSpPr>
            <p:nvPr/>
          </p:nvSpPr>
          <p:spPr bwMode="auto">
            <a:xfrm>
              <a:off x="4933830" y="4248347"/>
              <a:ext cx="1727200" cy="533448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/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Clr>
                  <a:srgbClr val="CCFF33"/>
                </a:buClr>
                <a:buSzPct val="70000"/>
                <a:buFont typeface="Wingdings" panose="05000000000000000000" pitchFamily="2" charset="2"/>
                <a:buNone/>
                <a:defRPr/>
              </a:pPr>
              <a:r>
                <a:rPr lang="zh-CN" altLang="en-US" sz="3200" dirty="0">
                  <a:latin typeface="+mj-ea"/>
                  <a:ea typeface="+mj-ea"/>
                </a:rPr>
                <a:t>物理意义 </a:t>
              </a:r>
              <a:endParaRPr lang="en-US" altLang="zh-CN" sz="3200" dirty="0">
                <a:latin typeface="+mj-ea"/>
                <a:ea typeface="+mj-ea"/>
              </a:endParaRPr>
            </a:p>
          </p:txBody>
        </p:sp>
        <p:sp>
          <p:nvSpPr>
            <p:cNvPr id="38" name="Rectangle 11"/>
            <p:cNvSpPr>
              <a:spLocks noChangeArrowheads="1"/>
            </p:cNvSpPr>
            <p:nvPr/>
          </p:nvSpPr>
          <p:spPr bwMode="auto">
            <a:xfrm>
              <a:off x="7036013" y="4164651"/>
              <a:ext cx="1727200" cy="533448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/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Clr>
                  <a:srgbClr val="CCFF33"/>
                </a:buClr>
                <a:buSzPct val="70000"/>
                <a:buFont typeface="Wingdings" panose="05000000000000000000" pitchFamily="2" charset="2"/>
                <a:buNone/>
                <a:defRPr/>
              </a:pPr>
              <a:r>
                <a:rPr lang="zh-CN" altLang="en-US" sz="3200" dirty="0">
                  <a:latin typeface="+mj-ea"/>
                  <a:ea typeface="+mj-ea"/>
                </a:rPr>
                <a:t>运用情景 </a:t>
              </a:r>
              <a:endParaRPr lang="en-US" altLang="zh-CN" sz="3200" dirty="0">
                <a:latin typeface="+mj-ea"/>
                <a:ea typeface="+mj-ea"/>
              </a:endParaRPr>
            </a:p>
          </p:txBody>
        </p:sp>
      </p:grpSp>
      <p:sp>
        <p:nvSpPr>
          <p:cNvPr id="73" name="Rectangle 11"/>
          <p:cNvSpPr>
            <a:spLocks noChangeArrowheads="1"/>
          </p:cNvSpPr>
          <p:nvPr/>
        </p:nvSpPr>
        <p:spPr bwMode="auto">
          <a:xfrm>
            <a:off x="165852" y="2501100"/>
            <a:ext cx="1152525" cy="9350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CCFF33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 sz="3200" dirty="0">
                <a:latin typeface="+mj-ea"/>
                <a:ea typeface="+mj-ea"/>
              </a:rPr>
              <a:t>动量定理 </a:t>
            </a:r>
            <a:endParaRPr lang="en-US" altLang="zh-CN" sz="3200" dirty="0">
              <a:latin typeface="+mj-ea"/>
              <a:ea typeface="+mj-ea"/>
            </a:endParaRPr>
          </a:p>
        </p:txBody>
      </p:sp>
      <p:sp>
        <p:nvSpPr>
          <p:cNvPr id="74" name="Rectangle 11"/>
          <p:cNvSpPr>
            <a:spLocks noChangeArrowheads="1"/>
          </p:cNvSpPr>
          <p:nvPr/>
        </p:nvSpPr>
        <p:spPr bwMode="auto">
          <a:xfrm>
            <a:off x="237290" y="4501364"/>
            <a:ext cx="1152525" cy="9350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CCFF33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zh-CN" altLang="en-US" sz="3200" dirty="0">
                <a:latin typeface="+mj-ea"/>
                <a:ea typeface="+mj-ea"/>
              </a:rPr>
              <a:t>动能定理 </a:t>
            </a:r>
            <a:endParaRPr lang="en-US" altLang="zh-CN" sz="3200" dirty="0">
              <a:latin typeface="+mj-ea"/>
              <a:ea typeface="+mj-ea"/>
            </a:endParaRPr>
          </a:p>
        </p:txBody>
      </p:sp>
      <p:graphicFrame>
        <p:nvGraphicFramePr>
          <p:cNvPr id="75" name="Object 3"/>
          <p:cNvGraphicFramePr>
            <a:graphicFrameLocks noChangeAspect="1"/>
          </p:cNvGraphicFramePr>
          <p:nvPr/>
        </p:nvGraphicFramePr>
        <p:xfrm>
          <a:off x="1523174" y="2643976"/>
          <a:ext cx="2555368" cy="714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Equation" r:id="rId1" imgW="19507200" imgH="5486400" progId="">
                  <p:embed/>
                </p:oleObj>
              </mc:Choice>
              <mc:Fallback>
                <p:oleObj name="Equation" r:id="rId1" imgW="19507200" imgH="54864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3174" y="2643976"/>
                        <a:ext cx="2555368" cy="7143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4"/>
          <p:cNvGraphicFramePr>
            <a:graphicFrameLocks noChangeAspect="1"/>
          </p:cNvGraphicFramePr>
          <p:nvPr/>
        </p:nvGraphicFramePr>
        <p:xfrm>
          <a:off x="1594612" y="4429926"/>
          <a:ext cx="2729406" cy="1143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Equation" r:id="rId3" imgW="25603200" imgH="9448800" progId="">
                  <p:embed/>
                </p:oleObj>
              </mc:Choice>
              <mc:Fallback>
                <p:oleObj name="Equation" r:id="rId3" imgW="25603200" imgH="94488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4612" y="4429926"/>
                        <a:ext cx="2729406" cy="11430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" name="Rectangle 9"/>
          <p:cNvSpPr>
            <a:spLocks noChangeArrowheads="1"/>
          </p:cNvSpPr>
          <p:nvPr/>
        </p:nvSpPr>
        <p:spPr bwMode="auto">
          <a:xfrm>
            <a:off x="4523570" y="2715414"/>
            <a:ext cx="1439863" cy="5762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latin typeface="+mj-ea"/>
                <a:ea typeface="+mj-ea"/>
              </a:rPr>
              <a:t>矢量式</a:t>
            </a:r>
            <a:endParaRPr lang="zh-CN" altLang="en-US" sz="3200" dirty="0">
              <a:latin typeface="+mj-ea"/>
              <a:ea typeface="+mj-ea"/>
            </a:endParaRPr>
          </a:p>
        </p:txBody>
      </p:sp>
      <p:sp>
        <p:nvSpPr>
          <p:cNvPr id="78" name="Rectangle 9"/>
          <p:cNvSpPr>
            <a:spLocks noChangeArrowheads="1"/>
          </p:cNvSpPr>
          <p:nvPr/>
        </p:nvSpPr>
        <p:spPr bwMode="auto">
          <a:xfrm>
            <a:off x="4595008" y="4715678"/>
            <a:ext cx="1439863" cy="5762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latin typeface="+mj-ea"/>
                <a:ea typeface="+mj-ea"/>
              </a:rPr>
              <a:t>标量式</a:t>
            </a:r>
            <a:endParaRPr lang="zh-CN" altLang="en-US" sz="3200" dirty="0">
              <a:latin typeface="+mj-ea"/>
              <a:ea typeface="+mj-ea"/>
            </a:endParaRPr>
          </a:p>
        </p:txBody>
      </p:sp>
      <p:sp>
        <p:nvSpPr>
          <p:cNvPr id="79" name="Rectangle 9"/>
          <p:cNvSpPr>
            <a:spLocks noChangeArrowheads="1"/>
          </p:cNvSpPr>
          <p:nvPr/>
        </p:nvSpPr>
        <p:spPr bwMode="auto">
          <a:xfrm>
            <a:off x="6595272" y="2566193"/>
            <a:ext cx="2857519" cy="7207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latin typeface="+mj-ea"/>
                <a:ea typeface="+mj-ea"/>
              </a:rPr>
              <a:t>反映了力的</a:t>
            </a:r>
            <a:r>
              <a:rPr lang="zh-CN" altLang="en-US" sz="3200" dirty="0">
                <a:solidFill>
                  <a:srgbClr val="FF0000"/>
                </a:solidFill>
                <a:latin typeface="+mj-ea"/>
                <a:ea typeface="+mj-ea"/>
              </a:rPr>
              <a:t>时间积累</a:t>
            </a:r>
            <a:r>
              <a:rPr lang="zh-CN" altLang="en-US" sz="3200" dirty="0">
                <a:latin typeface="+mj-ea"/>
                <a:ea typeface="+mj-ea"/>
              </a:rPr>
              <a:t>效果</a:t>
            </a:r>
            <a:endParaRPr lang="zh-CN" altLang="en-US" sz="3200" dirty="0">
              <a:latin typeface="+mj-ea"/>
              <a:ea typeface="+mj-ea"/>
            </a:endParaRPr>
          </a:p>
        </p:txBody>
      </p:sp>
      <p:sp>
        <p:nvSpPr>
          <p:cNvPr id="80" name="Rectangle 9"/>
          <p:cNvSpPr>
            <a:spLocks noChangeArrowheads="1"/>
          </p:cNvSpPr>
          <p:nvPr/>
        </p:nvSpPr>
        <p:spPr bwMode="auto">
          <a:xfrm>
            <a:off x="6666710" y="4508505"/>
            <a:ext cx="2714644" cy="163593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latin typeface="+mj-ea"/>
                <a:ea typeface="+mj-ea"/>
              </a:rPr>
              <a:t>反映了力的</a:t>
            </a:r>
            <a:r>
              <a:rPr lang="zh-CN" altLang="en-US" sz="3200" dirty="0">
                <a:solidFill>
                  <a:srgbClr val="FF0000"/>
                </a:solidFill>
                <a:latin typeface="+mj-ea"/>
                <a:ea typeface="+mj-ea"/>
              </a:rPr>
              <a:t>空间积累</a:t>
            </a:r>
            <a:r>
              <a:rPr lang="zh-CN" altLang="en-US" sz="3200" dirty="0">
                <a:latin typeface="+mj-ea"/>
                <a:ea typeface="+mj-ea"/>
              </a:rPr>
              <a:t>效果</a:t>
            </a:r>
            <a:endParaRPr lang="zh-CN" altLang="en-US" sz="3200" dirty="0">
              <a:latin typeface="+mj-ea"/>
              <a:ea typeface="+mj-ea"/>
            </a:endParaRPr>
          </a:p>
        </p:txBody>
      </p:sp>
      <p:sp>
        <p:nvSpPr>
          <p:cNvPr id="81" name="Rectangle 9"/>
          <p:cNvSpPr>
            <a:spLocks noChangeArrowheads="1"/>
          </p:cNvSpPr>
          <p:nvPr/>
        </p:nvSpPr>
        <p:spPr bwMode="auto">
          <a:xfrm>
            <a:off x="9809982" y="2358224"/>
            <a:ext cx="1857388" cy="7921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latin typeface="+mj-ea"/>
                <a:ea typeface="+mj-ea"/>
              </a:rPr>
              <a:t>一段</a:t>
            </a:r>
            <a:r>
              <a:rPr lang="zh-CN" altLang="en-US" sz="3200" dirty="0">
                <a:solidFill>
                  <a:srgbClr val="FF0000"/>
                </a:solidFill>
                <a:latin typeface="+mj-ea"/>
                <a:ea typeface="+mj-ea"/>
              </a:rPr>
              <a:t>时间</a:t>
            </a:r>
            <a:r>
              <a:rPr lang="zh-CN" altLang="en-US" sz="3200" dirty="0">
                <a:latin typeface="+mj-ea"/>
                <a:ea typeface="+mj-ea"/>
              </a:rPr>
              <a:t>内的速度变化问题</a:t>
            </a:r>
            <a:endParaRPr lang="zh-CN" altLang="en-US" sz="3200" dirty="0">
              <a:latin typeface="+mj-ea"/>
              <a:ea typeface="+mj-ea"/>
            </a:endParaRPr>
          </a:p>
        </p:txBody>
      </p:sp>
      <p:sp>
        <p:nvSpPr>
          <p:cNvPr id="82" name="Rectangle 9"/>
          <p:cNvSpPr>
            <a:spLocks noChangeArrowheads="1"/>
          </p:cNvSpPr>
          <p:nvPr/>
        </p:nvSpPr>
        <p:spPr bwMode="auto">
          <a:xfrm>
            <a:off x="9863972" y="4222753"/>
            <a:ext cx="2089150" cy="163593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latin typeface="+mj-ea"/>
                <a:ea typeface="+mj-ea"/>
              </a:rPr>
              <a:t>一段</a:t>
            </a:r>
            <a:r>
              <a:rPr lang="zh-CN" altLang="en-US" sz="3200" dirty="0">
                <a:solidFill>
                  <a:srgbClr val="FF0000"/>
                </a:solidFill>
                <a:latin typeface="+mj-ea"/>
                <a:ea typeface="+mj-ea"/>
              </a:rPr>
              <a:t>位移</a:t>
            </a:r>
            <a:r>
              <a:rPr lang="zh-CN" altLang="en-US" sz="3200" dirty="0">
                <a:latin typeface="+mj-ea"/>
                <a:ea typeface="+mj-ea"/>
              </a:rPr>
              <a:t>内的速度变化问题</a:t>
            </a:r>
            <a:endParaRPr lang="zh-CN" altLang="en-US" sz="3200" dirty="0">
              <a:latin typeface="+mj-ea"/>
              <a:ea typeface="+mj-ea"/>
            </a:endParaRPr>
          </a:p>
        </p:txBody>
      </p:sp>
      <p:sp>
        <p:nvSpPr>
          <p:cNvPr id="83" name="Text Box 23"/>
          <p:cNvSpPr txBox="1">
            <a:spLocks noChangeArrowheads="1"/>
          </p:cNvSpPr>
          <p:nvPr/>
        </p:nvSpPr>
        <p:spPr bwMode="auto">
          <a:xfrm>
            <a:off x="165852" y="858026"/>
            <a:ext cx="7177088" cy="584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3200" dirty="0">
                <a:latin typeface="+mj-ea"/>
                <a:ea typeface="+mj-ea"/>
              </a:rPr>
              <a:t>5</a:t>
            </a:r>
            <a:r>
              <a:rPr lang="zh-CN" altLang="en-US" sz="3200" dirty="0">
                <a:latin typeface="+mj-ea"/>
                <a:ea typeface="+mj-ea"/>
              </a:rPr>
              <a:t>、动量定理与动能定理的比较</a:t>
            </a:r>
            <a:endParaRPr lang="zh-CN" altLang="en-US" sz="3200" dirty="0">
              <a:latin typeface="+mj-ea"/>
              <a:ea typeface="+mj-ea"/>
            </a:endParaRPr>
          </a:p>
        </p:txBody>
      </p:sp>
      <p:graphicFrame>
        <p:nvGraphicFramePr>
          <p:cNvPr id="84" name="表格 83"/>
          <p:cNvGraphicFramePr>
            <a:graphicFrameLocks noGrp="1"/>
          </p:cNvGraphicFramePr>
          <p:nvPr/>
        </p:nvGraphicFramePr>
        <p:xfrm>
          <a:off x="237290" y="1500968"/>
          <a:ext cx="11572955" cy="42148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4446"/>
                <a:gridCol w="3000396"/>
                <a:gridCol w="1785950"/>
                <a:gridCol w="3143272"/>
                <a:gridCol w="2428891"/>
              </a:tblGrid>
              <a:tr h="85725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0198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7388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几个物理量的对比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MH_Number_1"/>
          <p:cNvSpPr/>
          <p:nvPr>
            <p:custDataLst>
              <p:tags r:id="rId5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MH_Entry_1"/>
          <p:cNvSpPr/>
          <p:nvPr>
            <p:custDataLst>
              <p:tags r:id="rId6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标题 5"/>
          <p:cNvSpPr txBox="1"/>
          <p:nvPr/>
        </p:nvSpPr>
        <p:spPr>
          <a:xfrm>
            <a:off x="96672" y="38503"/>
            <a:ext cx="609932" cy="419944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>
                <a:solidFill>
                  <a:prstClr val="white"/>
                </a:solidFill>
              </a:rPr>
              <a:t>三</a:t>
            </a:r>
            <a:endParaRPr lang="zh-CN" altLang="zh-CN" sz="3600" b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utoUpdateAnimBg="0"/>
      <p:bldP spid="78" grpId="0" autoUpdateAnimBg="0"/>
      <p:bldP spid="79" grpId="0" autoUpdateAnimBg="0"/>
      <p:bldP spid="80" grpId="0" autoUpdateAnimBg="0"/>
      <p:bldP spid="81" grpId="0" autoUpdateAnimBg="0"/>
      <p:bldP spid="8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问题</a:t>
            </a:r>
            <a:r>
              <a:rPr lang="en-US" altLang="zh-CN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127539" y="823024"/>
            <a:ext cx="11935334" cy="662554"/>
          </a:xfrm>
          <a:prstGeom prst="rect">
            <a:avLst/>
          </a:prstGeom>
          <a:noFill/>
          <a:ln w="76200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800" dirty="0">
                <a:latin typeface="+mj-ea"/>
                <a:ea typeface="+mj-ea"/>
              </a:rPr>
              <a:t> 鸡蛋接触纸或杯后，质量和速度变化量都相同，但力的大小不同，为什么？</a:t>
            </a:r>
            <a:endParaRPr lang="zh-CN" altLang="en-US" sz="2800" dirty="0"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14" y="1913726"/>
            <a:ext cx="4570919" cy="41083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199" y="1913726"/>
            <a:ext cx="5453634" cy="41083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模型建立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113165" y="978797"/>
            <a:ext cx="11855847" cy="1953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一个质量为 </a:t>
            </a:r>
            <a:r>
              <a:rPr kumimoji="1"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</a:t>
            </a:r>
            <a:r>
              <a:rPr kumimoji="1"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的物体在光滑的水平面上受到恒力 </a:t>
            </a:r>
            <a:r>
              <a:rPr kumimoji="1"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 </a:t>
            </a:r>
            <a:r>
              <a:rPr kumimoji="1"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的作用，做匀变速直线运动。在初始时刻，物体的速度为 </a:t>
            </a:r>
            <a:r>
              <a:rPr kumimoji="1"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</a:t>
            </a:r>
            <a:r>
              <a:rPr kumimoji="1"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，经过一段时间∆</a:t>
            </a:r>
            <a:r>
              <a:rPr kumimoji="1"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</a:t>
            </a:r>
            <a:r>
              <a:rPr kumimoji="1"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，它的速度为</a:t>
            </a:r>
            <a:r>
              <a:rPr kumimoji="1"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v′</a:t>
            </a:r>
            <a:r>
              <a:rPr kumimoji="1"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，求物体所受恒力的大小。</a:t>
            </a:r>
            <a:endParaRPr kumimoji="1" lang="zh-CN" altLang="en-US" sz="2800" dirty="0">
              <a:solidFill>
                <a:srgbClr val="FFFFCC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774" y="3285778"/>
            <a:ext cx="7287933" cy="223224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思 考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167282" y="688359"/>
            <a:ext cx="11855847" cy="130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一个质量为 </a:t>
            </a:r>
            <a:r>
              <a:rPr kumimoji="1"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</a:t>
            </a:r>
            <a:r>
              <a:rPr kumimoji="1"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的物体在光滑的水平面上受到恒力 </a:t>
            </a:r>
            <a:r>
              <a:rPr kumimoji="1"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 </a:t>
            </a:r>
            <a:r>
              <a:rPr kumimoji="1"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的作用，做匀变速直线运动。在初始时刻，物体的速度为 </a:t>
            </a:r>
            <a:r>
              <a:rPr kumimoji="1"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</a:t>
            </a:r>
            <a:r>
              <a:rPr kumimoji="1"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，经过一段时间∆</a:t>
            </a:r>
            <a:r>
              <a:rPr kumimoji="1"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</a:t>
            </a:r>
            <a:r>
              <a:rPr kumimoji="1"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，它的速度为</a:t>
            </a:r>
            <a:r>
              <a:rPr kumimoji="1"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v′</a:t>
            </a:r>
            <a:endParaRPr kumimoji="1" lang="zh-CN" altLang="en-US" sz="2800" dirty="0">
              <a:solidFill>
                <a:srgbClr val="FFFFCC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0" y="3429794"/>
            <a:ext cx="3761514" cy="115212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218" y="2565698"/>
            <a:ext cx="7293335" cy="324036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冲量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标题 5"/>
          <p:cNvSpPr txBox="1"/>
          <p:nvPr/>
        </p:nvSpPr>
        <p:spPr>
          <a:xfrm>
            <a:off x="84674" y="770"/>
            <a:ext cx="609932" cy="419944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dirty="0">
                <a:solidFill>
                  <a:prstClr val="white"/>
                </a:solidFill>
              </a:rPr>
              <a:t>一</a:t>
            </a:r>
            <a:endParaRPr lang="zh-CN" altLang="zh-CN" sz="3600" b="1" dirty="0">
              <a:solidFill>
                <a:prstClr val="white"/>
              </a:solidFill>
            </a:endParaRPr>
          </a:p>
        </p:txBody>
      </p:sp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237290" y="858026"/>
            <a:ext cx="1188168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１、</a:t>
            </a:r>
            <a:r>
              <a:rPr kumimoji="1" lang="zh-CN" altLang="en-US" sz="3200" dirty="0">
                <a:latin typeface="+mj-ea"/>
                <a:ea typeface="+mj-ea"/>
                <a:cs typeface="Times New Roman" panose="02020603050405020304" pitchFamily="18" charset="0"/>
              </a:rPr>
              <a:t>定义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：作用在物体上的力和作用时间的乘积，叫做该力对这个物体的冲量</a:t>
            </a:r>
            <a:r>
              <a:rPr kumimoji="1" lang="en-US" altLang="zh-CN" sz="3200" i="1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I</a:t>
            </a:r>
            <a:r>
              <a:rPr kumimoji="1" lang="en-US" altLang="zh-CN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，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用公式表示为</a:t>
            </a:r>
            <a:r>
              <a:rPr kumimoji="1" lang="en-US" altLang="zh-CN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  </a:t>
            </a:r>
            <a:r>
              <a:rPr kumimoji="1" lang="en-US" altLang="zh-CN" sz="3200" i="1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I=Ft</a:t>
            </a:r>
            <a:endParaRPr kumimoji="1" lang="zh-CN" altLang="en-US" sz="3200" i="1" dirty="0">
              <a:solidFill>
                <a:srgbClr val="FF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0" name="Rectangle 3"/>
          <p:cNvSpPr>
            <a:spLocks noChangeArrowheads="1"/>
          </p:cNvSpPr>
          <p:nvPr/>
        </p:nvSpPr>
        <p:spPr bwMode="auto">
          <a:xfrm>
            <a:off x="308728" y="2643976"/>
            <a:ext cx="1134782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2、</a:t>
            </a:r>
            <a:r>
              <a:rPr kumimoji="1" lang="zh-CN" altLang="en-US" sz="3200" dirty="0">
                <a:latin typeface="+mj-ea"/>
                <a:ea typeface="+mj-ea"/>
                <a:cs typeface="Times New Roman" panose="02020603050405020304" pitchFamily="18" charset="0"/>
              </a:rPr>
              <a:t>单位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：在国际单位制中，冲量的单位是</a:t>
            </a:r>
            <a:r>
              <a:rPr kumimoji="1" lang="zh-CN" altLang="en-US" sz="32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牛</a:t>
            </a:r>
            <a:r>
              <a:rPr kumimoji="1" lang="en-US" altLang="zh-CN" sz="32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·</a:t>
            </a:r>
            <a:r>
              <a:rPr kumimoji="1" lang="zh-CN" altLang="en-US" sz="32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秒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，符号是</a:t>
            </a:r>
            <a:r>
              <a:rPr kumimoji="1" lang="en-US" altLang="zh-CN" sz="32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N·s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  </a:t>
            </a:r>
            <a:endParaRPr kumimoji="1" lang="zh-CN" altLang="en-US" sz="3200" dirty="0">
              <a:solidFill>
                <a:srgbClr val="00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1" name="Rectangle 11"/>
          <p:cNvSpPr>
            <a:spLocks noChangeArrowheads="1"/>
          </p:cNvSpPr>
          <p:nvPr/>
        </p:nvSpPr>
        <p:spPr bwMode="auto">
          <a:xfrm>
            <a:off x="308728" y="3786984"/>
            <a:ext cx="1164439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3、冲量是</a:t>
            </a:r>
            <a:r>
              <a:rPr kumimoji="1" lang="zh-CN" altLang="en-US" sz="32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矢量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：方向由</a:t>
            </a:r>
            <a:r>
              <a:rPr kumimoji="1" lang="zh-CN" altLang="en-US" sz="32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力的方向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决定，若为恒定方向的力，则冲量的方向跟这力的方向相同</a:t>
            </a:r>
            <a:endParaRPr kumimoji="1" lang="zh-CN" altLang="en-US" sz="3200" dirty="0">
              <a:solidFill>
                <a:srgbClr val="00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3" name="Rectangle 12"/>
          <p:cNvSpPr>
            <a:spLocks noChangeArrowheads="1"/>
          </p:cNvSpPr>
          <p:nvPr/>
        </p:nvSpPr>
        <p:spPr bwMode="auto">
          <a:xfrm>
            <a:off x="308728" y="5543328"/>
            <a:ext cx="8712968" cy="743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4、冲量是</a:t>
            </a:r>
            <a:r>
              <a:rPr kumimoji="1" lang="zh-CN" altLang="en-US" sz="32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过程量</a:t>
            </a:r>
            <a:r>
              <a:rPr kumimoji="1" lang="zh-CN" altLang="en-US" sz="32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，反映了</a:t>
            </a:r>
            <a:r>
              <a:rPr kumimoji="1" lang="zh-CN" altLang="en-US" sz="3200" dirty="0">
                <a:solidFill>
                  <a:srgbClr val="0000FF"/>
                </a:solidFill>
                <a:latin typeface="+mj-ea"/>
                <a:ea typeface="+mj-ea"/>
                <a:cs typeface="Times New Roman" panose="02020603050405020304" pitchFamily="18" charset="0"/>
              </a:rPr>
              <a:t>力对时间的积累效应</a:t>
            </a:r>
            <a:endParaRPr kumimoji="1" lang="zh-CN" altLang="en-US" sz="3200" dirty="0">
              <a:solidFill>
                <a:srgbClr val="0000FF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例题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7290" y="643712"/>
            <a:ext cx="115244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3200" dirty="0">
                <a:latin typeface="+mj-ea"/>
                <a:ea typeface="+mj-ea"/>
                <a:cs typeface="Times New Roman" panose="02020603050405020304" pitchFamily="18" charset="0"/>
              </a:rPr>
              <a:t>如图所示，在倾角</a:t>
            </a:r>
            <a:r>
              <a:rPr lang="en-US" altLang="zh-CN" sz="3200" i="1" dirty="0">
                <a:latin typeface="+mj-ea"/>
                <a:ea typeface="+mj-ea"/>
                <a:cs typeface="Times New Roman" panose="02020603050405020304" pitchFamily="18" charset="0"/>
              </a:rPr>
              <a:t>α</a:t>
            </a:r>
            <a:r>
              <a:rPr lang="zh-CN" altLang="zh-CN" sz="3200" dirty="0">
                <a:latin typeface="+mj-ea"/>
                <a:ea typeface="+mj-ea"/>
                <a:cs typeface="Times New Roman" panose="02020603050405020304" pitchFamily="18" charset="0"/>
              </a:rPr>
              <a:t>＝</a:t>
            </a:r>
            <a:r>
              <a:rPr lang="en-US" altLang="zh-CN" sz="3200" dirty="0">
                <a:latin typeface="+mj-ea"/>
                <a:ea typeface="+mj-ea"/>
                <a:cs typeface="Times New Roman" panose="02020603050405020304" pitchFamily="18" charset="0"/>
              </a:rPr>
              <a:t>37°</a:t>
            </a:r>
            <a:r>
              <a:rPr lang="zh-CN" altLang="zh-CN" sz="3200" dirty="0">
                <a:latin typeface="+mj-ea"/>
                <a:ea typeface="+mj-ea"/>
                <a:cs typeface="Times New Roman" panose="02020603050405020304" pitchFamily="18" charset="0"/>
              </a:rPr>
              <a:t>的斜面上，有一质量为</a:t>
            </a:r>
            <a:r>
              <a:rPr lang="en-US" altLang="zh-CN" sz="3200" dirty="0">
                <a:latin typeface="+mj-ea"/>
                <a:ea typeface="+mj-ea"/>
                <a:cs typeface="Times New Roman" panose="02020603050405020304" pitchFamily="18" charset="0"/>
              </a:rPr>
              <a:t>5 kg</a:t>
            </a:r>
            <a:r>
              <a:rPr lang="zh-CN" altLang="zh-CN" sz="3200" dirty="0">
                <a:latin typeface="+mj-ea"/>
                <a:ea typeface="+mj-ea"/>
                <a:cs typeface="Times New Roman" panose="02020603050405020304" pitchFamily="18" charset="0"/>
              </a:rPr>
              <a:t>的物体沿斜面滑下，物体与斜面间的动摩擦因数</a:t>
            </a:r>
            <a:r>
              <a:rPr lang="en-US" altLang="zh-CN" sz="3200" i="1" dirty="0">
                <a:latin typeface="+mj-ea"/>
                <a:ea typeface="+mj-ea"/>
                <a:cs typeface="Times New Roman" panose="02020603050405020304" pitchFamily="18" charset="0"/>
              </a:rPr>
              <a:t>μ</a:t>
            </a:r>
            <a:r>
              <a:rPr lang="zh-CN" altLang="zh-CN" sz="3200" dirty="0">
                <a:latin typeface="+mj-ea"/>
                <a:ea typeface="+mj-ea"/>
                <a:cs typeface="Times New Roman" panose="02020603050405020304" pitchFamily="18" charset="0"/>
              </a:rPr>
              <a:t>＝</a:t>
            </a:r>
            <a:r>
              <a:rPr lang="en-US" altLang="zh-CN" sz="3200" dirty="0">
                <a:latin typeface="+mj-ea"/>
                <a:ea typeface="+mj-ea"/>
                <a:cs typeface="Times New Roman" panose="02020603050405020304" pitchFamily="18" charset="0"/>
              </a:rPr>
              <a:t>0.2</a:t>
            </a:r>
            <a:r>
              <a:rPr lang="zh-CN" altLang="zh-CN" sz="3200" dirty="0">
                <a:latin typeface="+mj-ea"/>
                <a:ea typeface="+mj-ea"/>
                <a:cs typeface="Times New Roman" panose="02020603050405020304" pitchFamily="18" charset="0"/>
              </a:rPr>
              <a:t>，求物体下滑</a:t>
            </a:r>
            <a:r>
              <a:rPr lang="en-US" altLang="zh-CN" sz="3200" dirty="0">
                <a:latin typeface="+mj-ea"/>
                <a:ea typeface="+mj-ea"/>
                <a:cs typeface="Times New Roman" panose="02020603050405020304" pitchFamily="18" charset="0"/>
              </a:rPr>
              <a:t>2 s</a:t>
            </a:r>
            <a:r>
              <a:rPr lang="zh-CN" altLang="zh-CN" sz="3200" dirty="0">
                <a:latin typeface="+mj-ea"/>
                <a:ea typeface="+mj-ea"/>
                <a:cs typeface="Times New Roman" panose="02020603050405020304" pitchFamily="18" charset="0"/>
              </a:rPr>
              <a:t>的时间内，物体所受各力的冲量．</a:t>
            </a:r>
            <a:r>
              <a:rPr lang="en-US" altLang="zh-CN" sz="3200" dirty="0"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en-US" altLang="zh-CN" sz="3200" i="1" dirty="0">
                <a:latin typeface="+mj-ea"/>
                <a:ea typeface="+mj-ea"/>
                <a:cs typeface="Times New Roman" panose="02020603050405020304" pitchFamily="18" charset="0"/>
              </a:rPr>
              <a:t>g</a:t>
            </a:r>
            <a:r>
              <a:rPr lang="zh-CN" altLang="zh-CN" sz="3200" dirty="0">
                <a:latin typeface="+mj-ea"/>
                <a:ea typeface="+mj-ea"/>
                <a:cs typeface="Times New Roman" panose="02020603050405020304" pitchFamily="18" charset="0"/>
              </a:rPr>
              <a:t>取</a:t>
            </a:r>
            <a:r>
              <a:rPr lang="en-US" altLang="zh-CN" sz="3200" dirty="0">
                <a:latin typeface="+mj-ea"/>
                <a:ea typeface="+mj-ea"/>
                <a:cs typeface="Times New Roman" panose="02020603050405020304" pitchFamily="18" charset="0"/>
              </a:rPr>
              <a:t>10 m/s</a:t>
            </a:r>
            <a:r>
              <a:rPr lang="en-US" altLang="zh-CN" sz="3200" baseline="30000" dirty="0">
                <a:latin typeface="+mj-ea"/>
                <a:ea typeface="+mj-ea"/>
                <a:cs typeface="Times New Roman" panose="02020603050405020304" pitchFamily="18" charset="0"/>
              </a:rPr>
              <a:t>2</a:t>
            </a:r>
            <a:r>
              <a:rPr lang="zh-CN" altLang="zh-CN" sz="3200" dirty="0">
                <a:latin typeface="+mj-ea"/>
                <a:ea typeface="+mj-ea"/>
                <a:cs typeface="Times New Roman" panose="02020603050405020304" pitchFamily="18" charset="0"/>
              </a:rPr>
              <a:t>，</a:t>
            </a:r>
            <a:r>
              <a:rPr lang="en-US" altLang="zh-CN" sz="3200" dirty="0">
                <a:latin typeface="+mj-ea"/>
                <a:ea typeface="+mj-ea"/>
                <a:cs typeface="Times New Roman" panose="02020603050405020304" pitchFamily="18" charset="0"/>
              </a:rPr>
              <a:t>sin 37°</a:t>
            </a:r>
            <a:r>
              <a:rPr lang="zh-CN" altLang="zh-CN" sz="3200" dirty="0">
                <a:latin typeface="+mj-ea"/>
                <a:ea typeface="+mj-ea"/>
                <a:cs typeface="Times New Roman" panose="02020603050405020304" pitchFamily="18" charset="0"/>
              </a:rPr>
              <a:t>＝</a:t>
            </a:r>
            <a:r>
              <a:rPr lang="en-US" altLang="zh-CN" sz="3200" dirty="0">
                <a:latin typeface="+mj-ea"/>
                <a:ea typeface="+mj-ea"/>
                <a:cs typeface="Times New Roman" panose="02020603050405020304" pitchFamily="18" charset="0"/>
              </a:rPr>
              <a:t>0.6</a:t>
            </a:r>
            <a:r>
              <a:rPr lang="zh-CN" altLang="zh-CN" sz="3200" dirty="0">
                <a:latin typeface="+mj-ea"/>
                <a:ea typeface="+mj-ea"/>
                <a:cs typeface="Times New Roman" panose="02020603050405020304" pitchFamily="18" charset="0"/>
              </a:rPr>
              <a:t>，</a:t>
            </a:r>
            <a:r>
              <a:rPr lang="en-US" altLang="zh-CN" sz="3200" dirty="0" err="1">
                <a:latin typeface="+mj-ea"/>
                <a:ea typeface="+mj-ea"/>
                <a:cs typeface="Times New Roman" panose="02020603050405020304" pitchFamily="18" charset="0"/>
              </a:rPr>
              <a:t>cos</a:t>
            </a:r>
            <a:r>
              <a:rPr lang="en-US" altLang="zh-CN" sz="3200" dirty="0">
                <a:latin typeface="+mj-ea"/>
                <a:ea typeface="+mj-ea"/>
                <a:cs typeface="Times New Roman" panose="02020603050405020304" pitchFamily="18" charset="0"/>
              </a:rPr>
              <a:t> 37°</a:t>
            </a:r>
            <a:r>
              <a:rPr lang="zh-CN" altLang="zh-CN" sz="3200" dirty="0">
                <a:latin typeface="+mj-ea"/>
                <a:ea typeface="+mj-ea"/>
                <a:cs typeface="Times New Roman" panose="02020603050405020304" pitchFamily="18" charset="0"/>
              </a:rPr>
              <a:t>＝</a:t>
            </a:r>
            <a:r>
              <a:rPr lang="en-US" altLang="zh-CN" sz="3200" dirty="0">
                <a:latin typeface="+mj-ea"/>
                <a:ea typeface="+mj-ea"/>
                <a:cs typeface="Times New Roman" panose="02020603050405020304" pitchFamily="18" charset="0"/>
              </a:rPr>
              <a:t>0.8)</a:t>
            </a:r>
            <a:endParaRPr lang="zh-CN" altLang="en-US" sz="32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78" y="3544942"/>
            <a:ext cx="4242613" cy="2599496"/>
          </a:xfrm>
          <a:prstGeom prst="rect">
            <a:avLst/>
          </a:prstGeom>
        </p:spPr>
      </p:pic>
      <p:cxnSp>
        <p:nvCxnSpPr>
          <p:cNvPr id="36" name="直接箭头连接符 35"/>
          <p:cNvCxnSpPr/>
          <p:nvPr/>
        </p:nvCxnSpPr>
        <p:spPr>
          <a:xfrm>
            <a:off x="7528958" y="4387873"/>
            <a:ext cx="0" cy="827814"/>
          </a:xfrm>
          <a:prstGeom prst="straightConnector1">
            <a:avLst/>
          </a:prstGeom>
          <a:ln w="38100">
            <a:solidFill>
              <a:srgbClr val="0000CC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/>
          <p:cNvSpPr/>
          <p:nvPr/>
        </p:nvSpPr>
        <p:spPr>
          <a:xfrm>
            <a:off x="6880886" y="4792058"/>
            <a:ext cx="724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mg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  <p:cxnSp>
        <p:nvCxnSpPr>
          <p:cNvPr id="38" name="直接箭头连接符 37"/>
          <p:cNvCxnSpPr/>
          <p:nvPr/>
        </p:nvCxnSpPr>
        <p:spPr>
          <a:xfrm flipV="1">
            <a:off x="7528958" y="3613508"/>
            <a:ext cx="575874" cy="774366"/>
          </a:xfrm>
          <a:prstGeom prst="straightConnector1">
            <a:avLst/>
          </a:prstGeom>
          <a:ln w="38100">
            <a:solidFill>
              <a:srgbClr val="0000CC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/>
          <p:cNvSpPr/>
          <p:nvPr/>
        </p:nvSpPr>
        <p:spPr>
          <a:xfrm>
            <a:off x="8182696" y="3481584"/>
            <a:ext cx="724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800" b="1" i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</a:t>
            </a:r>
            <a:endParaRPr lang="zh-CN" altLang="en-US" sz="2800" baseline="-25000" dirty="0">
              <a:solidFill>
                <a:srgbClr val="0000FF"/>
              </a:solidFill>
            </a:endParaRPr>
          </a:p>
        </p:txBody>
      </p:sp>
      <p:cxnSp>
        <p:nvCxnSpPr>
          <p:cNvPr id="44" name="直接箭头连接符 43"/>
          <p:cNvCxnSpPr/>
          <p:nvPr/>
        </p:nvCxnSpPr>
        <p:spPr>
          <a:xfrm flipH="1" flipV="1">
            <a:off x="6520846" y="3743194"/>
            <a:ext cx="1003950" cy="616816"/>
          </a:xfrm>
          <a:prstGeom prst="straightConnector1">
            <a:avLst/>
          </a:prstGeom>
          <a:ln w="38100">
            <a:solidFill>
              <a:srgbClr val="0000CC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/>
          <p:cNvSpPr/>
          <p:nvPr/>
        </p:nvSpPr>
        <p:spPr>
          <a:xfrm>
            <a:off x="6660700" y="3332734"/>
            <a:ext cx="724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800" b="1" i="1" baseline="-25000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f</a:t>
            </a:r>
            <a:endParaRPr lang="zh-CN" altLang="en-US" sz="2800" baseline="-25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2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"/>
          <p:cNvSpPr txBox="1"/>
          <p:nvPr/>
        </p:nvSpPr>
        <p:spPr>
          <a:xfrm>
            <a:off x="946413" y="770"/>
            <a:ext cx="10189353" cy="531816"/>
          </a:xfrm>
          <a:prstGeom prst="rect">
            <a:avLst/>
          </a:prstGeom>
        </p:spPr>
        <p:txBody>
          <a:bodyPr/>
          <a:lstStyle>
            <a:lvl1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微软雅黑" panose="020B0503020204020204" pitchFamily="34" charset="-122"/>
              </a:defRPr>
            </a:lvl1pPr>
            <a:lvl2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 defTabSz="1217295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4572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6pPr>
            <a:lvl7pPr marL="9144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7pPr>
            <a:lvl8pPr marL="13716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8pPr>
            <a:lvl9pPr marL="1828800" algn="ctr" defTabSz="1217295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例题</a:t>
            </a:r>
            <a:r>
              <a:rPr lang="en-US" altLang="zh-CN" sz="3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H_Number_1"/>
          <p:cNvSpPr/>
          <p:nvPr>
            <p:custDataLst>
              <p:tags r:id="rId1"/>
            </p:custDataLst>
          </p:nvPr>
        </p:nvSpPr>
        <p:spPr bwMode="auto">
          <a:xfrm>
            <a:off x="0" y="72208"/>
            <a:ext cx="825500" cy="504000"/>
          </a:xfrm>
          <a:custGeom>
            <a:avLst/>
            <a:gdLst>
              <a:gd name="connsiteX0" fmla="*/ 0 w 374121"/>
              <a:gd name="connsiteY0" fmla="*/ 0 h 196322"/>
              <a:gd name="connsiteX1" fmla="*/ 274519 w 374121"/>
              <a:gd name="connsiteY1" fmla="*/ 0 h 196322"/>
              <a:gd name="connsiteX2" fmla="*/ 374121 w 374121"/>
              <a:gd name="connsiteY2" fmla="*/ 196322 h 196322"/>
              <a:gd name="connsiteX3" fmla="*/ 0 w 374121"/>
              <a:gd name="connsiteY3" fmla="*/ 196322 h 1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4F81BD"/>
            </a:solidFill>
            <a:miter lim="800000"/>
          </a:ln>
        </p:spPr>
        <p:txBody>
          <a:bodyPr wrap="square" lIns="0" tIns="0" rIns="72000" bIns="0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  <a:defRPr/>
            </a:pPr>
            <a:endParaRPr lang="zh-CN" altLang="en-US" sz="2800" kern="0" dirty="0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1"/>
          <p:cNvSpPr/>
          <p:nvPr>
            <p:custDataLst>
              <p:tags r:id="rId2"/>
            </p:custDataLst>
          </p:nvPr>
        </p:nvSpPr>
        <p:spPr>
          <a:xfrm>
            <a:off x="0" y="112921"/>
            <a:ext cx="12190413" cy="5040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 cmpd="sng" algn="ctr">
            <a:solidFill>
              <a:srgbClr val="0070C0"/>
            </a:solidFill>
            <a:prstDash val="solid"/>
            <a:bevel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normAutofit/>
          </a:bodyPr>
          <a:lstStyle/>
          <a:p>
            <a:pPr defTabSz="914400">
              <a:lnSpc>
                <a:spcPct val="130000"/>
              </a:lnSpc>
              <a:defRPr/>
            </a:pPr>
            <a:endParaRPr lang="zh-CN" altLang="en-US" sz="2800" kern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359" y="904904"/>
            <a:ext cx="4242613" cy="25994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2511" y="1262365"/>
            <a:ext cx="345638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如图所示，在倾角</a:t>
            </a:r>
            <a:r>
              <a:rPr lang="en-US" altLang="zh-CN" sz="2800" b="1" i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α</a:t>
            </a:r>
            <a:r>
              <a:rPr lang="zh-CN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＝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37°</a:t>
            </a:r>
            <a:r>
              <a:rPr lang="zh-CN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的斜面上，有一质量为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5 kg</a:t>
            </a:r>
            <a:r>
              <a:rPr lang="zh-CN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的物体沿斜面滑下，物体与斜面间的动摩擦因数</a:t>
            </a:r>
            <a:r>
              <a:rPr lang="en-US" altLang="zh-CN" sz="2800" b="1" i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μ</a:t>
            </a:r>
            <a:r>
              <a:rPr lang="zh-CN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＝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0.2</a:t>
            </a:r>
            <a:r>
              <a:rPr lang="zh-CN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，求物体下滑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2 s</a:t>
            </a:r>
            <a:r>
              <a:rPr lang="zh-CN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的时间内，物体所受各力的冲量．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2800" b="1" i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g</a:t>
            </a:r>
            <a:r>
              <a:rPr lang="zh-CN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取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10 m/s</a:t>
            </a:r>
            <a:r>
              <a:rPr lang="en-US" altLang="zh-CN" sz="2800" b="1" baseline="30000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sin 37°</a:t>
            </a:r>
            <a:r>
              <a:rPr lang="zh-CN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＝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0.6</a:t>
            </a:r>
            <a:r>
              <a:rPr lang="zh-CN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cos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37°</a:t>
            </a:r>
            <a:r>
              <a:rPr lang="zh-CN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＝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0.8)</a:t>
            </a:r>
            <a:endParaRPr lang="zh-CN" altLang="en-US" sz="2800" b="1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 Box 206"/>
          <p:cNvSpPr txBox="1">
            <a:spLocks noChangeArrowheads="1"/>
          </p:cNvSpPr>
          <p:nvPr/>
        </p:nvSpPr>
        <p:spPr bwMode="auto">
          <a:xfrm>
            <a:off x="3794919" y="1273594"/>
            <a:ext cx="1125538" cy="539750"/>
          </a:xfrm>
          <a:prstGeom prst="rect">
            <a:avLst/>
          </a:prstGeom>
          <a:gradFill rotWithShape="1">
            <a:gsLst>
              <a:gs pos="0">
                <a:srgbClr val="3333CC"/>
              </a:gs>
              <a:gs pos="50000">
                <a:schemeClr val="bg1"/>
              </a:gs>
              <a:gs pos="100000">
                <a:srgbClr val="3333CC"/>
              </a:gs>
            </a:gsLst>
            <a:lin ang="5400000" scaled="1"/>
          </a:gradFill>
          <a:ln w="9525" algn="ctr">
            <a:solidFill>
              <a:srgbClr val="000099"/>
            </a:solidFill>
            <a:miter lim="800000"/>
          </a:ln>
          <a:effectLst/>
        </p:spPr>
        <p:txBody>
          <a:bodyPr lIns="108896" tIns="54448" rIns="108896" bIns="54448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CC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解析</a:t>
            </a:r>
            <a:endParaRPr lang="zh-CN" altLang="en-US" sz="2800" b="1" dirty="0">
              <a:solidFill>
                <a:srgbClr val="CC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>
            <a:off x="9617739" y="1747835"/>
            <a:ext cx="0" cy="827814"/>
          </a:xfrm>
          <a:prstGeom prst="straightConnector1">
            <a:avLst/>
          </a:prstGeom>
          <a:ln w="38100">
            <a:solidFill>
              <a:srgbClr val="0000CC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8969667" y="2152020"/>
            <a:ext cx="724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mg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 flipV="1">
            <a:off x="9617739" y="973470"/>
            <a:ext cx="575874" cy="774366"/>
          </a:xfrm>
          <a:prstGeom prst="straightConnector1">
            <a:avLst/>
          </a:prstGeom>
          <a:ln w="38100">
            <a:solidFill>
              <a:srgbClr val="0000CC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10271477" y="841546"/>
            <a:ext cx="724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800" b="1" i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</a:t>
            </a:r>
            <a:endParaRPr lang="zh-CN" altLang="en-US" sz="2800" baseline="-25000" dirty="0">
              <a:solidFill>
                <a:srgbClr val="0000FF"/>
              </a:solidFill>
            </a:endParaRPr>
          </a:p>
        </p:txBody>
      </p:sp>
      <p:cxnSp>
        <p:nvCxnSpPr>
          <p:cNvPr id="21" name="直接箭头连接符 20"/>
          <p:cNvCxnSpPr/>
          <p:nvPr/>
        </p:nvCxnSpPr>
        <p:spPr>
          <a:xfrm flipH="1" flipV="1">
            <a:off x="8609627" y="1103156"/>
            <a:ext cx="1003950" cy="616816"/>
          </a:xfrm>
          <a:prstGeom prst="straightConnector1">
            <a:avLst/>
          </a:prstGeom>
          <a:ln w="38100">
            <a:solidFill>
              <a:srgbClr val="0000CC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8749481" y="692696"/>
            <a:ext cx="724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800" b="1" i="1" baseline="-25000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f</a:t>
            </a:r>
            <a:endParaRPr lang="zh-CN" altLang="en-US" sz="2800" baseline="-25000" dirty="0">
              <a:solidFill>
                <a:srgbClr val="0000FF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019055" y="1393612"/>
            <a:ext cx="2348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重力的冲量：</a:t>
            </a:r>
            <a:endParaRPr lang="zh-CN" altLang="en-US" dirty="0">
              <a:solidFill>
                <a:srgbClr val="000099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22911" y="1844824"/>
            <a:ext cx="45365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I</a:t>
            </a:r>
            <a:r>
              <a:rPr lang="en-US" altLang="zh-CN" sz="2800" b="1" i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G</a:t>
            </a:r>
            <a:r>
              <a:rPr lang="zh-CN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＝</a:t>
            </a:r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G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·</a:t>
            </a:r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</a:t>
            </a:r>
            <a:r>
              <a:rPr lang="zh-CN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＝</a:t>
            </a:r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mg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·</a:t>
            </a:r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</a:t>
            </a:r>
            <a:endParaRPr lang="en-US" altLang="zh-CN" sz="2800" b="1" i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   </a:t>
            </a:r>
            <a:r>
              <a:rPr lang="zh-CN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＝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5×10×2 N·s</a:t>
            </a:r>
            <a:r>
              <a:rPr lang="zh-CN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＝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100 N·s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219368" y="2798931"/>
            <a:ext cx="2348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方向</a:t>
            </a:r>
            <a:r>
              <a:rPr lang="zh-CN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竖直向下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790515" y="3370962"/>
            <a:ext cx="27093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支持力的冲量：</a:t>
            </a:r>
            <a:endParaRPr lang="zh-CN" altLang="en-US" dirty="0">
              <a:solidFill>
                <a:srgbClr val="000099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830749" y="3886480"/>
            <a:ext cx="81730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I</a:t>
            </a:r>
            <a:r>
              <a:rPr lang="en-US" altLang="zh-CN" sz="2800" b="1" i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</a:t>
            </a:r>
            <a:r>
              <a:rPr lang="zh-CN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＝</a:t>
            </a:r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800" b="1" i="1" baseline="-25000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·</a:t>
            </a:r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</a:t>
            </a:r>
            <a:r>
              <a:rPr lang="zh-CN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＝</a:t>
            </a:r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mg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cos</a:t>
            </a:r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α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·</a:t>
            </a:r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</a:t>
            </a:r>
            <a:r>
              <a:rPr lang="zh-CN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＝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5×10×0.8×2 N·s</a:t>
            </a:r>
            <a:r>
              <a:rPr lang="zh-CN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＝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80 N·s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226967" y="4409700"/>
            <a:ext cx="3070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方向</a:t>
            </a:r>
            <a:r>
              <a:rPr lang="zh-CN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垂直斜面向上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830749" y="4932920"/>
            <a:ext cx="27093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摩擦力的冲量：</a:t>
            </a:r>
            <a:endParaRPr lang="zh-CN" altLang="en-US" sz="2800" dirty="0">
              <a:solidFill>
                <a:srgbClr val="000099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650903" y="5449219"/>
            <a:ext cx="85013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I</a:t>
            </a:r>
            <a:r>
              <a:rPr lang="en-US" altLang="zh-CN" sz="2800" b="1" i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＝</a:t>
            </a:r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800" b="1" i="1" baseline="-25000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·</a:t>
            </a:r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</a:t>
            </a:r>
            <a:r>
              <a:rPr lang="zh-CN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＝</a:t>
            </a:r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μmg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cos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α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·</a:t>
            </a:r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</a:t>
            </a:r>
            <a:r>
              <a:rPr lang="zh-CN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＝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0.2×5×10×0.8×2 N·s</a:t>
            </a:r>
            <a:r>
              <a:rPr lang="zh-CN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＝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16 N·s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838717" y="6003133"/>
            <a:ext cx="27093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方向</a:t>
            </a:r>
            <a:r>
              <a:rPr lang="zh-CN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沿斜面向上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051315" y="3212976"/>
            <a:ext cx="516854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zh-CN" altLang="zh-CN" sz="2000" b="1" dirty="0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恒力的冲量直接用力与作用时间的乘积求解</a:t>
            </a:r>
            <a:endParaRPr lang="zh-CN" altLang="zh-CN" sz="2000" b="1" dirty="0">
              <a:solidFill>
                <a:srgbClr val="000066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554559" y="4932920"/>
            <a:ext cx="1872208" cy="44029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 animBg="1"/>
      <p:bldP spid="33" grpId="0" animBg="1"/>
    </p:bldLst>
  </p:timing>
</p:sld>
</file>

<file path=ppt/tags/tag1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0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1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2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3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4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5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6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7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18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19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2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20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21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22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23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24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25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26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27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28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29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3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30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31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32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33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34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35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36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37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38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39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4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40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41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42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43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44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45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46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47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48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49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5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50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51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52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53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54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6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7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ags/tag8.xml><?xml version="1.0" encoding="utf-8"?>
<p:tagLst xmlns:p="http://schemas.openxmlformats.org/presentationml/2006/main">
  <p:tag name="MH" val="20190416135204"/>
  <p:tag name="MH_LIBRARY" val="CONTENTS"/>
  <p:tag name="MH_TYPE" val="ENTRY"/>
  <p:tag name="ID" val="553525"/>
  <p:tag name="MH_ORDER" val="1"/>
</p:tagLst>
</file>

<file path=ppt/tags/tag9.xml><?xml version="1.0" encoding="utf-8"?>
<p:tagLst xmlns:p="http://schemas.openxmlformats.org/presentationml/2006/main">
  <p:tag name="MH" val="20190416135204"/>
  <p:tag name="MH_LIBRARY" val="CONTENTS"/>
  <p:tag name="MH_TYPE" val="NUMBER"/>
  <p:tag name="ID" val="553525"/>
  <p:tag name="MH_ORDER" val="1"/>
</p:tagLst>
</file>

<file path=ppt/theme/theme1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基本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2768</Words>
  <Application>WPS 演示</Application>
  <PresentationFormat>自定义</PresentationFormat>
  <Paragraphs>287</Paragraphs>
  <Slides>31</Slides>
  <Notes>0</Notes>
  <HiddenSlides>4</HiddenSlides>
  <MMClips>2</MMClips>
  <ScaleCrop>false</ScaleCrop>
  <HeadingPairs>
    <vt:vector size="8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31</vt:i4>
      </vt:variant>
    </vt:vector>
  </HeadingPairs>
  <TitlesOfParts>
    <vt:vector size="58" baseType="lpstr">
      <vt:lpstr>Arial</vt:lpstr>
      <vt:lpstr>宋体</vt:lpstr>
      <vt:lpstr>Wingdings</vt:lpstr>
      <vt:lpstr>微软雅黑</vt:lpstr>
      <vt:lpstr>Arial Black</vt:lpstr>
      <vt:lpstr>Times New Roman</vt:lpstr>
      <vt:lpstr>Arial Narrow</vt:lpstr>
      <vt:lpstr>黑体</vt:lpstr>
      <vt:lpstr>Arial Unicode MS</vt:lpstr>
      <vt:lpstr>Calibri</vt:lpstr>
      <vt:lpstr>Book Antiqua</vt:lpstr>
      <vt:lpstr>方正中等线简体</vt:lpstr>
      <vt:lpstr>Courier New</vt:lpstr>
      <vt:lpstr>楷体_GB2312</vt:lpstr>
      <vt:lpstr>Broadway</vt:lpstr>
      <vt:lpstr>楷体</vt:lpstr>
      <vt:lpstr>经典繁仿黑</vt:lpstr>
      <vt:lpstr>华文细黑</vt:lpstr>
      <vt:lpstr>IPAPANNEW</vt:lpstr>
      <vt:lpstr>Cambria</vt:lpstr>
      <vt:lpstr>新宋体</vt:lpstr>
      <vt:lpstr>NumberOnly</vt:lpstr>
      <vt:lpstr>7_Office 主题</vt:lpstr>
      <vt:lpstr>Word.Document.12</vt:lpstr>
      <vt:lpstr>Word.Document.12</vt:lpstr>
      <vt:lpstr>Word.Document.12</vt:lpstr>
      <vt:lpstr>Equation.3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MECHREVO</cp:lastModifiedBy>
  <cp:revision>5974</cp:revision>
  <dcterms:created xsi:type="dcterms:W3CDTF">2014-11-27T01:03:00Z</dcterms:created>
  <dcterms:modified xsi:type="dcterms:W3CDTF">2024-12-21T08:46:19Z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2052-12.8.2.15091</vt:lpwstr>
  </property>
  <property fmtid="{D5CDD505-2E9C-101B-9397-08002B2CF9AE}" pid="3" name="ICV">
    <vt:lpwstr>151ECFD23F4B460A805640C4FA4296C2_13</vt:lpwstr>
  </property>
</Properties>
</file>