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JPG" ContentType="image/.jp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031" r:id="rId3"/>
    <p:sldId id="2032" r:id="rId4"/>
    <p:sldId id="2061" r:id="rId5"/>
    <p:sldId id="2033" r:id="rId6"/>
    <p:sldId id="2062" r:id="rId7"/>
    <p:sldId id="2037" r:id="rId8"/>
    <p:sldId id="2064" r:id="rId9"/>
    <p:sldId id="2036" r:id="rId10"/>
    <p:sldId id="2063" r:id="rId11"/>
    <p:sldId id="2039" r:id="rId12"/>
    <p:sldId id="2040" r:id="rId13"/>
    <p:sldId id="2042" r:id="rId14"/>
    <p:sldId id="2044" r:id="rId15"/>
    <p:sldId id="2045" r:id="rId16"/>
    <p:sldId id="2038" r:id="rId17"/>
    <p:sldId id="2058" r:id="rId18"/>
    <p:sldId id="2065" r:id="rId19"/>
    <p:sldId id="2059" r:id="rId20"/>
    <p:sldId id="2046" r:id="rId21"/>
    <p:sldId id="2047" r:id="rId22"/>
    <p:sldId id="2060" r:id="rId23"/>
    <p:sldId id="2048" r:id="rId24"/>
    <p:sldId id="2023" r:id="rId25"/>
    <p:sldId id="2024" r:id="rId26"/>
    <p:sldId id="1945" r:id="rId27"/>
    <p:sldId id="2052" r:id="rId28"/>
    <p:sldId id="2067" r:id="rId29"/>
    <p:sldId id="2053" r:id="rId30"/>
    <p:sldId id="2056" r:id="rId31"/>
    <p:sldId id="2057" r:id="rId32"/>
  </p:sldIdLst>
  <p:sldSz cx="12190095" cy="685927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4491"/>
    <a:srgbClr val="404040"/>
    <a:srgbClr val="1481E2"/>
    <a:srgbClr val="00CCFF"/>
    <a:srgbClr val="4F81BD"/>
    <a:srgbClr val="EAE8ED"/>
    <a:srgbClr val="FFFFFF"/>
    <a:srgbClr val="FFD966"/>
    <a:srgbClr val="EE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48" autoAdjust="0"/>
    <p:restoredTop sz="96429" autoAdjust="0"/>
  </p:normalViewPr>
  <p:slideViewPr>
    <p:cSldViewPr showGuides="1">
      <p:cViewPr varScale="1">
        <p:scale>
          <a:sx n="78" d="100"/>
          <a:sy n="78" d="100"/>
        </p:scale>
        <p:origin x="72" y="270"/>
      </p:cViewPr>
      <p:guideLst>
        <p:guide orient="horz" pos="2136"/>
        <p:guide pos="38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847"/>
        <p:guide pos="2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7" Type="http://schemas.openxmlformats.org/officeDocument/2006/relationships/image" Target="../media/image21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7" Type="http://schemas.openxmlformats.org/officeDocument/2006/relationships/image" Target="../media/image28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3" Type="http://schemas.openxmlformats.org/officeDocument/2006/relationships/image" Target="../media/image47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9794"/>
            <a:ext cx="12190413" cy="34297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789834"/>
            <a:ext cx="12190413" cy="30697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49874"/>
            <a:ext cx="12190413" cy="27097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509914"/>
            <a:ext cx="12190413" cy="23496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869954"/>
            <a:ext cx="12190413" cy="19896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229994"/>
            <a:ext cx="12190413" cy="16295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590034"/>
            <a:ext cx="12190413" cy="12695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950074"/>
            <a:ext cx="12190413" cy="9095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0" y="6246671"/>
            <a:ext cx="2844430" cy="4763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246671"/>
            <a:ext cx="3860298" cy="4763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246671"/>
            <a:ext cx="2844430" cy="4763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6BAB5C-B96E-44FB-AF56-31C46633AAA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269554"/>
            <a:ext cx="12190413" cy="55900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629594"/>
            <a:ext cx="12190413" cy="52299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989634"/>
            <a:ext cx="12190413" cy="48699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349674"/>
            <a:ext cx="12190413" cy="45099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709714"/>
            <a:ext cx="12190413" cy="41498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069754"/>
            <a:ext cx="12190413" cy="37898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2.png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1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8" Type="http://schemas.openxmlformats.org/officeDocument/2006/relationships/image" Target="../media/image30.wmf"/><Relationship Id="rId7" Type="http://schemas.openxmlformats.org/officeDocument/2006/relationships/oleObject" Target="../embeddings/oleObject21.bin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.wmf"/><Relationship Id="rId3" Type="http://schemas.openxmlformats.org/officeDocument/2006/relationships/oleObject" Target="../embeddings/oleObject19.bin"/><Relationship Id="rId2" Type="http://schemas.openxmlformats.org/officeDocument/2006/relationships/tags" Target="../tags/tag18.xml"/><Relationship Id="rId14" Type="http://schemas.openxmlformats.org/officeDocument/2006/relationships/vmlDrawing" Target="../drawings/vmlDrawing5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2.wmf"/><Relationship Id="rId11" Type="http://schemas.openxmlformats.org/officeDocument/2006/relationships/oleObject" Target="../embeddings/oleObject23.bin"/><Relationship Id="rId10" Type="http://schemas.openxmlformats.org/officeDocument/2006/relationships/image" Target="../media/image31.wmf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Relationship Id="rId3" Type="http://schemas.openxmlformats.org/officeDocument/2006/relationships/oleObject" Target="../embeddings/oleObject25.bin"/><Relationship Id="rId2" Type="http://schemas.openxmlformats.org/officeDocument/2006/relationships/image" Target="../media/image36.wmf"/><Relationship Id="rId1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wmf"/><Relationship Id="rId8" Type="http://schemas.openxmlformats.org/officeDocument/2006/relationships/oleObject" Target="../embeddings/oleObject29.bin"/><Relationship Id="rId7" Type="http://schemas.openxmlformats.org/officeDocument/2006/relationships/image" Target="../media/image40.wmf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oleObject" Target="../embeddings/oleObject27.bin"/><Relationship Id="rId2" Type="http://schemas.openxmlformats.org/officeDocument/2006/relationships/image" Target="../media/image37.wmf"/><Relationship Id="rId15" Type="http://schemas.openxmlformats.org/officeDocument/2006/relationships/vmlDrawing" Target="../drawings/vmlDrawing7.vml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43.wmf"/><Relationship Id="rId12" Type="http://schemas.openxmlformats.org/officeDocument/2006/relationships/oleObject" Target="../embeddings/oleObject31.bin"/><Relationship Id="rId11" Type="http://schemas.openxmlformats.org/officeDocument/2006/relationships/image" Target="../media/image42.wmf"/><Relationship Id="rId10" Type="http://schemas.openxmlformats.org/officeDocument/2006/relationships/oleObject" Target="../embeddings/oleObject30.bin"/><Relationship Id="rId1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5.bin"/><Relationship Id="rId8" Type="http://schemas.openxmlformats.org/officeDocument/2006/relationships/image" Target="../media/image47.wmf"/><Relationship Id="rId7" Type="http://schemas.openxmlformats.org/officeDocument/2006/relationships/oleObject" Target="../embeddings/oleObject34.bin"/><Relationship Id="rId6" Type="http://schemas.openxmlformats.org/officeDocument/2006/relationships/image" Target="../media/image46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3.bin"/><Relationship Id="rId3" Type="http://schemas.openxmlformats.org/officeDocument/2006/relationships/image" Target="../media/image36.wmf"/><Relationship Id="rId2" Type="http://schemas.openxmlformats.org/officeDocument/2006/relationships/oleObject" Target="../embeddings/oleObject32.bin"/><Relationship Id="rId16" Type="http://schemas.openxmlformats.org/officeDocument/2006/relationships/vmlDrawing" Target="../drawings/vmlDrawing8.vml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50.wmf"/><Relationship Id="rId13" Type="http://schemas.openxmlformats.org/officeDocument/2006/relationships/oleObject" Target="../embeddings/oleObject37.bin"/><Relationship Id="rId12" Type="http://schemas.openxmlformats.org/officeDocument/2006/relationships/image" Target="../media/image49.wmf"/><Relationship Id="rId11" Type="http://schemas.openxmlformats.org/officeDocument/2006/relationships/oleObject" Target="../embeddings/oleObject36.bin"/><Relationship Id="rId10" Type="http://schemas.openxmlformats.org/officeDocument/2006/relationships/image" Target="../media/image48.wmf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2.tiff"/><Relationship Id="rId2" Type="http://schemas.openxmlformats.org/officeDocument/2006/relationships/slide" Target="slide2.xml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9.v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9.bin"/><Relationship Id="rId3" Type="http://schemas.openxmlformats.org/officeDocument/2006/relationships/image" Target="../media/image54.wmf"/><Relationship Id="rId2" Type="http://schemas.openxmlformats.org/officeDocument/2006/relationships/oleObject" Target="../embeddings/oleObject38.bin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8" Type="http://schemas.openxmlformats.org/officeDocument/2006/relationships/image" Target="../media/image8.wmf"/><Relationship Id="rId7" Type="http://schemas.openxmlformats.org/officeDocument/2006/relationships/oleObject" Target="../embeddings/oleObject2.bin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3" Type="http://schemas.openxmlformats.org/officeDocument/2006/relationships/hyperlink" Target="&#25506;&#31350;&#19981;&#21464;&#37327;.mp4" TargetMode="External"/><Relationship Id="rId2" Type="http://schemas.openxmlformats.org/officeDocument/2006/relationships/tags" Target="../tags/tag4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wmf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3" Type="http://schemas.openxmlformats.org/officeDocument/2006/relationships/hyperlink" Target="&#25506;&#31350;&#19981;&#21464;&#37327;.mp4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wmf"/><Relationship Id="rId8" Type="http://schemas.openxmlformats.org/officeDocument/2006/relationships/oleObject" Target="../embeddings/oleObject5.bin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3" Type="http://schemas.openxmlformats.org/officeDocument/2006/relationships/vmlDrawing" Target="../drawings/vmlDrawing3.v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21.wmf"/><Relationship Id="rId20" Type="http://schemas.openxmlformats.org/officeDocument/2006/relationships/oleObject" Target="../embeddings/oleObject11.bin"/><Relationship Id="rId2" Type="http://schemas.openxmlformats.org/officeDocument/2006/relationships/tags" Target="../tags/tag14.xml"/><Relationship Id="rId19" Type="http://schemas.openxmlformats.org/officeDocument/2006/relationships/image" Target="../media/image20.wmf"/><Relationship Id="rId18" Type="http://schemas.openxmlformats.org/officeDocument/2006/relationships/oleObject" Target="../embeddings/oleObject10.bin"/><Relationship Id="rId17" Type="http://schemas.openxmlformats.org/officeDocument/2006/relationships/image" Target="../media/image19.wmf"/><Relationship Id="rId16" Type="http://schemas.openxmlformats.org/officeDocument/2006/relationships/oleObject" Target="../embeddings/oleObject9.bin"/><Relationship Id="rId15" Type="http://schemas.openxmlformats.org/officeDocument/2006/relationships/image" Target="../media/image18.wmf"/><Relationship Id="rId14" Type="http://schemas.openxmlformats.org/officeDocument/2006/relationships/oleObject" Target="../embeddings/oleObject8.bin"/><Relationship Id="rId13" Type="http://schemas.openxmlformats.org/officeDocument/2006/relationships/image" Target="../media/image17.wmf"/><Relationship Id="rId12" Type="http://schemas.openxmlformats.org/officeDocument/2006/relationships/oleObject" Target="../embeddings/oleObject7.bin"/><Relationship Id="rId11" Type="http://schemas.openxmlformats.org/officeDocument/2006/relationships/image" Target="../media/image16.wmf"/><Relationship Id="rId10" Type="http://schemas.openxmlformats.org/officeDocument/2006/relationships/oleObject" Target="../embeddings/oleObject6.bin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wmf"/><Relationship Id="rId8" Type="http://schemas.openxmlformats.org/officeDocument/2006/relationships/oleObject" Target="../embeddings/oleObject12.bin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3" Type="http://schemas.openxmlformats.org/officeDocument/2006/relationships/vmlDrawing" Target="../drawings/vmlDrawing4.v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28.wmf"/><Relationship Id="rId20" Type="http://schemas.openxmlformats.org/officeDocument/2006/relationships/oleObject" Target="../embeddings/oleObject18.bin"/><Relationship Id="rId2" Type="http://schemas.openxmlformats.org/officeDocument/2006/relationships/tags" Target="../tags/tag16.xml"/><Relationship Id="rId19" Type="http://schemas.openxmlformats.org/officeDocument/2006/relationships/image" Target="../media/image27.wmf"/><Relationship Id="rId18" Type="http://schemas.openxmlformats.org/officeDocument/2006/relationships/oleObject" Target="../embeddings/oleObject17.bin"/><Relationship Id="rId17" Type="http://schemas.openxmlformats.org/officeDocument/2006/relationships/image" Target="../media/image26.wmf"/><Relationship Id="rId16" Type="http://schemas.openxmlformats.org/officeDocument/2006/relationships/oleObject" Target="../embeddings/oleObject16.bin"/><Relationship Id="rId15" Type="http://schemas.openxmlformats.org/officeDocument/2006/relationships/image" Target="../media/image25.wmf"/><Relationship Id="rId14" Type="http://schemas.openxmlformats.org/officeDocument/2006/relationships/oleObject" Target="../embeddings/oleObject15.bin"/><Relationship Id="rId13" Type="http://schemas.openxmlformats.org/officeDocument/2006/relationships/image" Target="../media/image24.wmf"/><Relationship Id="rId12" Type="http://schemas.openxmlformats.org/officeDocument/2006/relationships/oleObject" Target="../embeddings/oleObject14.bin"/><Relationship Id="rId11" Type="http://schemas.openxmlformats.org/officeDocument/2006/relationships/image" Target="../media/image23.wmf"/><Relationship Id="rId10" Type="http://schemas.openxmlformats.org/officeDocument/2006/relationships/oleObject" Target="../embeddings/oleObject13.bin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8" y="-60498"/>
            <a:ext cx="4711818" cy="471181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6512" y="2858290"/>
            <a:ext cx="6730432" cy="9036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  <a:tabLst>
                <a:tab pos="2250440" algn="l"/>
              </a:tabLst>
            </a:pPr>
            <a:r>
              <a:rPr lang="zh-CN" altLang="en-US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</a:t>
            </a:r>
            <a:r>
              <a:rPr lang="zh-CN" altLang="zh-CN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动量守恒定律</a:t>
            </a:r>
            <a:endParaRPr lang="zh-CN" altLang="zh-CN" sz="4800" b="1" dirty="0">
              <a:solidFill>
                <a:srgbClr val="04449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直角三角形 7"/>
          <p:cNvSpPr/>
          <p:nvPr/>
        </p:nvSpPr>
        <p:spPr>
          <a:xfrm>
            <a:off x="0" y="0"/>
            <a:ext cx="6880485" cy="6880485"/>
          </a:xfrm>
          <a:prstGeom prst="rtTriangle">
            <a:avLst/>
          </a:prstGeom>
          <a:blipFill dpi="0" rotWithShape="1">
            <a:blip r:embed="rId2">
              <a:alphaModFix amt="70000"/>
            </a:blip>
            <a:srcRect/>
            <a:stretch>
              <a:fillRect l="-85702" t="-596" r="-2286" b="-5178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4800">
              <a:solidFill>
                <a:prstClr val="white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动量守恒定律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>
          <a:xfrm>
            <a:off x="237290" y="715150"/>
            <a:ext cx="2543175" cy="568325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1218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、内容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8" name="Rectangle 5"/>
          <p:cNvSpPr>
            <a:spLocks noChangeArrowheads="1"/>
          </p:cNvSpPr>
          <p:nvPr/>
        </p:nvSpPr>
        <p:spPr bwMode="auto">
          <a:xfrm>
            <a:off x="3175" y="1215216"/>
            <a:ext cx="12021385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+mj-ea"/>
                <a:ea typeface="+mj-ea"/>
              </a:rPr>
              <a:t>    如果一个</a:t>
            </a:r>
            <a:r>
              <a:rPr lang="zh-CN" altLang="en-US" sz="3200" dirty="0">
                <a:solidFill>
                  <a:srgbClr val="FF3300"/>
                </a:solidFill>
                <a:latin typeface="+mj-ea"/>
                <a:ea typeface="+mj-ea"/>
              </a:rPr>
              <a:t>系统不受外力</a:t>
            </a:r>
            <a:r>
              <a:rPr lang="zh-CN" altLang="en-US" sz="3200" dirty="0">
                <a:latin typeface="+mj-ea"/>
                <a:ea typeface="+mj-ea"/>
              </a:rPr>
              <a:t>，或者</a:t>
            </a:r>
            <a:r>
              <a:rPr lang="zh-CN" altLang="en-US" sz="3200" dirty="0">
                <a:solidFill>
                  <a:srgbClr val="FF3300"/>
                </a:solidFill>
                <a:latin typeface="+mj-ea"/>
                <a:ea typeface="+mj-ea"/>
              </a:rPr>
              <a:t>所受外力的矢量和为零</a:t>
            </a:r>
            <a:r>
              <a:rPr lang="zh-CN" altLang="en-US" sz="3200" dirty="0">
                <a:latin typeface="+mj-ea"/>
                <a:ea typeface="+mj-ea"/>
              </a:rPr>
              <a:t>，这个系统的总动量保持不变。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214313" y="2825750"/>
            <a:ext cx="2524125" cy="674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200">
                <a:latin typeface="+mj-ea"/>
                <a:ea typeface="+mj-ea"/>
              </a:rPr>
              <a:t>2</a:t>
            </a:r>
            <a:r>
              <a:rPr lang="zh-CN" altLang="en-US" sz="3200">
                <a:latin typeface="+mj-ea"/>
                <a:ea typeface="+mj-ea"/>
              </a:rPr>
              <a:t>、表达式：</a:t>
            </a:r>
            <a:endParaRPr lang="zh-CN" altLang="en-US" sz="3200">
              <a:latin typeface="+mj-ea"/>
              <a:ea typeface="+mj-ea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165852" y="3715546"/>
            <a:ext cx="673815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latin typeface="+mj-ea"/>
                <a:ea typeface="+mj-ea"/>
              </a:rPr>
              <a:t>两个物体组成的系统，可表为：</a:t>
            </a:r>
            <a:endParaRPr kumimoji="1" lang="zh-CN" altLang="en-US" sz="3200" dirty="0">
              <a:latin typeface="+mj-ea"/>
              <a:ea typeface="+mj-ea"/>
            </a:endParaRPr>
          </a:p>
        </p:txBody>
      </p:sp>
      <p:graphicFrame>
        <p:nvGraphicFramePr>
          <p:cNvPr id="71" name="Object 3"/>
          <p:cNvGraphicFramePr>
            <a:graphicFrameLocks noChangeAspect="1"/>
          </p:cNvGraphicFramePr>
          <p:nvPr/>
        </p:nvGraphicFramePr>
        <p:xfrm>
          <a:off x="6166644" y="3572670"/>
          <a:ext cx="5715040" cy="79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公式" r:id="rId3" imgW="37185600" imgH="5181600" progId="Equation.3">
                  <p:embed/>
                </p:oleObj>
              </mc:Choice>
              <mc:Fallback>
                <p:oleObj name="公式" r:id="rId3" imgW="37185600" imgH="5181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6644" y="3572670"/>
                        <a:ext cx="5715040" cy="798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矩形 9"/>
          <p:cNvSpPr>
            <a:spLocks noChangeArrowheads="1"/>
          </p:cNvSpPr>
          <p:nvPr/>
        </p:nvSpPr>
        <p:spPr bwMode="auto">
          <a:xfrm>
            <a:off x="2737620" y="2773581"/>
            <a:ext cx="145584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p=p’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380166" y="4630969"/>
            <a:ext cx="128588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补充：</a:t>
            </a:r>
            <a:endParaRPr kumimoji="1"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4737884" y="4644240"/>
          <a:ext cx="3434357" cy="718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5" imgW="26212800" imgH="5486400" progId="">
                  <p:embed/>
                </p:oleObj>
              </mc:Choice>
              <mc:Fallback>
                <p:oleObj name="Equation" r:id="rId5" imgW="26212800" imgH="5486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884" y="4644240"/>
                        <a:ext cx="3434357" cy="7188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1850185" y="4639801"/>
          <a:ext cx="2316195" cy="718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7" imgW="17678400" imgH="5486400" progId="">
                  <p:embed/>
                </p:oleObj>
              </mc:Choice>
              <mc:Fallback>
                <p:oleObj name="Equation" r:id="rId7" imgW="17678400" imgH="54864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0185" y="4639801"/>
                        <a:ext cx="2316195" cy="7188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1919408" y="5787248"/>
          <a:ext cx="1389716" cy="6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9" imgW="10668000" imgH="4876800" progId="">
                  <p:embed/>
                </p:oleObj>
              </mc:Choice>
              <mc:Fallback>
                <p:oleObj name="Equation" r:id="rId9" imgW="10668000" imgH="48768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408" y="5787248"/>
                        <a:ext cx="1389716" cy="63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6" name="Object 6"/>
          <p:cNvGraphicFramePr>
            <a:graphicFrameLocks noChangeAspect="1"/>
          </p:cNvGraphicFramePr>
          <p:nvPr/>
        </p:nvGraphicFramePr>
        <p:xfrm>
          <a:off x="4804436" y="5787248"/>
          <a:ext cx="2076588" cy="6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11" imgW="15849600" imgH="4876800" progId="">
                  <p:embed/>
                </p:oleObj>
              </mc:Choice>
              <mc:Fallback>
                <p:oleObj name="Equation" r:id="rId11" imgW="15849600" imgH="48768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436" y="5787248"/>
                        <a:ext cx="2076588" cy="63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2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动量守恒定律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37290" y="857251"/>
            <a:ext cx="8229600" cy="6437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3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、条件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7290" y="1429530"/>
            <a:ext cx="11358642" cy="92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3200" kern="100" dirty="0">
                <a:latin typeface="+mj-ea"/>
                <a:ea typeface="+mj-ea"/>
                <a:cs typeface="Times New Roman" panose="02020603050405020304" pitchFamily="18" charset="0"/>
              </a:rPr>
              <a:t>①</a:t>
            </a:r>
            <a:r>
              <a:rPr lang="zh-CN" altLang="zh-CN" sz="3200" kern="100" dirty="0">
                <a:latin typeface="+mj-ea"/>
                <a:ea typeface="+mj-ea"/>
                <a:cs typeface="Times New Roman" panose="02020603050405020304" pitchFamily="18" charset="0"/>
              </a:rPr>
              <a:t>系统不受外力或所受合外力为零</a:t>
            </a:r>
            <a:r>
              <a:rPr lang="zh-CN" altLang="en-US" sz="3200" kern="100" dirty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zh-CN" altLang="zh-CN" sz="3200" kern="100" dirty="0">
              <a:latin typeface="+mj-ea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7290" y="3939459"/>
            <a:ext cx="11430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zh-CN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系统所受到的合外力不为零，但在某一方向上合外力为零</a:t>
            </a:r>
            <a:r>
              <a:rPr lang="en-US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或某一方向上内力远远大于外力</a:t>
            </a:r>
            <a:r>
              <a:rPr lang="en-US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，则系统在该方向上动量守恒</a:t>
            </a:r>
            <a:r>
              <a:rPr lang="zh-CN" altLang="en-US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32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7290" y="2643976"/>
            <a:ext cx="11787270" cy="92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系统受外力作用，但内力远远大于合外力</a:t>
            </a:r>
            <a:r>
              <a:rPr lang="zh-CN" altLang="en-US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，</a:t>
            </a:r>
            <a:r>
              <a:rPr lang="zh-CN" altLang="zh-CN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此时动量近似守恒</a:t>
            </a:r>
            <a:r>
              <a:rPr lang="zh-CN" altLang="en-US" sz="32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32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动量守恒定律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37290" y="786588"/>
            <a:ext cx="8229600" cy="6437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4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、理解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10" name="内容占位符 1"/>
          <p:cNvSpPr txBox="1"/>
          <p:nvPr/>
        </p:nvSpPr>
        <p:spPr>
          <a:xfrm>
            <a:off x="165852" y="1500968"/>
            <a:ext cx="11715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）矢量性：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定律的表达式是一个矢量式，其矢量性表现在：①系统的总动量在相互作用前后不仅大小相等，且方向也相同。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②在求初、末状态系统的总动量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en-US" altLang="zh-CN" sz="3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＋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en-US" altLang="zh-CN" sz="3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＋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和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′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en-US" altLang="zh-CN" sz="3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′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＋</a:t>
            </a:r>
            <a:r>
              <a: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kumimoji="0" lang="en-US" altLang="zh-CN" sz="3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′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＋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时，要按矢量运算法则计算．如果各物体动量的方向在同一直线上，要选取一正方向，将矢量运算转化为代数运算．计算时切不可丢掉表示方向的正、负号。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动量守恒定律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37290" y="786588"/>
            <a:ext cx="8229600" cy="6437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4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、理解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5852" y="1429530"/>
            <a:ext cx="11953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(2)</a:t>
            </a:r>
            <a:r>
              <a:rPr lang="zh-CN" altLang="en-US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相对性：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动量守恒定律中，系统中各物体在相互作用前后的动量，必须相对于同一惯性系，各物体的速度通常均为对地的速度．</a:t>
            </a:r>
            <a:endParaRPr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5852" y="3693238"/>
            <a:ext cx="11501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(3)</a:t>
            </a:r>
            <a:r>
              <a:rPr lang="zh-CN" altLang="en-US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同时性：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动量守恒定律中</a:t>
            </a:r>
            <a:r>
              <a:rPr lang="en-US" altLang="zh-CN" sz="3200" i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lang="en-US" altLang="zh-CN" sz="3200" baseline="-250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i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lang="en-US" altLang="zh-CN" sz="3200" baseline="-250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必须是系统中各物体在相互作用前同一时刻的动量，</a:t>
            </a:r>
            <a:r>
              <a:rPr lang="en-US" altLang="zh-CN" sz="3200" i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lang="en-US" altLang="zh-CN" sz="3200" baseline="-250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′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i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lang="en-US" altLang="zh-CN" sz="3200" baseline="-250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′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必须是系统中各物体在相互作用后同一时刻的动量．</a:t>
            </a:r>
            <a:endParaRPr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动量守恒定律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37290" y="786588"/>
            <a:ext cx="8229600" cy="6437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4</a:t>
            </a: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、理解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290" y="1429530"/>
            <a:ext cx="11501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(4)</a:t>
            </a:r>
            <a:r>
              <a:rPr lang="zh-CN" altLang="en-US" sz="3200" dirty="0">
                <a:solidFill>
                  <a:srgbClr val="0033CC"/>
                </a:solidFill>
                <a:latin typeface="+mj-ea"/>
                <a:ea typeface="+mj-ea"/>
                <a:cs typeface="Times New Roman" panose="02020603050405020304" pitchFamily="18" charset="0"/>
              </a:rPr>
              <a:t>普适性：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动量守恒定律不仅适用于两个物体组成的系统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,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也适用于多个物体组成的系统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;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不仅适用于宏观物体组成的系统</a:t>
            </a:r>
            <a:r>
              <a:rPr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,</a:t>
            </a:r>
            <a:r>
              <a:rPr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也适用于微观粒子组成的系统．</a:t>
            </a:r>
            <a:endParaRPr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37290" y="3786984"/>
            <a:ext cx="11738809" cy="1169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zh-CN" sz="3200" dirty="0">
                <a:solidFill>
                  <a:srgbClr val="0033CC"/>
                </a:solidFill>
                <a:latin typeface="+mj-ea"/>
                <a:cs typeface="Times New Roman" panose="02020603050405020304" pitchFamily="18" charset="0"/>
              </a:rPr>
              <a:t>(5)</a:t>
            </a:r>
            <a:r>
              <a:rPr lang="zh-CN" altLang="en-US" sz="3200" dirty="0">
                <a:latin typeface="+mj-ea"/>
                <a:ea typeface="+mj-ea"/>
              </a:rPr>
              <a:t>在</a:t>
            </a:r>
            <a:r>
              <a:rPr lang="zh-CN" altLang="en-US" sz="3200" dirty="0">
                <a:solidFill>
                  <a:srgbClr val="FF3300"/>
                </a:solidFill>
                <a:latin typeface="+mj-ea"/>
                <a:ea typeface="+mj-ea"/>
              </a:rPr>
              <a:t>总动量一定</a:t>
            </a:r>
            <a:r>
              <a:rPr lang="zh-CN" altLang="en-US" sz="3200" dirty="0">
                <a:latin typeface="+mj-ea"/>
                <a:ea typeface="+mj-ea"/>
              </a:rPr>
              <a:t>的情况下，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每个物体的动量可以发生很大的变化</a:t>
            </a:r>
            <a:r>
              <a:rPr lang="zh-CN" altLang="en-US" sz="3200" dirty="0">
                <a:latin typeface="+mj-ea"/>
                <a:ea typeface="+mj-ea"/>
              </a:rPr>
              <a:t>。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8728" y="5001430"/>
            <a:ext cx="8370888" cy="6699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200" dirty="0">
                <a:solidFill>
                  <a:srgbClr val="0033CC"/>
                </a:solidFill>
                <a:latin typeface="+mj-ea"/>
                <a:cs typeface="Times New Roman" panose="02020603050405020304" pitchFamily="18" charset="0"/>
              </a:rPr>
              <a:t>(6)</a:t>
            </a:r>
            <a:r>
              <a:rPr lang="zh-CN" altLang="en-US" sz="3200" dirty="0">
                <a:latin typeface="+mj-ea"/>
                <a:ea typeface="+mj-ea"/>
              </a:rPr>
              <a:t>必须正确区分内力和外力。</a:t>
            </a:r>
            <a:endParaRPr lang="zh-CN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解决问题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小车摆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2213" r="8644"/>
          <a:stretch>
            <a:fillRect/>
          </a:stretch>
        </p:blipFill>
        <p:spPr>
          <a:xfrm>
            <a:off x="622598" y="673044"/>
            <a:ext cx="10801200" cy="616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338" y="980156"/>
            <a:ext cx="11675502" cy="130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2800" dirty="0">
                <a:latin typeface="+mj-ea"/>
                <a:ea typeface="+mj-ea"/>
                <a:cs typeface="Times New Roman" panose="02020603050405020304" pitchFamily="18" charset="0"/>
              </a:rPr>
              <a:t>       一辆平板车停止在光滑水平面上，车上一人用大锤敲打车的左端，如下图所示，在锤的连续敲打下，这辆平板车将怎么运动？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4" descr="img535"/>
          <p:cNvPicPr>
            <a:picLocks noChangeAspect="1" noChangeArrowheads="1"/>
          </p:cNvPicPr>
          <p:nvPr/>
        </p:nvPicPr>
        <p:blipFill rotWithShape="1"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3" t="74708" r="13433" b="12407"/>
          <a:stretch>
            <a:fillRect/>
          </a:stretch>
        </p:blipFill>
        <p:spPr bwMode="auto">
          <a:xfrm>
            <a:off x="3214886" y="2493690"/>
            <a:ext cx="527593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6554" y="909514"/>
            <a:ext cx="11737304" cy="195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</a:rPr>
              <a:t>       静止的两辆小车用细线相连，中间有一个压缩了的轻质弹簧。烧断细线后，由于弹力的作用，两辆小车分别向左、右运动，它们都获得了动量，它们的总动量是否增加了？</a:t>
            </a:r>
            <a:endParaRPr lang="zh-CN" altLang="en-US" sz="28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29" y="3141762"/>
            <a:ext cx="9915437" cy="30242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6554" y="909514"/>
            <a:ext cx="11557284" cy="195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</a:rPr>
              <a:t>       如图，在列车编组站里，一辆质量为</a:t>
            </a:r>
            <a:r>
              <a:rPr lang="en-US" altLang="zh-CN" sz="2800" dirty="0">
                <a:latin typeface="+mj-ea"/>
                <a:ea typeface="+mj-ea"/>
              </a:rPr>
              <a:t>1.8×10 </a:t>
            </a:r>
            <a:r>
              <a:rPr lang="en-US" altLang="zh-CN" sz="2800" baseline="30000" dirty="0">
                <a:latin typeface="+mj-ea"/>
                <a:ea typeface="+mj-ea"/>
              </a:rPr>
              <a:t>4</a:t>
            </a:r>
            <a:r>
              <a:rPr lang="en-US" altLang="zh-CN" sz="2800" dirty="0">
                <a:latin typeface="+mj-ea"/>
                <a:ea typeface="+mj-ea"/>
              </a:rPr>
              <a:t> kg</a:t>
            </a:r>
            <a:r>
              <a:rPr lang="zh-CN" altLang="en-US" sz="2800" dirty="0">
                <a:latin typeface="+mj-ea"/>
                <a:ea typeface="+mj-ea"/>
              </a:rPr>
              <a:t>的货车在平直轨道上以</a:t>
            </a:r>
            <a:r>
              <a:rPr lang="en-US" altLang="zh-CN" sz="2800" dirty="0">
                <a:latin typeface="+mj-ea"/>
                <a:ea typeface="+mj-ea"/>
              </a:rPr>
              <a:t>2 m/s</a:t>
            </a:r>
            <a:r>
              <a:rPr lang="zh-CN" altLang="en-US" sz="2800" dirty="0">
                <a:latin typeface="+mj-ea"/>
                <a:ea typeface="+mj-ea"/>
              </a:rPr>
              <a:t>的速度运动，碰上一辆质量为</a:t>
            </a:r>
            <a:r>
              <a:rPr lang="en-US" altLang="zh-CN" sz="2800" dirty="0">
                <a:latin typeface="+mj-ea"/>
                <a:ea typeface="+mj-ea"/>
              </a:rPr>
              <a:t>2.2×10 </a:t>
            </a:r>
            <a:r>
              <a:rPr lang="en-US" altLang="zh-CN" sz="2800" baseline="30000" dirty="0">
                <a:latin typeface="+mj-ea"/>
                <a:ea typeface="+mj-ea"/>
              </a:rPr>
              <a:t>4</a:t>
            </a:r>
            <a:r>
              <a:rPr lang="en-US" altLang="zh-CN" sz="2800" dirty="0">
                <a:latin typeface="+mj-ea"/>
                <a:ea typeface="+mj-ea"/>
              </a:rPr>
              <a:t> kg</a:t>
            </a:r>
            <a:r>
              <a:rPr lang="zh-CN" altLang="en-US" sz="2800" dirty="0">
                <a:latin typeface="+mj-ea"/>
                <a:ea typeface="+mj-ea"/>
              </a:rPr>
              <a:t>的静止的货车，它们碰撞后结合在一起继续运动。求货车碰撞后运动的速度。</a:t>
            </a:r>
            <a:endParaRPr lang="zh-CN" altLang="en-US" sz="280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94" y="3501802"/>
            <a:ext cx="10044532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97096" y="2751836"/>
            <a:ext cx="935495" cy="431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圆角矩形 116"/>
          <p:cNvSpPr/>
          <p:nvPr/>
        </p:nvSpPr>
        <p:spPr>
          <a:xfrm>
            <a:off x="2683969" y="3786609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圆角矩形 117"/>
          <p:cNvSpPr/>
          <p:nvPr/>
        </p:nvSpPr>
        <p:spPr>
          <a:xfrm>
            <a:off x="1064843" y="4853766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37290" y="643712"/>
            <a:ext cx="3454135" cy="578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在列车编组站里，一辆 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1.8×10</a:t>
            </a:r>
            <a:r>
              <a:rPr lang="zh-CN" altLang="zh-CN" sz="2800" b="1" baseline="30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kg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的货车在平直轨道上以 </a:t>
            </a:r>
            <a:r>
              <a:rPr lang="zh-CN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2 m/s 的速度运动，碰上一辆 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2.2×10</a:t>
            </a:r>
            <a:r>
              <a:rPr lang="zh-CN" altLang="zh-CN" sz="2800" b="1" baseline="30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kg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的静止货车，它们碰撞后结合在一起继续运动，求货车碰撞后的运动速度。</a:t>
            </a:r>
            <a:endParaRPr lang="zh-CN" altLang="zh-CN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0" name="Text Box 205"/>
          <p:cNvSpPr txBox="1">
            <a:spLocks noChangeArrowheads="1"/>
          </p:cNvSpPr>
          <p:nvPr/>
        </p:nvSpPr>
        <p:spPr bwMode="auto">
          <a:xfrm>
            <a:off x="3854567" y="698346"/>
            <a:ext cx="1732162" cy="54097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 algn="ctr">
            <a:solidFill>
              <a:srgbClr val="008000"/>
            </a:solidFill>
            <a:miter lim="800000"/>
          </a:ln>
          <a:effectLst/>
        </p:spPr>
        <p:txBody>
          <a:bodyPr wrap="square" lIns="108896" tIns="54448" rIns="108896" bIns="5444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审题指导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326468" y="3941273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743200" imgH="5181600" progId="Equation.3">
                  <p:embed/>
                </p:oleObj>
              </mc:Choice>
              <mc:Fallback>
                <p:oleObj name="" r:id="rId1" imgW="2743200" imgH="5181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6468" y="3941273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305304" y="3976206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114935" imgH="217170" progId="Equation.3">
                  <p:embed/>
                </p:oleObj>
              </mc:Choice>
              <mc:Fallback>
                <p:oleObj name="" r:id="rId3" imgW="114935" imgH="21717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5304" y="3976206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597097" y="663121"/>
            <a:ext cx="1223339" cy="52334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例题</a:t>
            </a: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35348" y="5110644"/>
            <a:ext cx="7803053" cy="95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③ 本题中研究的是哪一个过程？该过程的初状态和末状态分别是什么？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4567" y="3092791"/>
            <a:ext cx="6529246" cy="52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本题中相互作用的系统是什么？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54566" y="3616133"/>
            <a:ext cx="7967053" cy="95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②分析系统受到哪几个外力的作用？是否符合动量守恒的条件？ 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86255" y="5541630"/>
            <a:ext cx="1986751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碰撞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前、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后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4343" y="4533284"/>
            <a:ext cx="7604057" cy="52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地面摩擦力和空气阻力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649289" y="4533284"/>
            <a:ext cx="1986751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远小于内力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80085" y="4552453"/>
            <a:ext cx="162631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动量守恒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36960" name="Picture 9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3767" b="16185"/>
          <a:stretch>
            <a:fillRect/>
          </a:stretch>
        </p:blipFill>
        <p:spPr bwMode="auto">
          <a:xfrm>
            <a:off x="7217522" y="1568924"/>
            <a:ext cx="1748008" cy="6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9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3767" r="4262" b="16185"/>
          <a:stretch>
            <a:fillRect/>
          </a:stretch>
        </p:blipFill>
        <p:spPr bwMode="auto">
          <a:xfrm>
            <a:off x="4123192" y="1580273"/>
            <a:ext cx="1562205" cy="6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9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3767" r="4262" b="16185"/>
          <a:stretch>
            <a:fillRect/>
          </a:stretch>
        </p:blipFill>
        <p:spPr bwMode="auto">
          <a:xfrm>
            <a:off x="5727278" y="1580273"/>
            <a:ext cx="1562205" cy="6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9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3767" b="16185"/>
          <a:stretch>
            <a:fillRect/>
          </a:stretch>
        </p:blipFill>
        <p:spPr bwMode="auto">
          <a:xfrm>
            <a:off x="7217522" y="1568924"/>
            <a:ext cx="1748008" cy="6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4"/>
          <p:cNvGrpSpPr/>
          <p:nvPr/>
        </p:nvGrpSpPr>
        <p:grpSpPr>
          <a:xfrm>
            <a:off x="4619175" y="1246503"/>
            <a:ext cx="3461880" cy="785087"/>
            <a:chOff x="1281896" y="1467362"/>
            <a:chExt cx="3464134" cy="7849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𝟏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直接箭头连接符 77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3"/>
            <p:cNvSpPr/>
            <p:nvPr/>
          </p:nvSpPr>
          <p:spPr>
            <a:xfrm>
              <a:off x="1281896" y="1709883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162216" y="172904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512823" y="1004075"/>
            <a:ext cx="905427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系统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14" name="Group 3"/>
          <p:cNvGrpSpPr/>
          <p:nvPr/>
        </p:nvGrpSpPr>
        <p:grpSpPr bwMode="auto">
          <a:xfrm>
            <a:off x="6350424" y="644957"/>
            <a:ext cx="579254" cy="1169891"/>
            <a:chOff x="-13" y="370"/>
            <a:chExt cx="180" cy="484"/>
          </a:xfrm>
        </p:grpSpPr>
        <p:sp>
          <p:nvSpPr>
            <p:cNvPr id="93" name="Line 4"/>
            <p:cNvSpPr>
              <a:spLocks noChangeShapeType="1"/>
            </p:cNvSpPr>
            <p:nvPr/>
          </p:nvSpPr>
          <p:spPr bwMode="auto">
            <a:xfrm rot="5400000" flipH="1" flipV="1">
              <a:off x="-230" y="635"/>
              <a:ext cx="436" cy="1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Rectangle 5"/>
            <p:cNvSpPr>
              <a:spLocks noChangeArrowheads="1"/>
            </p:cNvSpPr>
            <p:nvPr/>
          </p:nvSpPr>
          <p:spPr bwMode="auto">
            <a:xfrm>
              <a:off x="9" y="370"/>
              <a:ext cx="158" cy="1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N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15" name="Group 10"/>
          <p:cNvGrpSpPr/>
          <p:nvPr/>
        </p:nvGrpSpPr>
        <p:grpSpPr bwMode="auto">
          <a:xfrm>
            <a:off x="8102170" y="685498"/>
            <a:ext cx="554979" cy="1163485"/>
            <a:chOff x="108" y="264"/>
            <a:chExt cx="194" cy="544"/>
          </a:xfrm>
        </p:grpSpPr>
        <p:sp>
          <p:nvSpPr>
            <p:cNvPr id="99" name="Line 11"/>
            <p:cNvSpPr>
              <a:spLocks noChangeShapeType="1"/>
            </p:cNvSpPr>
            <p:nvPr/>
          </p:nvSpPr>
          <p:spPr bwMode="auto">
            <a:xfrm rot="5400000" flipH="1" flipV="1">
              <a:off x="-153" y="542"/>
              <a:ext cx="527" cy="6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Rectangle 12"/>
            <p:cNvSpPr>
              <a:spLocks noChangeArrowheads="1"/>
            </p:cNvSpPr>
            <p:nvPr/>
          </p:nvSpPr>
          <p:spPr bwMode="auto">
            <a:xfrm>
              <a:off x="124" y="264"/>
              <a:ext cx="178" cy="2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N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16" name="Group 21"/>
          <p:cNvGrpSpPr/>
          <p:nvPr/>
        </p:nvGrpSpPr>
        <p:grpSpPr bwMode="auto">
          <a:xfrm>
            <a:off x="8117126" y="1613364"/>
            <a:ext cx="1690997" cy="523995"/>
            <a:chOff x="0" y="-363"/>
            <a:chExt cx="799" cy="330"/>
          </a:xfrm>
        </p:grpSpPr>
        <p:sp>
          <p:nvSpPr>
            <p:cNvPr id="108" name="Rectangle 23"/>
            <p:cNvSpPr>
              <a:spLocks noChangeArrowheads="1"/>
            </p:cNvSpPr>
            <p:nvPr/>
          </p:nvSpPr>
          <p:spPr bwMode="auto">
            <a:xfrm>
              <a:off x="542" y="-363"/>
              <a:ext cx="2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09" name="Line 22"/>
            <p:cNvSpPr>
              <a:spLocks noChangeShapeType="1"/>
            </p:cNvSpPr>
            <p:nvPr/>
          </p:nvSpPr>
          <p:spPr bwMode="auto">
            <a:xfrm>
              <a:off x="0" y="-214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1" name="Text Box 25"/>
          <p:cNvSpPr txBox="1">
            <a:spLocks noChangeArrowheads="1"/>
          </p:cNvSpPr>
          <p:nvPr/>
        </p:nvSpPr>
        <p:spPr bwMode="auto">
          <a:xfrm>
            <a:off x="9589092" y="1580273"/>
            <a:ext cx="1082565" cy="52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内力</a:t>
            </a:r>
            <a:endParaRPr 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2" name="Text Box 25"/>
          <p:cNvSpPr txBox="1">
            <a:spLocks noChangeArrowheads="1"/>
          </p:cNvSpPr>
          <p:nvPr/>
        </p:nvSpPr>
        <p:spPr bwMode="auto">
          <a:xfrm>
            <a:off x="6857716" y="2463737"/>
            <a:ext cx="1082565" cy="52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外</a:t>
            </a:r>
            <a:r>
              <a:rPr 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力</a:t>
            </a:r>
            <a:endParaRPr 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7" name="Group 18"/>
          <p:cNvGrpSpPr/>
          <p:nvPr/>
        </p:nvGrpSpPr>
        <p:grpSpPr bwMode="auto">
          <a:xfrm>
            <a:off x="4675690" y="1527417"/>
            <a:ext cx="1678298" cy="523995"/>
            <a:chOff x="87" y="17"/>
            <a:chExt cx="793" cy="330"/>
          </a:xfrm>
        </p:grpSpPr>
        <p:sp>
          <p:nvSpPr>
            <p:cNvPr id="105" name="Rectangle 20"/>
            <p:cNvSpPr>
              <a:spLocks noChangeArrowheads="1"/>
            </p:cNvSpPr>
            <p:nvPr/>
          </p:nvSpPr>
          <p:spPr bwMode="auto">
            <a:xfrm>
              <a:off x="87" y="17"/>
              <a:ext cx="257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H="1">
              <a:off x="291" y="190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6961" name="Picture 9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23"/>
          <a:stretch>
            <a:fillRect/>
          </a:stretch>
        </p:blipFill>
        <p:spPr bwMode="auto">
          <a:xfrm>
            <a:off x="3998489" y="2208837"/>
            <a:ext cx="8184352" cy="14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椭圆 89"/>
          <p:cNvSpPr/>
          <p:nvPr/>
        </p:nvSpPr>
        <p:spPr>
          <a:xfrm>
            <a:off x="5474566" y="1411259"/>
            <a:ext cx="3541985" cy="1124503"/>
          </a:xfrm>
          <a:prstGeom prst="ellipse">
            <a:avLst/>
          </a:prstGeom>
          <a:noFill/>
          <a:ln w="5715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Group 6"/>
          <p:cNvGrpSpPr/>
          <p:nvPr/>
        </p:nvGrpSpPr>
        <p:grpSpPr bwMode="auto">
          <a:xfrm>
            <a:off x="6337217" y="1769741"/>
            <a:ext cx="524948" cy="1321967"/>
            <a:chOff x="2" y="1"/>
            <a:chExt cx="162" cy="544"/>
          </a:xfrm>
        </p:grpSpPr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7" y="355"/>
              <a:ext cx="157" cy="19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G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97" name="Line 8"/>
            <p:cNvSpPr>
              <a:spLocks noChangeShapeType="1"/>
            </p:cNvSpPr>
            <p:nvPr/>
          </p:nvSpPr>
          <p:spPr bwMode="auto">
            <a:xfrm rot="16200000" flipH="1" flipV="1">
              <a:off x="-233" y="236"/>
              <a:ext cx="475" cy="5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Group 13"/>
          <p:cNvGrpSpPr/>
          <p:nvPr/>
        </p:nvGrpSpPr>
        <p:grpSpPr bwMode="auto">
          <a:xfrm>
            <a:off x="8074901" y="1845684"/>
            <a:ext cx="510098" cy="1247074"/>
            <a:chOff x="96" y="0"/>
            <a:chExt cx="170" cy="554"/>
          </a:xfrm>
        </p:grpSpPr>
        <p:sp>
          <p:nvSpPr>
            <p:cNvPr id="102" name="Rectangle 14"/>
            <p:cNvSpPr>
              <a:spLocks noChangeArrowheads="1"/>
            </p:cNvSpPr>
            <p:nvPr/>
          </p:nvSpPr>
          <p:spPr bwMode="auto">
            <a:xfrm>
              <a:off x="96" y="349"/>
              <a:ext cx="170" cy="20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G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03" name="Line 15"/>
            <p:cNvSpPr>
              <a:spLocks noChangeShapeType="1"/>
            </p:cNvSpPr>
            <p:nvPr/>
          </p:nvSpPr>
          <p:spPr bwMode="auto">
            <a:xfrm rot="16200000" flipH="1" flipV="1">
              <a:off x="-133" y="238"/>
              <a:ext cx="479" cy="3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31214E-7 L 0.12969 0.00209 " pathEditMode="relative" ptsTypes="AA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86 -3.98844E-6 L 0.37617 0.00024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531 0.00023 " pathEditMode="relative" ptsTypes="AA">
                                      <p:cBhvr>
                                        <p:cTn id="22" dur="4000" fill="hold"/>
                                        <p:tgtEl>
                                          <p:spTgt spid="36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 animBg="1"/>
      <p:bldP spid="118" grpId="0" animBg="1"/>
      <p:bldP spid="70" grpId="0" animBg="1"/>
      <p:bldP spid="5" grpId="0"/>
      <p:bldP spid="9" grpId="0"/>
      <p:bldP spid="11" grpId="0"/>
      <p:bldP spid="120" grpId="0"/>
      <p:bldP spid="12" grpId="0"/>
      <p:bldP spid="6" grpId="0"/>
      <p:bldP spid="111" grpId="0" autoUpdateAnimBg="0"/>
      <p:bldP spid="112" grpId="0" autoUpdateAnimBg="0"/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10631" y="770"/>
            <a:ext cx="10225136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小实验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小车摆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2213" r="7463"/>
          <a:stretch>
            <a:fillRect/>
          </a:stretch>
        </p:blipFill>
        <p:spPr>
          <a:xfrm>
            <a:off x="550590" y="626833"/>
            <a:ext cx="11089232" cy="623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668534" y="2894713"/>
            <a:ext cx="935495" cy="431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圆角矩形 116"/>
          <p:cNvSpPr/>
          <p:nvPr/>
        </p:nvSpPr>
        <p:spPr>
          <a:xfrm>
            <a:off x="2755407" y="3929486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圆角矩形 117"/>
          <p:cNvSpPr/>
          <p:nvPr/>
        </p:nvSpPr>
        <p:spPr>
          <a:xfrm>
            <a:off x="1136281" y="4996642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8728" y="786589"/>
            <a:ext cx="3454135" cy="578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在列车编组站里，一辆 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1.8×10</a:t>
            </a:r>
            <a:r>
              <a:rPr lang="zh-CN" altLang="zh-CN" sz="2800" b="1" baseline="30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kg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的货车在平直轨道上以 </a:t>
            </a:r>
            <a:r>
              <a:rPr lang="zh-CN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2 m/s 的速度运动，碰上一辆 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2.2×10</a:t>
            </a:r>
            <a:r>
              <a:rPr lang="zh-CN" altLang="zh-CN" sz="2800" b="1" baseline="30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kg </a:t>
            </a:r>
            <a:r>
              <a:rPr lang="zh-CN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的静止货车，它们碰撞后结合在一起继续运动，求货车碰撞后的运动速度。</a:t>
            </a:r>
            <a:endParaRPr lang="zh-CN" altLang="zh-CN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308730" y="786829"/>
            <a:ext cx="1223339" cy="52334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例题</a:t>
            </a: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397906" y="4064741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14935" imgH="217170" progId="Equation.3">
                  <p:embed/>
                </p:oleObj>
              </mc:Choice>
              <mc:Fallback>
                <p:oleObj name="" r:id="rId1" imgW="114935" imgH="21717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906" y="4064741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376742" y="4099674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114935" imgH="217170" progId="Equation.3">
                  <p:embed/>
                </p:oleObj>
              </mc:Choice>
              <mc:Fallback>
                <p:oleObj name="" r:id="rId3" imgW="114935" imgH="21717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742" y="4099674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206"/>
          <p:cNvSpPr txBox="1">
            <a:spLocks noChangeArrowheads="1"/>
          </p:cNvSpPr>
          <p:nvPr/>
        </p:nvSpPr>
        <p:spPr bwMode="auto">
          <a:xfrm>
            <a:off x="3933358" y="822911"/>
            <a:ext cx="1124806" cy="539875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6960" name="Picture 9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t="3767" b="16185"/>
          <a:stretch>
            <a:fillRect/>
          </a:stretch>
        </p:blipFill>
        <p:spPr bwMode="auto">
          <a:xfrm>
            <a:off x="7043040" y="1405214"/>
            <a:ext cx="1748008" cy="6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962" name="Picture 9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r="62505" b="17897"/>
          <a:stretch>
            <a:fillRect/>
          </a:stretch>
        </p:blipFill>
        <p:spPr bwMode="auto">
          <a:xfrm>
            <a:off x="4266591" y="1362786"/>
            <a:ext cx="1525073" cy="69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961" name="Picture 9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23"/>
          <a:stretch>
            <a:fillRect/>
          </a:stretch>
        </p:blipFill>
        <p:spPr bwMode="auto">
          <a:xfrm>
            <a:off x="3926005" y="2063375"/>
            <a:ext cx="8184352" cy="14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74"/>
          <p:cNvGrpSpPr/>
          <p:nvPr/>
        </p:nvGrpSpPr>
        <p:grpSpPr>
          <a:xfrm>
            <a:off x="4698358" y="1101041"/>
            <a:ext cx="3461880" cy="785087"/>
            <a:chOff x="1281896" y="1467362"/>
            <a:chExt cx="3464134" cy="7849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𝟏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直接箭头连接符 77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3"/>
            <p:cNvSpPr/>
            <p:nvPr/>
          </p:nvSpPr>
          <p:spPr>
            <a:xfrm>
              <a:off x="1281896" y="1709883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162216" y="172904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17"/>
          <p:cNvGrpSpPr/>
          <p:nvPr/>
        </p:nvGrpSpPr>
        <p:grpSpPr>
          <a:xfrm>
            <a:off x="8440338" y="786588"/>
            <a:ext cx="3166290" cy="720247"/>
            <a:chOff x="8259415" y="980728"/>
            <a:chExt cx="3168352" cy="720080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8259415" y="1295107"/>
              <a:ext cx="276953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63565" y="98072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691463" y="1137955"/>
              <a:ext cx="0" cy="1308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543285" y="117758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8" y="2299107"/>
            <a:ext cx="6672484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沿碰撞前货车运动的方向建立坐标轴，有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48334" y="2780711"/>
            <a:ext cx="1786506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=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m/s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943937" y="2784111"/>
            <a:ext cx="4439352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设两车结合后的速度为</a:t>
            </a:r>
            <a:r>
              <a:rPr lang="zh-CN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 </a:t>
            </a: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8747" y="3282854"/>
            <a:ext cx="3788956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两车碰撞前的总动量为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78747" y="3792456"/>
            <a:ext cx="3788956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两车碰撞后的总动量为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78747" y="4415932"/>
            <a:ext cx="3788956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由动量守恒定律可得：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78748" y="5108069"/>
            <a:ext cx="905427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所以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43963" y="5737123"/>
            <a:ext cx="2347192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代入数值，得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7992662" y="3238404"/>
          <a:ext cx="1462723" cy="57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6" imgW="14020800" imgH="5486400" progId="">
                  <p:embed/>
                </p:oleObj>
              </mc:Choice>
              <mc:Fallback>
                <p:oleObj name="Equation" r:id="rId6" imgW="14020800" imgH="54864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2662" y="3238404"/>
                        <a:ext cx="1462723" cy="573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7936610" y="3741834"/>
          <a:ext cx="2574837" cy="57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8" imgW="24688800" imgH="5486400" progId="">
                  <p:embed/>
                </p:oleObj>
              </mc:Choice>
              <mc:Fallback>
                <p:oleObj name="Equation" r:id="rId8" imgW="24688800" imgH="54864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610" y="3741834"/>
                        <a:ext cx="2574837" cy="573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/>
        </p:nvGraphicFramePr>
        <p:xfrm>
          <a:off x="7864649" y="4390799"/>
          <a:ext cx="2988904" cy="57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0" imgW="28651200" imgH="5486400" progId="">
                  <p:embed/>
                </p:oleObj>
              </mc:Choice>
              <mc:Fallback>
                <p:oleObj name="Equation" r:id="rId10" imgW="28651200" imgH="54864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649" y="4390799"/>
                        <a:ext cx="2988904" cy="573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7269601" y="4915868"/>
          <a:ext cx="2033851" cy="108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Equation" r:id="rId12" imgW="19507200" imgH="10363200" progId="">
                  <p:embed/>
                </p:oleObj>
              </mc:Choice>
              <mc:Fallback>
                <p:oleObj name="Equation" r:id="rId12" imgW="19507200" imgH="10363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9601" y="4915868"/>
                        <a:ext cx="2033851" cy="1082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矩形 76"/>
          <p:cNvSpPr/>
          <p:nvPr/>
        </p:nvSpPr>
        <p:spPr>
          <a:xfrm>
            <a:off x="6306715" y="5771814"/>
            <a:ext cx="1845778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i="1" dirty="0">
                <a:solidFill>
                  <a:srgbClr val="FF0000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0.9 m/s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9" grpId="0"/>
      <p:bldP spid="20" grpId="0"/>
      <p:bldP spid="62" grpId="0"/>
      <p:bldP spid="68" grpId="0"/>
      <p:bldP spid="69" grpId="0"/>
      <p:bldP spid="71" grpId="0"/>
      <p:bldP spid="72" grpId="0"/>
      <p:bldP spid="73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662" y="909514"/>
            <a:ext cx="11688854" cy="260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一枚在空中飞行的火箭质量为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=10kg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，在某时刻的速度大小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 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900m/s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，方向水平，燃料即将耗尽。此时，火箭突然炸裂成两块，其中质量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=4kg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的一块沿着与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相反的方向飞去，速度大小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lang="en-US" altLang="zh-C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300m/s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求炸裂后另一块的速度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54" y="3357786"/>
            <a:ext cx="5831391" cy="32238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圆角矩形 116"/>
          <p:cNvSpPr/>
          <p:nvPr/>
        </p:nvSpPr>
        <p:spPr>
          <a:xfrm>
            <a:off x="365807" y="5909056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圆角矩形 117"/>
          <p:cNvSpPr/>
          <p:nvPr/>
        </p:nvSpPr>
        <p:spPr>
          <a:xfrm>
            <a:off x="2812486" y="4855114"/>
            <a:ext cx="791573" cy="405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49439" y="2235798"/>
            <a:ext cx="395786" cy="431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21885" y="677443"/>
            <a:ext cx="3454135" cy="578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一枚在空中飞行的火箭，质量为</a:t>
            </a:r>
            <a:r>
              <a:rPr lang="en-US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，在某点的速度为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，方向水平，燃料即将耗尽。火箭在该点突然炸裂成两块，其中质量为</a:t>
            </a:r>
            <a:r>
              <a:rPr lang="en-US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的一块沿着与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相反的方向飞去，速度为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。求炸裂后另一块的速度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 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509731" y="749707"/>
            <a:ext cx="1223339" cy="52334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例题</a:t>
            </a:r>
            <a:r>
              <a:rPr kumimoji="1"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65" y="643712"/>
            <a:ext cx="4559781" cy="180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311063" y="3902979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2743200" imgH="5181600" progId="Equation.3">
                  <p:embed/>
                </p:oleObj>
              </mc:Choice>
              <mc:Fallback>
                <p:oleObj name="" r:id="rId2" imgW="2743200" imgH="5181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063" y="3902979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289899" y="3937912"/>
          <a:ext cx="152380" cy="2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4" imgW="114935" imgH="217170" progId="Equation.3">
                  <p:embed/>
                </p:oleObj>
              </mc:Choice>
              <mc:Fallback>
                <p:oleObj name="" r:id="rId4" imgW="114935" imgH="21717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899" y="3937912"/>
                        <a:ext cx="152380" cy="2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206"/>
          <p:cNvSpPr txBox="1">
            <a:spLocks noChangeArrowheads="1"/>
          </p:cNvSpPr>
          <p:nvPr/>
        </p:nvSpPr>
        <p:spPr bwMode="auto">
          <a:xfrm>
            <a:off x="3882866" y="1021272"/>
            <a:ext cx="1124806" cy="539875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5" name="组合 74"/>
          <p:cNvGrpSpPr/>
          <p:nvPr/>
        </p:nvGrpSpPr>
        <p:grpSpPr>
          <a:xfrm>
            <a:off x="7633391" y="821732"/>
            <a:ext cx="3700613" cy="811440"/>
            <a:chOff x="1539314" y="1988187"/>
            <a:chExt cx="3703022" cy="8112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1994742" y="2204211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FF0000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rgbClr val="FF0000"/>
                          </a:solidFill>
                          <a:latin typeface="Cambria Math" panose="02040503050406030204"/>
                        </a:rPr>
                        <m:t>𝟏</m:t>
                      </m:r>
                    </m:oMath>
                  </a14:m>
                  <a:endParaRPr lang="zh-CN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4742" y="2204211"/>
                  <a:ext cx="625185" cy="52322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直接箭头连接符 77"/>
            <p:cNvCxnSpPr/>
            <p:nvPr/>
          </p:nvCxnSpPr>
          <p:spPr>
            <a:xfrm flipH="1">
              <a:off x="1539314" y="2799439"/>
              <a:ext cx="100860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3"/>
            <p:cNvSpPr/>
            <p:nvPr/>
          </p:nvSpPr>
          <p:spPr>
            <a:xfrm>
              <a:off x="1611815" y="2007351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658522" y="198818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17"/>
          <p:cNvGrpSpPr/>
          <p:nvPr/>
        </p:nvGrpSpPr>
        <p:grpSpPr>
          <a:xfrm>
            <a:off x="7376140" y="2082235"/>
            <a:ext cx="4511469" cy="703332"/>
            <a:chOff x="8259415" y="997639"/>
            <a:chExt cx="4514406" cy="703169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8259415" y="1295107"/>
              <a:ext cx="4188289" cy="91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2409619" y="99763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691463" y="1137955"/>
              <a:ext cx="0" cy="1308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543285" y="117758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775507" y="2550324"/>
            <a:ext cx="3788956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火箭炸裂前的总动量为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19943" y="3052701"/>
            <a:ext cx="3068073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炸裂后的总动量为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19943" y="3648066"/>
            <a:ext cx="4149397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根据动量守恒定律可得：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17273" y="4444690"/>
            <a:ext cx="905427" cy="52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8001647" y="2660820"/>
          <a:ext cx="1272347" cy="41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7" imgW="12192000" imgH="3962400" progId="">
                  <p:embed/>
                </p:oleObj>
              </mc:Choice>
              <mc:Fallback>
                <p:oleObj name="Equation" r:id="rId7" imgW="12192000" imgH="39624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647" y="2660820"/>
                        <a:ext cx="1272347" cy="4128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7703638" y="3001641"/>
          <a:ext cx="3528303" cy="57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9" imgW="33832800" imgH="5486400" progId="">
                  <p:embed/>
                </p:oleObj>
              </mc:Choice>
              <mc:Fallback>
                <p:oleObj name="Equation" r:id="rId9" imgW="33832800" imgH="54864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3638" y="3001641"/>
                        <a:ext cx="3528303" cy="573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/>
        </p:nvGraphicFramePr>
        <p:xfrm>
          <a:off x="7727558" y="3678619"/>
          <a:ext cx="3720266" cy="57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1" imgW="35661600" imgH="5486400" progId="">
                  <p:embed/>
                </p:oleObj>
              </mc:Choice>
              <mc:Fallback>
                <p:oleObj name="Equation" r:id="rId11" imgW="35661600" imgH="54864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7558" y="3678619"/>
                        <a:ext cx="3720266" cy="573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6410544" y="4154036"/>
          <a:ext cx="2543106" cy="108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Equation" r:id="rId13" imgW="24384000" imgH="10363200" progId="">
                  <p:embed/>
                </p:oleObj>
              </mc:Choice>
              <mc:Fallback>
                <p:oleObj name="Equation" r:id="rId13" imgW="24384000" imgH="10363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544" y="4154036"/>
                        <a:ext cx="2543106" cy="1082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882866" y="5163542"/>
            <a:ext cx="8284570" cy="954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若</a:t>
            </a:r>
            <a:r>
              <a:rPr lang="zh-CN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=10kg,</a:t>
            </a:r>
            <a:r>
              <a:rPr lang="zh-CN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=4kg;v的大小为900m/s,</a:t>
            </a:r>
            <a:r>
              <a:rPr lang="zh-CN" altLang="en-US" sz="2800" b="1" i="1" dirty="0">
                <a:solidFill>
                  <a:schemeClr val="tx1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的大小为300m/s，则</a:t>
            </a:r>
            <a:r>
              <a:rPr lang="zh-CN" altLang="en-US" sz="2800" b="1" i="1" dirty="0">
                <a:solidFill>
                  <a:schemeClr val="tx1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的大小为多少？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8713301" y="5594530"/>
            <a:ext cx="1619902" cy="58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1700m/s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0" grpId="0" animBg="1"/>
      <p:bldP spid="82" grpId="0" animBg="1"/>
      <p:bldP spid="68" grpId="0"/>
      <p:bldP spid="69" grpId="0"/>
      <p:bldP spid="71" grpId="0"/>
      <p:bldP spid="72" grpId="0"/>
      <p:bldP spid="39" grpId="0" bldLvl="0" animBg="1" autoUpdateAnimBg="0"/>
      <p:bldP spid="40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534" y="765498"/>
            <a:ext cx="11881320" cy="198128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将两个完全相同的磁铁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磁性极强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分别固定在质量相等的小车上，水平面光滑</a:t>
            </a:r>
            <a:r>
              <a:rPr lang="zh-CN" altLang="en-US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。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开始时甲车速度大小为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 m/s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，方向向右，乙车速度大小为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2m/s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，方向向左并与甲车速度方向在同一直线上，如图所示</a:t>
            </a:r>
            <a:r>
              <a:rPr lang="zh-CN" altLang="en-US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63490" name="Picture 2" descr="16-3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38" y="4631523"/>
            <a:ext cx="576833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70571" y="2772430"/>
            <a:ext cx="10189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当乙车速度为零时，甲车的速度多大？方向如何？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654" y="3429794"/>
            <a:ext cx="11543199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由于磁性极强，故两车不会相碰，那么两车的距离最小时，乙车的速度是多大？方向如何？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0570" y="939150"/>
            <a:ext cx="11449272" cy="335474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解析　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两个小车及磁铁组成的系统在水平方向不受外力作用，两车之间的磁场力是系统内力，系统动量守恒，设向右为正方向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3 m/s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乙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＝－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2 m/s.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据动量守恒定律得：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乙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，代入数据解得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1 m/s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，方向向右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7" name="Picture 2" descr="16-3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18" y="4653930"/>
            <a:ext cx="4320977" cy="11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6574" y="611604"/>
            <a:ext cx="11377264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由于磁性极强，故两车不会相碰，那么两车的距离最小时，乙车的速度是多大？方向如何？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Picture 2" descr="16-3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18" y="1989634"/>
            <a:ext cx="4320977" cy="11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06574" y="4149874"/>
            <a:ext cx="10585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解析　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两车的距离最小时，两车速度相同，设为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由动量守恒定律得：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乙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′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0.5 m/s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，方向向右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6" name="返回" descr="C:\Users\Administrator\Desktop\新建文件夹\返回.t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400" y="6459538"/>
            <a:ext cx="8620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06574" y="3357786"/>
            <a:ext cx="41136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0.5 m/s</a:t>
            </a: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方向向右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6491" y="686230"/>
            <a:ext cx="11843371" cy="32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 algn="just">
              <a:lnSpc>
                <a:spcPct val="150000"/>
              </a:lnSpc>
            </a:pP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kumimoji="0" 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如图所示，质量</a:t>
            </a:r>
            <a:r>
              <a:rPr kumimoji="0" lang="en-US" altLang="zh-CN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kumimoji="0" lang="en-US" altLang="zh-CN" sz="2800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1kg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的平板小车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在光滑水平面上以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kumimoji="0" lang="en-US" altLang="zh-CN" sz="280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=1m/s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的速度向左匀速运动。当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=0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时，质量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kumimoji="0" lang="en-US" altLang="zh-CN" sz="280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2kg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的小铁块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以</a:t>
            </a:r>
            <a:r>
              <a:rPr lang="en-US" altLang="zh-CN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kumimoji="0" lang="en-US" altLang="zh-CN" sz="280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m/s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的速度水平向右滑上小车，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与小车间的动摩擦因数为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μ=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0.2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。若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最终没有滑出小车，取水平向右为正方向，</a:t>
            </a:r>
            <a:r>
              <a:rPr kumimoji="0" lang="en-US" altLang="zh-CN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</a:t>
            </a:r>
            <a:r>
              <a:rPr kumimoji="0" lang="zh-CN" altLang="en-US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＝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10m/s</a:t>
            </a:r>
            <a:r>
              <a:rPr kumimoji="0" lang="en-US" altLang="zh-CN" sz="2800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zh-CN" altLang="en-US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求：</a:t>
            </a:r>
            <a:r>
              <a:rPr kumimoji="0" lang="en-US" altLang="zh-CN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在小车上停止运动时，小车的速度大小。</a:t>
            </a:r>
            <a:endParaRPr kumimoji="0" lang="zh-CN" altLang="en-US" sz="5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046" r="11625" b="9580"/>
          <a:stretch>
            <a:fillRect/>
          </a:stretch>
        </p:blipFill>
        <p:spPr bwMode="auto">
          <a:xfrm>
            <a:off x="3430910" y="4077866"/>
            <a:ext cx="4907863" cy="214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H_Number_1"/>
          <p:cNvSpPr/>
          <p:nvPr>
            <p:custDataLst>
              <p:tags r:id="rId2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2431" y="929464"/>
            <a:ext cx="4317669" cy="52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/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如图所示，质量</a:t>
            </a:r>
            <a:r>
              <a:rPr kumimoji="0" lang="en-US" altLang="zh-CN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800" b="1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1kg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的平板小车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在光滑水平面上以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en-US" altLang="zh-CN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=1m/s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的速度向左匀速运动．当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=0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时，质量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800" b="1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2kg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的小铁块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en-US" altLang="zh-CN" sz="2800" b="1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 m/s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的速度水平向右滑上小车，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与小车间的动摩擦因数为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μ=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0.2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。若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最终没有滑出小车，取水平向右为正方向，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zh-CN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10m/s</a:t>
            </a:r>
            <a:r>
              <a:rPr kumimoji="0" lang="en-US" altLang="zh-CN" sz="2800" b="1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求：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在小车上停止运动时，小车的速度大小。</a:t>
            </a:r>
            <a:endParaRPr kumimoji="0" lang="zh-CN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046" r="11625" b="9580"/>
          <a:stretch>
            <a:fillRect/>
          </a:stretch>
        </p:blipFill>
        <p:spPr bwMode="auto">
          <a:xfrm>
            <a:off x="7966197" y="1073513"/>
            <a:ext cx="3959823" cy="17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514108" y="2136341"/>
            <a:ext cx="7413958" cy="20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在小车上停止运动</a:t>
            </a:r>
            <a:endParaRPr lang="en-US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时，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以共同速</a:t>
            </a:r>
            <a:endParaRPr lang="en-US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度运动，设其速度为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，取水平向右为正方向，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206"/>
          <p:cNvSpPr txBox="1">
            <a:spLocks noChangeArrowheads="1"/>
          </p:cNvSpPr>
          <p:nvPr/>
        </p:nvSpPr>
        <p:spPr bwMode="auto">
          <a:xfrm>
            <a:off x="4512061" y="929464"/>
            <a:ext cx="1124806" cy="539875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14109" y="1630542"/>
            <a:ext cx="2707633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用动量守恒定律</a:t>
            </a:r>
            <a:endParaRPr lang="zh-CN" altLang="zh-CN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44084" y="961072"/>
            <a:ext cx="1626310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方法一：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4742" y="4871653"/>
            <a:ext cx="3898522" cy="52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=(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)</a:t>
            </a:r>
            <a:r>
              <a:rPr lang="en-US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17838" y="4223431"/>
            <a:ext cx="3068073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由动量守恒定律得</a:t>
            </a:r>
            <a:endParaRPr lang="en-US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17837" y="5670321"/>
            <a:ext cx="3736091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解得，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=lm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／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H_Number_1"/>
          <p:cNvSpPr/>
          <p:nvPr>
            <p:custDataLst>
              <p:tags r:id="rId2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MH_Entry_1"/>
          <p:cNvSpPr/>
          <p:nvPr>
            <p:custDataLst>
              <p:tags r:id="rId3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7" grpId="0"/>
      <p:bldP spid="9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1129887" y="5179507"/>
            <a:ext cx="3310213" cy="432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2431" y="858026"/>
            <a:ext cx="4317669" cy="52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/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如图所示，质量</a:t>
            </a:r>
            <a:r>
              <a:rPr kumimoji="0" lang="en-US" altLang="zh-CN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800" b="1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1kg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的平板小车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在光滑水平面上以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en-US" altLang="zh-CN" sz="28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=1m/s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的速度向左匀速运动．当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=0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时，质量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2800" b="1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2kg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的小铁块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800" b="1" i="1" dirty="0"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en-US" altLang="zh-CN" sz="2800" b="1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 m/s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的速度水平向右滑上小车，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与小车间的动摩擦因数为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μ=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0.2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。若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最终没有滑出小车，取水平向右为正方向，</a:t>
            </a:r>
            <a:r>
              <a:rPr kumimoji="0" lang="en-US" altLang="zh-C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zh-CN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10m/s</a:t>
            </a:r>
            <a:r>
              <a:rPr kumimoji="0" lang="en-US" altLang="zh-CN" sz="2800" b="1" i="1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求：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在小车上停止运动时，小车的速度大小。</a:t>
            </a:r>
            <a:endParaRPr kumimoji="0" lang="zh-CN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046" r="11625" b="9580"/>
          <a:stretch>
            <a:fillRect/>
          </a:stretch>
        </p:blipFill>
        <p:spPr bwMode="auto">
          <a:xfrm>
            <a:off x="7966197" y="1002075"/>
            <a:ext cx="3959823" cy="17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06"/>
          <p:cNvSpPr txBox="1">
            <a:spLocks noChangeArrowheads="1"/>
          </p:cNvSpPr>
          <p:nvPr/>
        </p:nvSpPr>
        <p:spPr bwMode="auto">
          <a:xfrm>
            <a:off x="4512061" y="858026"/>
            <a:ext cx="1124806" cy="539875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062" y="1938397"/>
            <a:ext cx="7401684" cy="1385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设小车的加速度为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小铁块的加速度为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，运动时间为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07362" y="894533"/>
            <a:ext cx="1386016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方法二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: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524335" y="1506248"/>
            <a:ext cx="2707633" cy="52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用牛顿运动定律</a:t>
            </a:r>
            <a:endParaRPr lang="zh-CN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0" y="428724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20567" y="4747359"/>
            <a:ext cx="6727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t=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i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000099"/>
                </a:solidFill>
                <a:latin typeface="Courier New" panose="02070309020205020404" pitchFamily="49" charset="0"/>
                <a:ea typeface="黑体" panose="02010609060101010101" pitchFamily="2" charset="-122"/>
                <a:cs typeface="Courier New" panose="02070309020205020404" pitchFamily="49" charset="0"/>
              </a:rPr>
              <a:t>-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解得：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0.5s     </a:t>
            </a:r>
            <a:endParaRPr lang="zh-CN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8110119" y="3883063"/>
          <a:ext cx="1513490" cy="66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2" imgW="12496800" imgH="5486400" progId="">
                  <p:embed/>
                </p:oleObj>
              </mc:Choice>
              <mc:Fallback>
                <p:oleObj name="Equation" r:id="rId2" imgW="124968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119" y="3883063"/>
                        <a:ext cx="1513490" cy="6653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5429504" y="3666988"/>
          <a:ext cx="2141731" cy="125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4" imgW="17678400" imgH="10363200" progId="">
                  <p:embed/>
                </p:oleObj>
              </mc:Choice>
              <mc:Fallback>
                <p:oleObj name="Equation" r:id="rId4" imgW="17678400" imgH="10363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04" y="3666988"/>
                        <a:ext cx="2141731" cy="12575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矩形 23"/>
          <p:cNvSpPr/>
          <p:nvPr/>
        </p:nvSpPr>
        <p:spPr>
          <a:xfrm>
            <a:off x="4512061" y="3090791"/>
            <a:ext cx="3877064" cy="73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由牛顿运动定律得： 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55983" y="5539630"/>
            <a:ext cx="5239133" cy="73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得：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dirty="0">
                <a:solidFill>
                  <a:srgbClr val="000099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 dirty="0">
                <a:solidFill>
                  <a:srgbClr val="000099"/>
                </a:solidFill>
                <a:latin typeface="Courier New" panose="02070309020205020404" pitchFamily="49" charset="0"/>
                <a:ea typeface="黑体" panose="02010609060101010101" pitchFamily="2" charset="-122"/>
                <a:cs typeface="Courier New" panose="02070309020205020404" pitchFamily="49" charset="0"/>
              </a:rPr>
              <a:t>-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t=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1+4×0.5=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1m/s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  <p:bldP spid="20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5284" y="837506"/>
            <a:ext cx="11665296" cy="3600400"/>
          </a:xfrm>
          <a:prstGeom prst="rect">
            <a:avLst/>
          </a:prstGeom>
        </p:spPr>
        <p:txBody>
          <a:bodyPr lIns="108850" tIns="54425" rIns="108850" bIns="54425">
            <a:noAutofit/>
          </a:bodyPr>
          <a:lstStyle/>
          <a:p>
            <a:pPr marL="0" indent="0" algn="just">
              <a:lnSpc>
                <a:spcPct val="130000"/>
              </a:lnSpc>
              <a:buNone/>
              <a:tabLst>
                <a:tab pos="2458085" algn="l"/>
              </a:tabLs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如图所示，木板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质量</a:t>
            </a:r>
            <a:r>
              <a:rPr lang="en-US" altLang="zh-C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28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1kg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，足够长的木板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质量</a:t>
            </a:r>
            <a:r>
              <a:rPr lang="en-US" altLang="zh-C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28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4kg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，质量为</a:t>
            </a:r>
            <a:r>
              <a:rPr lang="en-US" altLang="zh-C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28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1kg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的木块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置于木板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上，水平面光滑，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之间有摩擦，开始时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均静止，现使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以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en-US" altLang="zh-CN" sz="2800" baseline="-300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12m/s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的初速度向右运动，与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碰撞后以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4m/s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速度弹回。求：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buNone/>
              <a:tabLst>
                <a:tab pos="2458085" algn="l"/>
              </a:tabLs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运动过程中的最大速度大小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buNone/>
              <a:tabLst>
                <a:tab pos="2458085" algn="l"/>
              </a:tabLst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r>
              <a:rPr lang="en-US" altLang="zh-C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运动过程中的最大速度大小。</a:t>
            </a:r>
            <a:endParaRPr lang="zh-CN" altLang="en-US" sz="33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0" y="2937555"/>
            <a:ext cx="219891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0" tIns="54425" rIns="108850" bIns="54425" anchor="ctr">
            <a:spAutoFit/>
          </a:bodyPr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82" y="4869954"/>
            <a:ext cx="6696744" cy="1312337"/>
          </a:xfrm>
          <a:prstGeom prst="rect">
            <a:avLst/>
          </a:prstGeom>
        </p:spPr>
      </p:pic>
      <p:sp>
        <p:nvSpPr>
          <p:cNvPr id="3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10631" y="770"/>
            <a:ext cx="10225136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回顾思考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b="23289"/>
          <a:stretch>
            <a:fillRect/>
          </a:stretch>
        </p:blipFill>
        <p:spPr>
          <a:xfrm>
            <a:off x="814028" y="794883"/>
            <a:ext cx="10793872" cy="295232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8822" y="4696028"/>
          <a:ext cx="5976664" cy="775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5" imgW="40538400" imgH="5791200" progId="">
                  <p:embed/>
                </p:oleObj>
              </mc:Choice>
              <mc:Fallback>
                <p:oleObj name="Equation" r:id="rId5" imgW="40538400" imgH="5791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822" y="4696028"/>
                        <a:ext cx="5976664" cy="775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566814" y="5674909"/>
          <a:ext cx="5400081" cy="121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7" imgW="29260800" imgH="10363200" progId="">
                  <p:embed/>
                </p:oleObj>
              </mc:Choice>
              <mc:Fallback>
                <p:oleObj name="Equation" r:id="rId7" imgW="29260800" imgH="103632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814" y="5674909"/>
                        <a:ext cx="5400081" cy="1211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2659716" y="3871860"/>
          <a:ext cx="4875650" cy="680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公式" r:id="rId9" imgW="37185600" imgH="5181600" progId="Equation.3">
                  <p:embed/>
                </p:oleObj>
              </mc:Choice>
              <mc:Fallback>
                <p:oleObj name="公式" r:id="rId9" imgW="37185600" imgH="5181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716" y="3871860"/>
                        <a:ext cx="4875650" cy="680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760" y="152436"/>
            <a:ext cx="11276132" cy="5205030"/>
          </a:xfrm>
          <a:prstGeom prst="rect">
            <a:avLst/>
          </a:prstGeom>
        </p:spPr>
        <p:txBody>
          <a:bodyPr lIns="108850" tIns="54425" rIns="108850" bIns="54425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解析</a:t>
            </a:r>
            <a:r>
              <a:rPr lang="en-US" altLang="zh-CN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碰后瞬间，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的运动状态未变，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速度最大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系统动量守恒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取向右为正方向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有：</a:t>
            </a:r>
            <a:endParaRPr lang="zh-CN" altLang="en-US" sz="3300" i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300" i="1" dirty="0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baseline="-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＝－</a:t>
            </a:r>
            <a:r>
              <a:rPr lang="en-US" altLang="zh-CN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endParaRPr lang="en-US" altLang="zh-CN" sz="33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代入数据得：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4m/s.</a:t>
            </a:r>
            <a:endParaRPr lang="zh-CN" altLang="en-US" sz="33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相互作用使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减速、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加速，由于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板足够长，所以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能达到相同速度，二者共速后，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速度最大，由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300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系统动量守恒，有</a:t>
            </a:r>
            <a:r>
              <a:rPr lang="en-US" altLang="zh-CN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n-US" altLang="zh-CN" sz="3300" i="1" dirty="0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endParaRPr lang="en-US" altLang="zh-CN" sz="33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代入数据得：</a:t>
            </a:r>
            <a:r>
              <a:rPr lang="en-US" altLang="zh-CN" sz="3300" i="1" dirty="0" err="1">
                <a:solidFill>
                  <a:srgbClr val="000000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33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3.2m/s</a:t>
            </a:r>
            <a:endParaRPr lang="en-US" altLang="zh-CN" sz="33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760" y="5563888"/>
            <a:ext cx="8076149" cy="871660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algn="just">
              <a:lnSpc>
                <a:spcPct val="150000"/>
              </a:lnSpc>
              <a:spcBef>
                <a:spcPts val="715"/>
              </a:spcBef>
              <a:buClr>
                <a:srgbClr val="DC5C31"/>
              </a:buClr>
              <a:buSzPct val="80000"/>
            </a:pPr>
            <a:r>
              <a:rPr lang="en-US" altLang="zh-CN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答案</a:t>
            </a:r>
            <a:r>
              <a:rPr lang="en-US" altLang="zh-CN" sz="33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 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4m/s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（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3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3.2m/s</a:t>
            </a:r>
            <a:endParaRPr lang="en-US" altLang="zh-CN" sz="33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31186" r="7583" b="61887"/>
          <a:stretch>
            <a:fillRect/>
          </a:stretch>
        </p:blipFill>
        <p:spPr bwMode="auto">
          <a:xfrm>
            <a:off x="1013606" y="2827569"/>
            <a:ext cx="10225136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921121" y="1731168"/>
            <a:ext cx="3196941" cy="1766520"/>
            <a:chOff x="1685848" y="1168877"/>
            <a:chExt cx="3196941" cy="17665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𝟐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25"/>
                <p:cNvSpPr txBox="1"/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</a:rPr>
                          <m:t>v</m:t>
                        </m:r>
                        <m:r>
                          <a:rPr lang="en-US" altLang="zh-CN" sz="2800" b="1" i="1" baseline="-25000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𝟏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直接箭头连接符 9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10"/>
            <p:cNvSpPr txBox="1"/>
            <p:nvPr/>
          </p:nvSpPr>
          <p:spPr>
            <a:xfrm>
              <a:off x="1714437" y="241217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6645" y="241217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4173624" y="2052137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1685848" y="1168877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514637" y="116887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622118" y="173116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06456" y="173116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808794" y="4416655"/>
            <a:ext cx="110210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系统：有相互作用的两个（或两个以上）物体构成一个系统 </a:t>
            </a:r>
            <a:endParaRPr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842139" y="5202473"/>
            <a:ext cx="94723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内力：系统中相互作用的各物体之间的相互作用力</a:t>
            </a:r>
            <a:endParaRPr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843481" y="5916853"/>
            <a:ext cx="7172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外力：外部其他物体对系统的作用力 </a:t>
            </a:r>
            <a:endParaRPr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90538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805694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066802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334086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690538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805694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066802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334086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690538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805694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066802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5334086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3690538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805694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066802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5334086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066802" y="22543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346722" y="22543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4033675" y="1992778"/>
            <a:ext cx="4312730" cy="1124243"/>
          </a:xfrm>
          <a:prstGeom prst="ellipse">
            <a:avLst/>
          </a:prstGeom>
          <a:noFill/>
          <a:ln w="5715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Group 3"/>
          <p:cNvGrpSpPr/>
          <p:nvPr/>
        </p:nvGrpSpPr>
        <p:grpSpPr bwMode="auto">
          <a:xfrm>
            <a:off x="5674019" y="1072340"/>
            <a:ext cx="547429" cy="1515189"/>
            <a:chOff x="-3" y="226"/>
            <a:chExt cx="170" cy="627"/>
          </a:xfrm>
        </p:grpSpPr>
        <p:sp>
          <p:nvSpPr>
            <p:cNvPr id="46" name="Line 4"/>
            <p:cNvSpPr>
              <a:spLocks noChangeShapeType="1"/>
            </p:cNvSpPr>
            <p:nvPr/>
          </p:nvSpPr>
          <p:spPr bwMode="auto">
            <a:xfrm rot="5400000" flipH="1" flipV="1">
              <a:off x="-257" y="599"/>
              <a:ext cx="508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Rectangle 5"/>
            <p:cNvSpPr>
              <a:spLocks noChangeArrowheads="1"/>
            </p:cNvSpPr>
            <p:nvPr/>
          </p:nvSpPr>
          <p:spPr bwMode="auto">
            <a:xfrm>
              <a:off x="9" y="226"/>
              <a:ext cx="158" cy="1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N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48" name="Group 6"/>
          <p:cNvGrpSpPr/>
          <p:nvPr/>
        </p:nvGrpSpPr>
        <p:grpSpPr bwMode="auto">
          <a:xfrm>
            <a:off x="5677241" y="2544850"/>
            <a:ext cx="522046" cy="1610776"/>
            <a:chOff x="17" y="1"/>
            <a:chExt cx="161" cy="663"/>
          </a:xfrm>
        </p:grpSpPr>
        <p:sp>
          <p:nvSpPr>
            <p:cNvPr id="49" name="Rectangle 7"/>
            <p:cNvSpPr>
              <a:spLocks noChangeArrowheads="1"/>
            </p:cNvSpPr>
            <p:nvPr/>
          </p:nvSpPr>
          <p:spPr bwMode="auto">
            <a:xfrm>
              <a:off x="21" y="474"/>
              <a:ext cx="157" cy="19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G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rot="16200000" flipH="1" flipV="1">
              <a:off x="-265" y="283"/>
              <a:ext cx="564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" name="Group 10"/>
          <p:cNvGrpSpPr/>
          <p:nvPr/>
        </p:nvGrpSpPr>
        <p:grpSpPr bwMode="auto">
          <a:xfrm>
            <a:off x="6435331" y="1360931"/>
            <a:ext cx="626904" cy="1253024"/>
            <a:chOff x="108" y="222"/>
            <a:chExt cx="219" cy="586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rot="5400000" flipH="1" flipV="1">
              <a:off x="-153" y="542"/>
              <a:ext cx="527" cy="6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149" y="222"/>
              <a:ext cx="178" cy="2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N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54" name="Group 13"/>
          <p:cNvGrpSpPr/>
          <p:nvPr/>
        </p:nvGrpSpPr>
        <p:grpSpPr bwMode="auto">
          <a:xfrm>
            <a:off x="6119800" y="2610656"/>
            <a:ext cx="510430" cy="1534851"/>
            <a:chOff x="0" y="0"/>
            <a:chExt cx="170" cy="682"/>
          </a:xfrm>
        </p:grpSpPr>
        <p:sp>
          <p:nvSpPr>
            <p:cNvPr id="55" name="Rectangle 14"/>
            <p:cNvSpPr>
              <a:spLocks noChangeArrowheads="1"/>
            </p:cNvSpPr>
            <p:nvPr/>
          </p:nvSpPr>
          <p:spPr bwMode="auto">
            <a:xfrm>
              <a:off x="0" y="477"/>
              <a:ext cx="170" cy="20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G</a:t>
              </a:r>
              <a:r>
                <a:rPr lang="en-IE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 rot="16200000" flipH="1">
              <a:off x="-117" y="225"/>
              <a:ext cx="450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7" name="Group 18"/>
          <p:cNvGrpSpPr/>
          <p:nvPr/>
        </p:nvGrpSpPr>
        <p:grpSpPr bwMode="auto">
          <a:xfrm>
            <a:off x="3965934" y="2326396"/>
            <a:ext cx="1679391" cy="523874"/>
            <a:chOff x="87" y="17"/>
            <a:chExt cx="793" cy="330"/>
          </a:xfrm>
        </p:grpSpPr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87" y="17"/>
              <a:ext cx="257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59" name="Line 19"/>
            <p:cNvSpPr>
              <a:spLocks noChangeShapeType="1"/>
            </p:cNvSpPr>
            <p:nvPr/>
          </p:nvSpPr>
          <p:spPr bwMode="auto">
            <a:xfrm flipH="1">
              <a:off x="291" y="190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0" name="Group 21"/>
          <p:cNvGrpSpPr/>
          <p:nvPr/>
        </p:nvGrpSpPr>
        <p:grpSpPr bwMode="auto">
          <a:xfrm>
            <a:off x="6450296" y="2378390"/>
            <a:ext cx="1692098" cy="523874"/>
            <a:chOff x="0" y="-363"/>
            <a:chExt cx="799" cy="330"/>
          </a:xfrm>
        </p:grpSpPr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542" y="-363"/>
              <a:ext cx="2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62" name="Line 22"/>
            <p:cNvSpPr>
              <a:spLocks noChangeShapeType="1"/>
            </p:cNvSpPr>
            <p:nvPr/>
          </p:nvSpPr>
          <p:spPr bwMode="auto">
            <a:xfrm>
              <a:off x="0" y="-214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7195547" y="1597002"/>
            <a:ext cx="946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系统</a:t>
            </a:r>
            <a:endParaRPr 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7059125" y="3043102"/>
            <a:ext cx="1083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内力</a:t>
            </a:r>
            <a:endParaRPr 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5" name="Text Box 25"/>
          <p:cNvSpPr txBox="1">
            <a:spLocks noChangeArrowheads="1"/>
          </p:cNvSpPr>
          <p:nvPr/>
        </p:nvSpPr>
        <p:spPr bwMode="auto">
          <a:xfrm>
            <a:off x="4826880" y="3118484"/>
            <a:ext cx="1083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外</a:t>
            </a:r>
            <a:r>
              <a:rPr 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力</a:t>
            </a:r>
            <a:endParaRPr 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 统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Number_1"/>
          <p:cNvSpPr/>
          <p:nvPr>
            <p:custDataLst>
              <p:tags r:id="rId4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48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33828 0.005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25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33828 0.005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2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48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33828 0.0050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25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0" presetClass="path" presetSubtype="0" ac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33828 0.0050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25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3" grpId="0" animBg="1"/>
      <p:bldP spid="44" grpId="0" animBg="1"/>
      <p:bldP spid="63" grpId="0" autoUpdateAnimBg="0"/>
      <p:bldP spid="64" grpId="0" autoUpdateAnimBg="0"/>
      <p:bldP spid="6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10631" y="770"/>
            <a:ext cx="10225136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回顾思考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b="23289"/>
          <a:stretch>
            <a:fillRect/>
          </a:stretch>
        </p:blipFill>
        <p:spPr>
          <a:xfrm>
            <a:off x="396228" y="894404"/>
            <a:ext cx="11257212" cy="3499008"/>
          </a:xfrm>
          <a:prstGeom prst="rect">
            <a:avLst/>
          </a:prstGeom>
        </p:spPr>
      </p:pic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2134766" y="4670895"/>
          <a:ext cx="7416824" cy="853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公式" r:id="rId5" imgW="37185600" imgH="5181600" progId="Equation.3">
                  <p:embed/>
                </p:oleObj>
              </mc:Choice>
              <mc:Fallback>
                <p:oleObj name="公式" r:id="rId5" imgW="37185600" imgH="5181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766" y="4670895"/>
                        <a:ext cx="7416824" cy="853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9"/>
          <p:cNvSpPr>
            <a:spLocks noChangeArrowheads="1"/>
          </p:cNvSpPr>
          <p:nvPr/>
        </p:nvSpPr>
        <p:spPr bwMode="auto">
          <a:xfrm>
            <a:off x="5106794" y="5662042"/>
            <a:ext cx="1976823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 = p’</a:t>
            </a:r>
            <a:endParaRPr lang="zh-CN" altLang="en-US" sz="4400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推 导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zh-CN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839" y="871856"/>
            <a:ext cx="11987196" cy="283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在光滑水平桌面上做匀速运动的两个物体 A、B，质量分别是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，沿同一直线向同一方向运动，速度分别是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＞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。当 B 追上 A 时发生碰撞。碰撞后 A、B 的速度分别是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′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′。碰撞过程中 A 所受B 对它的作用力是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，B 所受 A 对它的作用力是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。碰撞时，两物体之间力的作用时间很短，用 Δt 表示。</a:t>
            </a:r>
            <a:endParaRPr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推 导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31186" r="7583" b="61887"/>
          <a:stretch>
            <a:fillRect/>
          </a:stretch>
        </p:blipFill>
        <p:spPr bwMode="auto">
          <a:xfrm>
            <a:off x="550590" y="5390291"/>
            <a:ext cx="10225136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组合 66"/>
          <p:cNvGrpSpPr/>
          <p:nvPr/>
        </p:nvGrpSpPr>
        <p:grpSpPr>
          <a:xfrm>
            <a:off x="1414686" y="4293890"/>
            <a:ext cx="3240360" cy="1694512"/>
            <a:chOff x="1642429" y="1168877"/>
            <a:chExt cx="3240360" cy="16945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𝟐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</a:rPr>
                          <m:t>v</m:t>
                        </m:r>
                        <m:r>
                          <a:rPr lang="en-US" altLang="zh-CN" sz="2800" b="1" i="1" baseline="-25000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𝟏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直接箭头连接符 70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642429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6645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4" name="直接箭头连接符 73"/>
            <p:cNvCxnSpPr/>
            <p:nvPr/>
          </p:nvCxnSpPr>
          <p:spPr>
            <a:xfrm>
              <a:off x="4173624" y="2052137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/>
            <p:cNvSpPr/>
            <p:nvPr/>
          </p:nvSpPr>
          <p:spPr>
            <a:xfrm>
              <a:off x="1685848" y="1168877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14637" y="116887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5159102" y="4293890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943440" y="4293890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7319342" y="4293890"/>
            <a:ext cx="3260033" cy="1694512"/>
            <a:chOff x="6730916" y="1465620"/>
            <a:chExt cx="3260033" cy="1694512"/>
          </a:xfrm>
        </p:grpSpPr>
        <p:cxnSp>
          <p:nvCxnSpPr>
            <p:cNvPr id="81" name="直接箭头连接符 80"/>
            <p:cNvCxnSpPr/>
            <p:nvPr/>
          </p:nvCxnSpPr>
          <p:spPr>
            <a:xfrm>
              <a:off x="7378988" y="2276872"/>
              <a:ext cx="7221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/>
            <p:cNvCxnSpPr/>
            <p:nvPr/>
          </p:nvCxnSpPr>
          <p:spPr>
            <a:xfrm>
              <a:off x="9251196" y="2276872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/>
            <p:cNvSpPr/>
            <p:nvPr/>
          </p:nvSpPr>
          <p:spPr>
            <a:xfrm>
              <a:off x="6730916" y="1484784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8603124" y="1465620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矩形 20"/>
                <p:cNvSpPr/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𝟐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矩形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矩形 44"/>
                <p:cNvSpPr/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𝟏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TextBox 86"/>
            <p:cNvSpPr txBox="1"/>
            <p:nvPr/>
          </p:nvSpPr>
          <p:spPr>
            <a:xfrm>
              <a:off x="6730916" y="261774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675132" y="263691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3227522" y="4817110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1342678" y="4817110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5603786" y="4817110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4871070" y="4817110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5603786" y="4817662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4883706" y="4817662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3775051" y="4555500"/>
            <a:ext cx="3544291" cy="1124243"/>
          </a:xfrm>
          <a:prstGeom prst="ellipse">
            <a:avLst/>
          </a:prstGeom>
          <a:noFill/>
          <a:ln w="5715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3227522" y="4817110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1347563" y="4817110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9119542" y="4817110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7229332" y="4817110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TextBox 124"/>
          <p:cNvSpPr txBox="1"/>
          <p:nvPr/>
        </p:nvSpPr>
        <p:spPr>
          <a:xfrm>
            <a:off x="10762855" y="5286063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光滑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26" name="Group 21"/>
          <p:cNvGrpSpPr/>
          <p:nvPr/>
        </p:nvGrpSpPr>
        <p:grpSpPr bwMode="auto">
          <a:xfrm>
            <a:off x="5987280" y="4941112"/>
            <a:ext cx="1692098" cy="523874"/>
            <a:chOff x="0" y="-363"/>
            <a:chExt cx="799" cy="330"/>
          </a:xfrm>
        </p:grpSpPr>
        <p:sp>
          <p:nvSpPr>
            <p:cNvPr id="127" name="Rectangle 23"/>
            <p:cNvSpPr>
              <a:spLocks noChangeArrowheads="1"/>
            </p:cNvSpPr>
            <p:nvPr/>
          </p:nvSpPr>
          <p:spPr bwMode="auto">
            <a:xfrm>
              <a:off x="542" y="-363"/>
              <a:ext cx="2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US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28" name="Line 22"/>
            <p:cNvSpPr>
              <a:spLocks noChangeShapeType="1"/>
            </p:cNvSpPr>
            <p:nvPr/>
          </p:nvSpPr>
          <p:spPr bwMode="auto">
            <a:xfrm>
              <a:off x="0" y="-214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9" name="Group 18"/>
          <p:cNvGrpSpPr/>
          <p:nvPr/>
        </p:nvGrpSpPr>
        <p:grpSpPr bwMode="auto">
          <a:xfrm>
            <a:off x="3502918" y="4889118"/>
            <a:ext cx="1679391" cy="523874"/>
            <a:chOff x="87" y="17"/>
            <a:chExt cx="793" cy="330"/>
          </a:xfrm>
        </p:grpSpPr>
        <p:sp>
          <p:nvSpPr>
            <p:cNvPr id="130" name="Rectangle 20"/>
            <p:cNvSpPr>
              <a:spLocks noChangeArrowheads="1"/>
            </p:cNvSpPr>
            <p:nvPr/>
          </p:nvSpPr>
          <p:spPr bwMode="auto">
            <a:xfrm>
              <a:off x="87" y="17"/>
              <a:ext cx="257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H="1">
              <a:off x="291" y="190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zh-CN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839" y="871856"/>
            <a:ext cx="11987196" cy="283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在光滑水平桌面上做匀速运动的两个物体 A、B，质量分别是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，沿同一直线向同一方向运动，速度分别是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＞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。当 B 追上 A 时发生碰撞。碰撞后 A、B 的速度分别是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′ 和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′。碰撞过程中 A 所受B 对它的作用力是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，B 所受 A 对它的作用力是 </a:t>
            </a:r>
            <a:r>
              <a:rPr lang="zh-CN" altLang="en-US" sz="2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</a:t>
            </a:r>
            <a:r>
              <a:rPr lang="zh-CN" altLang="en-US" sz="2800" i="1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。碰撞时，两物体之间力的作用时间很短，用 Δt 表示。</a:t>
            </a:r>
            <a:endParaRPr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32E-6 -3.57325E-6 L 0.19286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235E-6 0.00533 L 0.28949 -3.57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56E-6 -3.57325E-6 L 0.29105 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6" y="25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618E-6 -3.57325E-6 L 0.1943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107" grpId="0" animBg="1"/>
      <p:bldP spid="110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推 导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31186" r="7583" b="61887"/>
          <a:stretch>
            <a:fillRect/>
          </a:stretch>
        </p:blipFill>
        <p:spPr bwMode="auto">
          <a:xfrm>
            <a:off x="714389" y="2668807"/>
            <a:ext cx="10225136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组合 33"/>
          <p:cNvGrpSpPr/>
          <p:nvPr/>
        </p:nvGrpSpPr>
        <p:grpSpPr>
          <a:xfrm>
            <a:off x="1578485" y="1572406"/>
            <a:ext cx="3240360" cy="1694512"/>
            <a:chOff x="1642429" y="1168877"/>
            <a:chExt cx="3240360" cy="16945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𝟐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</a:rPr>
                          <m:t>v</m:t>
                        </m:r>
                        <m:r>
                          <a:rPr lang="en-US" altLang="zh-CN" sz="2800" b="1" i="1" baseline="-25000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𝟏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直接箭头连接符 36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642429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86645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4173624" y="2052137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1685848" y="1168877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514637" y="116887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322901" y="1572406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107239" y="1572406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483141" y="1572406"/>
            <a:ext cx="3260033" cy="1694512"/>
            <a:chOff x="6730916" y="1465620"/>
            <a:chExt cx="3260033" cy="1694512"/>
          </a:xfrm>
        </p:grpSpPr>
        <p:cxnSp>
          <p:nvCxnSpPr>
            <p:cNvPr id="47" name="直接箭头连接符 46"/>
            <p:cNvCxnSpPr/>
            <p:nvPr/>
          </p:nvCxnSpPr>
          <p:spPr>
            <a:xfrm>
              <a:off x="7378988" y="2276872"/>
              <a:ext cx="7221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9251196" y="2276872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/>
            <p:cNvSpPr/>
            <p:nvPr/>
          </p:nvSpPr>
          <p:spPr>
            <a:xfrm>
              <a:off x="6730916" y="1484784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603124" y="1465620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矩形 20"/>
                <p:cNvSpPr/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𝟐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矩形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矩形 44"/>
                <p:cNvSpPr/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𝟏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/>
            <p:cNvSpPr txBox="1"/>
            <p:nvPr/>
          </p:nvSpPr>
          <p:spPr>
            <a:xfrm>
              <a:off x="6730916" y="261774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675132" y="263691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339132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1506477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5767585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034869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339132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506477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5767585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5034869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39132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1506477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5767585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5034869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339132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1506477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5767585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5034869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5767585" y="209617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5047505" y="209617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3938850" y="1834016"/>
            <a:ext cx="3544291" cy="1124243"/>
          </a:xfrm>
          <a:prstGeom prst="ellipse">
            <a:avLst/>
          </a:prstGeom>
          <a:noFill/>
          <a:ln w="5715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339132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1511362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9283341" y="2095626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7393131" y="2095626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TextBox 104"/>
          <p:cNvSpPr txBox="1"/>
          <p:nvPr/>
        </p:nvSpPr>
        <p:spPr>
          <a:xfrm>
            <a:off x="570373" y="3996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10926654" y="2564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光滑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07" name="Group 21"/>
          <p:cNvGrpSpPr/>
          <p:nvPr/>
        </p:nvGrpSpPr>
        <p:grpSpPr bwMode="auto">
          <a:xfrm>
            <a:off x="6151079" y="2219628"/>
            <a:ext cx="1692098" cy="523874"/>
            <a:chOff x="0" y="-363"/>
            <a:chExt cx="799" cy="330"/>
          </a:xfrm>
        </p:grpSpPr>
        <p:sp>
          <p:nvSpPr>
            <p:cNvPr id="108" name="Rectangle 23"/>
            <p:cNvSpPr>
              <a:spLocks noChangeArrowheads="1"/>
            </p:cNvSpPr>
            <p:nvPr/>
          </p:nvSpPr>
          <p:spPr bwMode="auto">
            <a:xfrm>
              <a:off x="542" y="-363"/>
              <a:ext cx="2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US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09" name="Line 22"/>
            <p:cNvSpPr>
              <a:spLocks noChangeShapeType="1"/>
            </p:cNvSpPr>
            <p:nvPr/>
          </p:nvSpPr>
          <p:spPr bwMode="auto">
            <a:xfrm>
              <a:off x="0" y="-214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0" name="Group 18"/>
          <p:cNvGrpSpPr/>
          <p:nvPr/>
        </p:nvGrpSpPr>
        <p:grpSpPr bwMode="auto">
          <a:xfrm>
            <a:off x="3666717" y="2167634"/>
            <a:ext cx="1679391" cy="523874"/>
            <a:chOff x="87" y="17"/>
            <a:chExt cx="793" cy="330"/>
          </a:xfrm>
        </p:grpSpPr>
        <p:sp>
          <p:nvSpPr>
            <p:cNvPr id="111" name="Rectangle 20"/>
            <p:cNvSpPr>
              <a:spLocks noChangeArrowheads="1"/>
            </p:cNvSpPr>
            <p:nvPr/>
          </p:nvSpPr>
          <p:spPr bwMode="auto">
            <a:xfrm>
              <a:off x="87" y="17"/>
              <a:ext cx="257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12" name="Line 19"/>
            <p:cNvSpPr>
              <a:spLocks noChangeShapeType="1"/>
            </p:cNvSpPr>
            <p:nvPr/>
          </p:nvSpPr>
          <p:spPr bwMode="auto">
            <a:xfrm flipH="1">
              <a:off x="291" y="190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113" name="对象 112"/>
          <p:cNvGraphicFramePr>
            <a:graphicFrameLocks noChangeAspect="1"/>
          </p:cNvGraphicFramePr>
          <p:nvPr/>
        </p:nvGraphicFramePr>
        <p:xfrm>
          <a:off x="6866546" y="3173191"/>
          <a:ext cx="133667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8" imgW="12801600" imgH="10363200" progId="">
                  <p:embed/>
                </p:oleObj>
              </mc:Choice>
              <mc:Fallback>
                <p:oleObj name="Equation" r:id="rId8" imgW="12801600" imgH="10363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546" y="3173191"/>
                        <a:ext cx="1336675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对象 113"/>
          <p:cNvGraphicFramePr>
            <a:graphicFrameLocks noChangeAspect="1"/>
          </p:cNvGraphicFramePr>
          <p:nvPr/>
        </p:nvGraphicFramePr>
        <p:xfrm>
          <a:off x="5322901" y="4042818"/>
          <a:ext cx="14636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0" imgW="14020800" imgH="5486400" progId="">
                  <p:embed/>
                </p:oleObj>
              </mc:Choice>
              <mc:Fallback>
                <p:oleObj name="Equation" r:id="rId10" imgW="14020800" imgH="54864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901" y="4042818"/>
                        <a:ext cx="1463675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对象 114"/>
          <p:cNvGraphicFramePr>
            <a:graphicFrameLocks noChangeAspect="1"/>
          </p:cNvGraphicFramePr>
          <p:nvPr/>
        </p:nvGraphicFramePr>
        <p:xfrm>
          <a:off x="5039855" y="4690890"/>
          <a:ext cx="222726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12" imgW="21336000" imgH="5486400" progId="">
                  <p:embed/>
                </p:oleObj>
              </mc:Choice>
              <mc:Fallback>
                <p:oleObj name="Equation" r:id="rId12" imgW="21336000" imgH="54864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9855" y="4690890"/>
                        <a:ext cx="2227262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对象 115"/>
          <p:cNvGraphicFramePr>
            <a:graphicFrameLocks noChangeAspect="1"/>
          </p:cNvGraphicFramePr>
          <p:nvPr/>
        </p:nvGraphicFramePr>
        <p:xfrm>
          <a:off x="8400467" y="4111850"/>
          <a:ext cx="190976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14" imgW="18288000" imgH="9448800" progId="">
                  <p:embed/>
                </p:oleObj>
              </mc:Choice>
              <mc:Fallback>
                <p:oleObj name="Equation" r:id="rId14" imgW="18288000" imgH="94488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0467" y="4111850"/>
                        <a:ext cx="1909763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对象 116"/>
          <p:cNvGraphicFramePr>
            <a:graphicFrameLocks noChangeAspect="1"/>
          </p:cNvGraphicFramePr>
          <p:nvPr/>
        </p:nvGraphicFramePr>
        <p:xfrm>
          <a:off x="3738452" y="3173191"/>
          <a:ext cx="136842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16" imgW="13106400" imgH="10363200" progId="">
                  <p:embed/>
                </p:oleObj>
              </mc:Choice>
              <mc:Fallback>
                <p:oleObj name="Equation" r:id="rId16" imgW="13106400" imgH="1036320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452" y="3173191"/>
                        <a:ext cx="1368425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对象 117"/>
          <p:cNvGraphicFramePr>
            <a:graphicFrameLocks noChangeAspect="1"/>
          </p:cNvGraphicFramePr>
          <p:nvPr/>
        </p:nvGraphicFramePr>
        <p:xfrm>
          <a:off x="1551621" y="4204545"/>
          <a:ext cx="197326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18" imgW="18897600" imgH="9448800" progId="">
                  <p:embed/>
                </p:oleObj>
              </mc:Choice>
              <mc:Fallback>
                <p:oleObj name="Equation" r:id="rId18" imgW="18897600" imgH="94488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621" y="4204545"/>
                        <a:ext cx="1973263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对象 118"/>
          <p:cNvGraphicFramePr>
            <a:graphicFrameLocks noChangeAspect="1"/>
          </p:cNvGraphicFramePr>
          <p:nvPr/>
        </p:nvGraphicFramePr>
        <p:xfrm>
          <a:off x="3913600" y="5410971"/>
          <a:ext cx="42640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20" imgW="40843200" imgH="5486400" progId="">
                  <p:embed/>
                </p:oleObj>
              </mc:Choice>
              <mc:Fallback>
                <p:oleObj name="Equation" r:id="rId20" imgW="40843200" imgH="5486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600" y="5410971"/>
                        <a:ext cx="42640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29101 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2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0" presetClass="path" presetSubtype="0" ac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29101 0.00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2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0" presetClass="path" presetSubtype="0" ac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29101 0.005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2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0" presetClass="path" presetSubtype="0" ac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9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29101 0.0050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25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 animBg="1"/>
      <p:bldP spid="68" grpId="1" animBg="1"/>
      <p:bldP spid="68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推 导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t="31186" r="7583" b="61887"/>
          <a:stretch>
            <a:fillRect/>
          </a:stretch>
        </p:blipFill>
        <p:spPr bwMode="auto">
          <a:xfrm>
            <a:off x="658195" y="2597369"/>
            <a:ext cx="10225136" cy="3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组合 66"/>
          <p:cNvGrpSpPr/>
          <p:nvPr/>
        </p:nvGrpSpPr>
        <p:grpSpPr>
          <a:xfrm>
            <a:off x="1522291" y="1500968"/>
            <a:ext cx="3240360" cy="1694512"/>
            <a:chOff x="1642429" y="1168877"/>
            <a:chExt cx="3240360" cy="16945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chemeClr val="tx1"/>
                      </a:solidFill>
                      <a:latin typeface="Book Antiqua" panose="02040602050305030304" pitchFamily="18" charset="0"/>
                    </a:rPr>
                    <a:t>v</a:t>
                  </a:r>
                  <a14:m>
                    <m:oMath xmlns:m="http://schemas.openxmlformats.org/officeDocument/2006/math">
                      <m:r>
                        <a:rPr lang="en-US" altLang="zh-CN" sz="2800" b="1" i="1" baseline="-25000" smtClean="0">
                          <a:solidFill>
                            <a:schemeClr val="tx1"/>
                          </a:solidFill>
                          <a:latin typeface="Cambria Math" panose="02040503050406030204"/>
                        </a:rPr>
                        <m:t>𝟐</m:t>
                      </m:r>
                    </m:oMath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388" y="1467362"/>
                  <a:ext cx="625185" cy="5232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</a:rPr>
                          <m:t>v</m:t>
                        </m:r>
                        <m:r>
                          <a:rPr lang="en-US" altLang="zh-CN" sz="2800" b="1" i="1" baseline="-25000" smtClean="0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𝟏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709" y="1467362"/>
                  <a:ext cx="720080" cy="5232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直接箭头连接符 70"/>
            <p:cNvCxnSpPr/>
            <p:nvPr/>
          </p:nvCxnSpPr>
          <p:spPr>
            <a:xfrm>
              <a:off x="2290501" y="2052137"/>
              <a:ext cx="782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642429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6645" y="234016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4" name="直接箭头连接符 73"/>
            <p:cNvCxnSpPr/>
            <p:nvPr/>
          </p:nvCxnSpPr>
          <p:spPr>
            <a:xfrm>
              <a:off x="4173624" y="2052137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/>
            <p:cNvSpPr/>
            <p:nvPr/>
          </p:nvSpPr>
          <p:spPr>
            <a:xfrm>
              <a:off x="1685848" y="1168877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14637" y="1168877"/>
              <a:ext cx="5838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5266707" y="150096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051045" y="150096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7426947" y="1500968"/>
            <a:ext cx="3260033" cy="1694512"/>
            <a:chOff x="6730916" y="1465620"/>
            <a:chExt cx="3260033" cy="1694512"/>
          </a:xfrm>
        </p:grpSpPr>
        <p:cxnSp>
          <p:nvCxnSpPr>
            <p:cNvPr id="81" name="直接箭头连接符 80"/>
            <p:cNvCxnSpPr/>
            <p:nvPr/>
          </p:nvCxnSpPr>
          <p:spPr>
            <a:xfrm>
              <a:off x="7378988" y="2276872"/>
              <a:ext cx="7221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/>
            <p:cNvCxnSpPr/>
            <p:nvPr/>
          </p:nvCxnSpPr>
          <p:spPr>
            <a:xfrm>
              <a:off x="9251196" y="2276872"/>
              <a:ext cx="709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/>
            <p:cNvSpPr/>
            <p:nvPr/>
          </p:nvSpPr>
          <p:spPr>
            <a:xfrm>
              <a:off x="6730916" y="1484784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8603124" y="1465620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矩形 20"/>
                <p:cNvSpPr/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𝟐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矩形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988" y="1772816"/>
                  <a:ext cx="739753" cy="52322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矩形 44"/>
                <p:cNvSpPr/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Book Antiqua" panose="0204060205030503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𝟏</m:t>
                            </m:r>
                          </m:sub>
                          <m:sup/>
                        </m:sSubSup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′</m:t>
                        </m:r>
                      </m:oMath>
                    </m:oMathPara>
                  </a14:m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196" y="1753652"/>
                  <a:ext cx="739753" cy="5232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TextBox 86"/>
            <p:cNvSpPr txBox="1"/>
            <p:nvPr/>
          </p:nvSpPr>
          <p:spPr>
            <a:xfrm>
              <a:off x="6730916" y="261774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675132" y="263691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3335127" y="20241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1450283" y="20241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5711391" y="20241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4978675" y="20241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5711391" y="2024740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4991311" y="2024740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3882656" y="1762578"/>
            <a:ext cx="3544291" cy="1124243"/>
          </a:xfrm>
          <a:prstGeom prst="ellipse">
            <a:avLst/>
          </a:prstGeom>
          <a:noFill/>
          <a:ln w="5715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3335127" y="20241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1455168" y="20241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9227147" y="2024188"/>
            <a:ext cx="707444" cy="6475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7336937" y="2024188"/>
            <a:ext cx="738082" cy="6475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TextBox 123"/>
          <p:cNvSpPr txBox="1"/>
          <p:nvPr/>
        </p:nvSpPr>
        <p:spPr>
          <a:xfrm>
            <a:off x="514179" y="40070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25" name="TextBox 124"/>
          <p:cNvSpPr txBox="1"/>
          <p:nvPr/>
        </p:nvSpPr>
        <p:spPr>
          <a:xfrm>
            <a:off x="10870460" y="249314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光滑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26" name="Group 21"/>
          <p:cNvGrpSpPr/>
          <p:nvPr/>
        </p:nvGrpSpPr>
        <p:grpSpPr bwMode="auto">
          <a:xfrm>
            <a:off x="6094885" y="2148190"/>
            <a:ext cx="1692098" cy="523874"/>
            <a:chOff x="0" y="-363"/>
            <a:chExt cx="799" cy="330"/>
          </a:xfrm>
        </p:grpSpPr>
        <p:sp>
          <p:nvSpPr>
            <p:cNvPr id="127" name="Rectangle 23"/>
            <p:cNvSpPr>
              <a:spLocks noChangeArrowheads="1"/>
            </p:cNvSpPr>
            <p:nvPr/>
          </p:nvSpPr>
          <p:spPr bwMode="auto">
            <a:xfrm>
              <a:off x="542" y="-363"/>
              <a:ext cx="25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US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1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28" name="Line 22"/>
            <p:cNvSpPr>
              <a:spLocks noChangeShapeType="1"/>
            </p:cNvSpPr>
            <p:nvPr/>
          </p:nvSpPr>
          <p:spPr bwMode="auto">
            <a:xfrm>
              <a:off x="0" y="-214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9" name="Group 18"/>
          <p:cNvGrpSpPr/>
          <p:nvPr/>
        </p:nvGrpSpPr>
        <p:grpSpPr bwMode="auto">
          <a:xfrm>
            <a:off x="3610523" y="2096196"/>
            <a:ext cx="1679391" cy="523874"/>
            <a:chOff x="87" y="17"/>
            <a:chExt cx="793" cy="330"/>
          </a:xfrm>
        </p:grpSpPr>
        <p:sp>
          <p:nvSpPr>
            <p:cNvPr id="130" name="Rectangle 20"/>
            <p:cNvSpPr>
              <a:spLocks noChangeArrowheads="1"/>
            </p:cNvSpPr>
            <p:nvPr/>
          </p:nvSpPr>
          <p:spPr bwMode="auto">
            <a:xfrm>
              <a:off x="87" y="17"/>
              <a:ext cx="257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F</a:t>
              </a:r>
              <a:r>
                <a:rPr lang="en-IE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2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H="1">
              <a:off x="291" y="190"/>
              <a:ext cx="589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132" name="对象 131"/>
          <p:cNvGraphicFramePr>
            <a:graphicFrameLocks noChangeAspect="1"/>
          </p:cNvGraphicFramePr>
          <p:nvPr/>
        </p:nvGraphicFramePr>
        <p:xfrm>
          <a:off x="5459216" y="3617934"/>
          <a:ext cx="14636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8" imgW="584200" imgH="228600" progId="">
                  <p:embed/>
                </p:oleObj>
              </mc:Choice>
              <mc:Fallback>
                <p:oleObj name="Equation" r:id="rId8" imgW="584200" imgH="228600" progId="">
                  <p:embed/>
                  <p:pic>
                    <p:nvPicPr>
                      <p:cNvPr id="0" name="对象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216" y="3617934"/>
                        <a:ext cx="1463675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对象 132"/>
          <p:cNvGraphicFramePr>
            <a:graphicFrameLocks noChangeAspect="1"/>
          </p:cNvGraphicFramePr>
          <p:nvPr/>
        </p:nvGraphicFramePr>
        <p:xfrm>
          <a:off x="7242716" y="3185886"/>
          <a:ext cx="302418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10" imgW="28956000" imgH="5486400" progId="">
                  <p:embed/>
                </p:oleObj>
              </mc:Choice>
              <mc:Fallback>
                <p:oleObj name="Equation" r:id="rId10" imgW="28956000" imgH="5486400" progId="">
                  <p:embed/>
                  <p:pic>
                    <p:nvPicPr>
                      <p:cNvPr id="0" name="对象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2716" y="3185886"/>
                        <a:ext cx="3024187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对象 133"/>
          <p:cNvGraphicFramePr>
            <a:graphicFrameLocks noChangeAspect="1"/>
          </p:cNvGraphicFramePr>
          <p:nvPr/>
        </p:nvGraphicFramePr>
        <p:xfrm>
          <a:off x="3909221" y="4193998"/>
          <a:ext cx="474186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12" imgW="45415200" imgH="5486400" progId="">
                  <p:embed/>
                </p:oleObj>
              </mc:Choice>
              <mc:Fallback>
                <p:oleObj name="Equation" r:id="rId12" imgW="45415200" imgH="5486400" progId="">
                  <p:embed/>
                  <p:pic>
                    <p:nvPicPr>
                      <p:cNvPr id="0" name="对象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9221" y="4193998"/>
                        <a:ext cx="4741862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对象 134"/>
          <p:cNvGraphicFramePr>
            <a:graphicFrameLocks noChangeAspect="1"/>
          </p:cNvGraphicFramePr>
          <p:nvPr/>
        </p:nvGraphicFramePr>
        <p:xfrm>
          <a:off x="2086765" y="3185886"/>
          <a:ext cx="315118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14" imgW="30175200" imgH="5486400" progId="">
                  <p:embed/>
                </p:oleObj>
              </mc:Choice>
              <mc:Fallback>
                <p:oleObj name="Equation" r:id="rId14" imgW="30175200" imgH="5486400" progId="">
                  <p:embed/>
                  <p:pic>
                    <p:nvPicPr>
                      <p:cNvPr id="0" name="对象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6765" y="3185886"/>
                        <a:ext cx="3151187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对象 135"/>
          <p:cNvGraphicFramePr>
            <a:graphicFrameLocks noChangeAspect="1"/>
          </p:cNvGraphicFramePr>
          <p:nvPr/>
        </p:nvGraphicFramePr>
        <p:xfrm>
          <a:off x="4210939" y="4842070"/>
          <a:ext cx="42640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16" imgW="1701800" imgH="228600" progId="">
                  <p:embed/>
                </p:oleObj>
              </mc:Choice>
              <mc:Fallback>
                <p:oleObj name="Equation" r:id="rId16" imgW="1701800" imgH="228600" progId="">
                  <p:embed/>
                  <p:pic>
                    <p:nvPicPr>
                      <p:cNvPr id="0" name="对象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939" y="4842070"/>
                        <a:ext cx="42640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对象 136"/>
          <p:cNvGraphicFramePr>
            <a:graphicFrameLocks noChangeAspect="1"/>
          </p:cNvGraphicFramePr>
          <p:nvPr/>
        </p:nvGraphicFramePr>
        <p:xfrm>
          <a:off x="5561347" y="5922190"/>
          <a:ext cx="10826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18" imgW="10363200" imgH="4876800" progId="">
                  <p:embed/>
                </p:oleObj>
              </mc:Choice>
              <mc:Fallback>
                <p:oleObj name="Equation" r:id="rId18" imgW="10363200" imgH="4876800" progId="">
                  <p:embed/>
                  <p:pic>
                    <p:nvPicPr>
                      <p:cNvPr id="0" name="对象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347" y="5922190"/>
                        <a:ext cx="1082675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对象 137"/>
          <p:cNvGraphicFramePr>
            <a:graphicFrameLocks noChangeAspect="1"/>
          </p:cNvGraphicFramePr>
          <p:nvPr/>
        </p:nvGraphicFramePr>
        <p:xfrm>
          <a:off x="4836315" y="5346126"/>
          <a:ext cx="27051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20" imgW="25908000" imgH="5486400" progId="">
                  <p:embed/>
                </p:oleObj>
              </mc:Choice>
              <mc:Fallback>
                <p:oleObj name="Equation" r:id="rId20" imgW="25908000" imgH="5486400" progId="">
                  <p:embed/>
                  <p:pic>
                    <p:nvPicPr>
                      <p:cNvPr id="0" name="对象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315" y="5346126"/>
                        <a:ext cx="2705100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zh-CN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4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284 0.00023 " pathEditMode="relative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0.28946 -3.410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decel="4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62428E-6 L 0.29101 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2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104E-6 L 0.19427 0.005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107" grpId="0" animBg="1"/>
      <p:bldP spid="110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tags/tag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3872</Words>
  <Application>WPS 演示</Application>
  <PresentationFormat>自定义</PresentationFormat>
  <Paragraphs>435</Paragraphs>
  <Slides>30</Slides>
  <Notes>0</Notes>
  <HiddenSlides>10</HiddenSlides>
  <MMClips>2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30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迷你简菱心</vt:lpstr>
      <vt:lpstr>Arial Black</vt:lpstr>
      <vt:lpstr>Times New Roman</vt:lpstr>
      <vt:lpstr>Arial Narrow</vt:lpstr>
      <vt:lpstr>Book Antiqua</vt:lpstr>
      <vt:lpstr>Cambria Math</vt:lpstr>
      <vt:lpstr>黑体</vt:lpstr>
      <vt:lpstr>楷体_GB2312</vt:lpstr>
      <vt:lpstr>新宋体</vt:lpstr>
      <vt:lpstr>Cambria Math</vt:lpstr>
      <vt:lpstr>Arial Unicode MS</vt:lpstr>
      <vt:lpstr>Calibri</vt:lpstr>
      <vt:lpstr>Courier New</vt:lpstr>
      <vt:lpstr>方正中等线简体</vt:lpstr>
      <vt:lpstr>华文细黑</vt:lpstr>
      <vt:lpstr>Broadway</vt:lpstr>
      <vt:lpstr>楷体</vt:lpstr>
      <vt:lpstr>经典繁仿黑</vt:lpstr>
      <vt:lpstr>7_Office 主题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MECHREVO</cp:lastModifiedBy>
  <cp:revision>6006</cp:revision>
  <dcterms:created xsi:type="dcterms:W3CDTF">2014-11-27T01:03:00Z</dcterms:created>
  <dcterms:modified xsi:type="dcterms:W3CDTF">2024-12-21T08:47:05Z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2052-12.8.2.15091</vt:lpwstr>
  </property>
  <property fmtid="{D5CDD505-2E9C-101B-9397-08002B2CF9AE}" pid="3" name="ICV">
    <vt:lpwstr>89834C0D9A144E698933D270528D8C54_13</vt:lpwstr>
  </property>
</Properties>
</file>