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1891" r:id="rId2"/>
    <p:sldId id="2031" r:id="rId3"/>
    <p:sldId id="2285" r:id="rId4"/>
    <p:sldId id="2286" r:id="rId5"/>
    <p:sldId id="2290" r:id="rId6"/>
    <p:sldId id="2033" r:id="rId7"/>
    <p:sldId id="2048" r:id="rId8"/>
    <p:sldId id="2291" r:id="rId9"/>
    <p:sldId id="2050" r:id="rId10"/>
    <p:sldId id="2051" r:id="rId11"/>
    <p:sldId id="2052" r:id="rId12"/>
    <p:sldId id="2053" r:id="rId13"/>
    <p:sldId id="2289" r:id="rId14"/>
    <p:sldId id="2054" r:id="rId15"/>
    <p:sldId id="2055" r:id="rId16"/>
    <p:sldId id="2298" r:id="rId17"/>
    <p:sldId id="2295" r:id="rId18"/>
    <p:sldId id="2287" r:id="rId19"/>
    <p:sldId id="2292" r:id="rId20"/>
    <p:sldId id="2288" r:id="rId21"/>
    <p:sldId id="2296" r:id="rId22"/>
    <p:sldId id="2283" r:id="rId23"/>
    <p:sldId id="2284" r:id="rId24"/>
    <p:sldId id="2282" r:id="rId25"/>
    <p:sldId id="2057" r:id="rId26"/>
    <p:sldId id="2272" r:id="rId27"/>
    <p:sldId id="2293" r:id="rId28"/>
    <p:sldId id="2046" r:id="rId29"/>
    <p:sldId id="2273" r:id="rId30"/>
    <p:sldId id="2274" r:id="rId31"/>
    <p:sldId id="2275" r:id="rId32"/>
    <p:sldId id="2276" r:id="rId33"/>
    <p:sldId id="2277" r:id="rId34"/>
    <p:sldId id="2297" r:id="rId35"/>
    <p:sldId id="2279" r:id="rId36"/>
    <p:sldId id="2280" r:id="rId37"/>
    <p:sldId id="1644" r:id="rId38"/>
  </p:sldIdLst>
  <p:sldSz cx="12190413" cy="6859588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4491"/>
    <a:srgbClr val="404040"/>
    <a:srgbClr val="1481E2"/>
    <a:srgbClr val="00CCFF"/>
    <a:srgbClr val="4F81BD"/>
    <a:srgbClr val="EAE8ED"/>
    <a:srgbClr val="FFFFFF"/>
    <a:srgbClr val="FFD966"/>
    <a:srgbClr val="EEE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87" autoAdjust="0"/>
    <p:restoredTop sz="96429" autoAdjust="0"/>
  </p:normalViewPr>
  <p:slideViewPr>
    <p:cSldViewPr>
      <p:cViewPr varScale="1">
        <p:scale>
          <a:sx n="75" d="100"/>
          <a:sy n="75" d="100"/>
        </p:scale>
        <p:origin x="60" y="327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11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09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44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429794"/>
            <a:ext cx="12190413" cy="34297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951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789834"/>
            <a:ext cx="12190413" cy="30697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78235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149874"/>
            <a:ext cx="12190413" cy="27097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57891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509914"/>
            <a:ext cx="12190413" cy="234967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848866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869954"/>
            <a:ext cx="12190413" cy="19896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52146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229994"/>
            <a:ext cx="12190413" cy="16295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37164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590034"/>
            <a:ext cx="12190413" cy="12695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6216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950074"/>
            <a:ext cx="12190413" cy="9095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808346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t>2024/5/30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596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52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08566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269554"/>
            <a:ext cx="12190413" cy="55900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0424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629594"/>
            <a:ext cx="12190413" cy="52299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3308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989634"/>
            <a:ext cx="12190413" cy="48699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6487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349674"/>
            <a:ext cx="12190413" cy="45099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2816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709714"/>
            <a:ext cx="12190413" cy="414987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9652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069754"/>
            <a:ext cx="12190413" cy="37898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2537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0807B09-F3B6-4E1C-B76C-0E5EC6B1B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1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64" r:id="rId2"/>
    <p:sldLayoutId id="2147483697" r:id="rId3"/>
    <p:sldLayoutId id="2147483705" r:id="rId4"/>
    <p:sldLayoutId id="2147483707" r:id="rId5"/>
    <p:sldLayoutId id="2147483698" r:id="rId6"/>
    <p:sldLayoutId id="2147483706" r:id="rId7"/>
    <p:sldLayoutId id="2147483692" r:id="rId8"/>
    <p:sldLayoutId id="2147483701" r:id="rId9"/>
    <p:sldLayoutId id="2147483693" r:id="rId10"/>
    <p:sldLayoutId id="2147483702" r:id="rId11"/>
    <p:sldLayoutId id="2147483694" r:id="rId12"/>
    <p:sldLayoutId id="2147483704" r:id="rId13"/>
    <p:sldLayoutId id="2147483695" r:id="rId14"/>
    <p:sldLayoutId id="2147483703" r:id="rId15"/>
    <p:sldLayoutId id="2147483696" r:id="rId16"/>
    <p:sldLayoutId id="2147483699" r:id="rId17"/>
    <p:sldLayoutId id="2147483709" r:id="rId18"/>
  </p:sldLayoutIdLst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4.png"/><Relationship Id="rId4" Type="http://schemas.openxmlformats.org/officeDocument/2006/relationships/hyperlink" Target="&#23450;&#24615;&#24863;&#30693;&#30005;&#22330;&#24378;&#24369;.mp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2.png"/><Relationship Id="rId5" Type="http://schemas.openxmlformats.org/officeDocument/2006/relationships/image" Target="../media/image21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30.png"/><Relationship Id="rId4" Type="http://schemas.openxmlformats.org/officeDocument/2006/relationships/hyperlink" Target="&#30005;&#22330;&#24378;&#24230;&#26041;&#21521;&#23454;&#39564;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88.xml"/><Relationship Id="rId3" Type="http://schemas.openxmlformats.org/officeDocument/2006/relationships/tags" Target="../tags/tag65.xml"/><Relationship Id="rId21" Type="http://schemas.openxmlformats.org/officeDocument/2006/relationships/tags" Target="../tags/tag83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29" Type="http://schemas.openxmlformats.org/officeDocument/2006/relationships/tags" Target="../tags/tag91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280.png"/><Relationship Id="rId18" Type="http://schemas.openxmlformats.org/officeDocument/2006/relationships/tags" Target="../tags/tag131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tags" Target="../tags/tag128.xml"/><Relationship Id="rId17" Type="http://schemas.openxmlformats.org/officeDocument/2006/relationships/image" Target="../media/image300.png"/><Relationship Id="rId2" Type="http://schemas.openxmlformats.org/officeDocument/2006/relationships/tags" Target="../tags/tag124.xml"/><Relationship Id="rId16" Type="http://schemas.openxmlformats.org/officeDocument/2006/relationships/tags" Target="../tags/tag130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15" Type="http://schemas.openxmlformats.org/officeDocument/2006/relationships/image" Target="../media/image290.png"/><Relationship Id="rId10" Type="http://schemas.openxmlformats.org/officeDocument/2006/relationships/tags" Target="../tags/tag132.xml"/><Relationship Id="rId19" Type="http://schemas.openxmlformats.org/officeDocument/2006/relationships/image" Target="../media/image310.pn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320.png"/><Relationship Id="rId5" Type="http://schemas.openxmlformats.org/officeDocument/2006/relationships/tags" Target="../tags/tag135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38.png"/><Relationship Id="rId4" Type="http://schemas.openxmlformats.org/officeDocument/2006/relationships/hyperlink" Target="&#29289;&#29702;&#24212;&#29992;&#20110;&#29983;&#27963;.mp4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22879" t="19488" r="10713" b="21450"/>
          <a:stretch>
            <a:fillRect/>
          </a:stretch>
        </p:blipFill>
        <p:spPr>
          <a:xfrm>
            <a:off x="17463" y="29288"/>
            <a:ext cx="12172950" cy="6665595"/>
          </a:xfrm>
          <a:prstGeom prst="rect">
            <a:avLst/>
          </a:prstGeom>
        </p:spPr>
      </p:pic>
      <p:sp>
        <p:nvSpPr>
          <p:cNvPr id="5" name="标题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34645" y="405130"/>
            <a:ext cx="4808855" cy="4705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0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dirty="0"/>
              <a:t>第九章  静电场及其应用</a:t>
            </a:r>
          </a:p>
        </p:txBody>
      </p:sp>
      <p:sp>
        <p:nvSpPr>
          <p:cNvPr id="6" name="副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058160" y="2924810"/>
            <a:ext cx="8941702" cy="899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None/>
              <a:defRPr lang="zh-CN" altLang="en-US" sz="2400" b="0" kern="1200" baseline="0" dirty="0" smtClean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None/>
              <a:defRPr sz="15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44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第</a:t>
            </a:r>
            <a:r>
              <a:rPr lang="en-US" altLang="zh-CN" sz="44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3</a:t>
            </a:r>
            <a:r>
              <a:rPr lang="zh-CN" altLang="en-US" sz="44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节    电场  电场强度（第</a:t>
            </a:r>
            <a:r>
              <a:rPr lang="en-US" altLang="zh-CN" sz="44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1</a:t>
            </a:r>
            <a:r>
              <a:rPr lang="zh-CN" altLang="en-US" sz="44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课时）</a:t>
            </a:r>
          </a:p>
        </p:txBody>
      </p:sp>
      <p:sp>
        <p:nvSpPr>
          <p:cNvPr id="7" name="标题 3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672549" y="4437086"/>
            <a:ext cx="4235183" cy="470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0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/>
              <a:t>授课人：洪招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8A94F9-9D41-53F1-2593-54334D3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06" y="693490"/>
            <a:ext cx="7858084" cy="6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电场看不见、摸不着，怎样来研究电场？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71F21C1-35E4-FEAE-D0DC-F937C6C1B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82" y="1485578"/>
            <a:ext cx="830944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2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8A94F9-9D41-53F1-2593-54334D3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06" y="693490"/>
            <a:ext cx="7858084" cy="6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电场看不见、摸不着，怎样来研究电场？</a:t>
            </a:r>
          </a:p>
        </p:txBody>
      </p:sp>
      <p:sp>
        <p:nvSpPr>
          <p:cNvPr id="2" name="Oval 4">
            <a:extLst>
              <a:ext uri="{FF2B5EF4-FFF2-40B4-BE49-F238E27FC236}">
                <a16:creationId xmlns:a16="http://schemas.microsoft.com/office/drawing/2014/main" id="{36029FDB-D7F9-03E1-F388-6B8DBA73D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800" y="1435415"/>
            <a:ext cx="5851645" cy="5392582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100000">
                <a:srgbClr val="FBFAE5">
                  <a:alpha val="51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DB7F7E65-FE25-2E76-6ADE-A0AC83CECD8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948163" y="3411400"/>
            <a:ext cx="244071" cy="778021"/>
            <a:chOff x="4176" y="864"/>
            <a:chExt cx="624" cy="2056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2BC0CB85-B627-7748-774D-2DEF373CF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864"/>
              <a:ext cx="624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29740F63-EC15-6FB1-E405-00BC2451ED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008"/>
              <a:ext cx="288" cy="336"/>
              <a:chOff x="1248" y="3360"/>
              <a:chExt cx="288" cy="336"/>
            </a:xfrm>
          </p:grpSpPr>
          <p:sp>
            <p:nvSpPr>
              <p:cNvPr id="8" name="Line 11">
                <a:extLst>
                  <a:ext uri="{FF2B5EF4-FFF2-40B4-BE49-F238E27FC236}">
                    <a16:creationId xmlns:a16="http://schemas.microsoft.com/office/drawing/2014/main" id="{382D47B2-5A79-42B1-B2A2-4EF9364B2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552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Line 12">
                <a:extLst>
                  <a:ext uri="{FF2B5EF4-FFF2-40B4-BE49-F238E27FC236}">
                    <a16:creationId xmlns:a16="http://schemas.microsoft.com/office/drawing/2014/main" id="{E5F4510E-4698-148B-D145-E337D77AC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36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DBCE4B06-8970-D5B9-B9E5-031CE241C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1537"/>
              <a:ext cx="386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D5921554-4144-16F5-EB3C-9E08CE141541}"/>
              </a:ext>
            </a:extLst>
          </p:cNvPr>
          <p:cNvGrpSpPr>
            <a:grpSpLocks/>
          </p:cNvGrpSpPr>
          <p:nvPr/>
        </p:nvGrpSpPr>
        <p:grpSpPr bwMode="auto">
          <a:xfrm>
            <a:off x="4690054" y="3573810"/>
            <a:ext cx="857139" cy="1505525"/>
            <a:chOff x="1901" y="1680"/>
            <a:chExt cx="624" cy="1098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531617DE-859C-C16C-B346-7781A4756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" y="1680"/>
              <a:ext cx="624" cy="62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5570C4DA-F0AB-0AF7-77B8-838AD476CB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824"/>
              <a:ext cx="288" cy="336"/>
              <a:chOff x="1248" y="3360"/>
              <a:chExt cx="288" cy="336"/>
            </a:xfrm>
          </p:grpSpPr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B18AB729-1975-E332-3741-BB2CEF968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552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5A60C13B-B9C6-DE27-520B-8E3D8F665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36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B610DD00-7189-F292-CE71-8EB62BF15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2352"/>
              <a:ext cx="383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0" name="圆角矩形标注 20">
            <a:extLst>
              <a:ext uri="{FF2B5EF4-FFF2-40B4-BE49-F238E27FC236}">
                <a16:creationId xmlns:a16="http://schemas.microsoft.com/office/drawing/2014/main" id="{FB39312A-BC52-8FD7-119C-5D054056FA09}"/>
              </a:ext>
            </a:extLst>
          </p:cNvPr>
          <p:cNvSpPr/>
          <p:nvPr/>
        </p:nvSpPr>
        <p:spPr>
          <a:xfrm>
            <a:off x="6753220" y="2301660"/>
            <a:ext cx="3244394" cy="675452"/>
          </a:xfrm>
          <a:prstGeom prst="wedgeRoundRectCallout">
            <a:avLst>
              <a:gd name="adj1" fmla="val -35979"/>
              <a:gd name="adj2" fmla="val 1068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电荷量小、体积小</a:t>
            </a:r>
          </a:p>
        </p:txBody>
      </p:sp>
      <p:sp>
        <p:nvSpPr>
          <p:cNvPr id="21" name="矩形标注 26">
            <a:extLst>
              <a:ext uri="{FF2B5EF4-FFF2-40B4-BE49-F238E27FC236}">
                <a16:creationId xmlns:a16="http://schemas.microsoft.com/office/drawing/2014/main" id="{B3E15EAA-C7D4-11DB-C3A8-C1DBA5CD3453}"/>
              </a:ext>
            </a:extLst>
          </p:cNvPr>
          <p:cNvSpPr/>
          <p:nvPr/>
        </p:nvSpPr>
        <p:spPr>
          <a:xfrm>
            <a:off x="2134766" y="3302464"/>
            <a:ext cx="1686372" cy="675453"/>
          </a:xfrm>
          <a:prstGeom prst="wedgeRectCallout">
            <a:avLst>
              <a:gd name="adj1" fmla="val 97238"/>
              <a:gd name="adj2" fmla="val 518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场源电荷</a:t>
            </a:r>
          </a:p>
        </p:txBody>
      </p:sp>
      <p:sp>
        <p:nvSpPr>
          <p:cNvPr id="22" name="矩形标注 28">
            <a:extLst>
              <a:ext uri="{FF2B5EF4-FFF2-40B4-BE49-F238E27FC236}">
                <a16:creationId xmlns:a16="http://schemas.microsoft.com/office/drawing/2014/main" id="{E51EA6C0-5074-B465-8658-25D8E4D7A3DD}"/>
              </a:ext>
            </a:extLst>
          </p:cNvPr>
          <p:cNvSpPr/>
          <p:nvPr/>
        </p:nvSpPr>
        <p:spPr>
          <a:xfrm>
            <a:off x="6455246" y="4682248"/>
            <a:ext cx="1782309" cy="741925"/>
          </a:xfrm>
          <a:prstGeom prst="wedgeRectCallout">
            <a:avLst>
              <a:gd name="adj1" fmla="val -18200"/>
              <a:gd name="adj2" fmla="val -121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试探电荷</a:t>
            </a:r>
          </a:p>
        </p:txBody>
      </p:sp>
    </p:spTree>
    <p:extLst>
      <p:ext uri="{BB962C8B-B14F-4D97-AF65-F5344CB8AC3E}">
        <p14:creationId xmlns:p14="http://schemas.microsoft.com/office/powerpoint/2010/main" val="41635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定性感知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D6370A-DF48-F2AE-9285-0F2931B88F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7286" r="3833" b="2377"/>
          <a:stretch/>
        </p:blipFill>
        <p:spPr>
          <a:xfrm>
            <a:off x="2638822" y="1197546"/>
            <a:ext cx="7200800" cy="53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9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定性感知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>
            <a:hlinkClick r:id="rId4" action="ppaction://hlinkfile"/>
            <a:extLst>
              <a:ext uri="{FF2B5EF4-FFF2-40B4-BE49-F238E27FC236}">
                <a16:creationId xmlns:a16="http://schemas.microsoft.com/office/drawing/2014/main" id="{75522492-997D-0AB2-6400-17FF54E0C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670" y="765498"/>
            <a:ext cx="9427542" cy="59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62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理论分析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1">
            <a:extLst>
              <a:ext uri="{FF2B5EF4-FFF2-40B4-BE49-F238E27FC236}">
                <a16:creationId xmlns:a16="http://schemas.microsoft.com/office/drawing/2014/main" id="{C7424A39-77CD-CD37-3403-975B6BF57584}"/>
              </a:ext>
            </a:extLst>
          </p:cNvPr>
          <p:cNvSpPr txBox="1"/>
          <p:nvPr/>
        </p:nvSpPr>
        <p:spPr>
          <a:xfrm>
            <a:off x="134436" y="621482"/>
            <a:ext cx="11737304" cy="17682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just">
              <a:lnSpc>
                <a:spcPct val="150000"/>
              </a:lnSpc>
            </a:pP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如图，真空中点电荷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量是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是其电场中两点，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距离为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的距离为2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。现将电量为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、2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、3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的试探电荷依次放在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两点，请分别确定试探电荷所受电场力的大小。（静电力常量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为已知）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C2BAD08B-DA43-ED62-D574-88661D6B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23" y="3421429"/>
            <a:ext cx="3856475" cy="1609565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63CF73D9-C206-2D95-BF80-38E5AB890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448484"/>
              </p:ext>
            </p:extLst>
          </p:nvPr>
        </p:nvGraphicFramePr>
        <p:xfrm>
          <a:off x="118542" y="2709714"/>
          <a:ext cx="812694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175">
                  <a:extLst>
                    <a:ext uri="{9D8B030D-6E8A-4147-A177-3AD203B41FA5}">
                      <a16:colId xmlns:a16="http://schemas.microsoft.com/office/drawing/2014/main" val="1571369010"/>
                    </a:ext>
                  </a:extLst>
                </a:gridCol>
                <a:gridCol w="1262449">
                  <a:extLst>
                    <a:ext uri="{9D8B030D-6E8A-4147-A177-3AD203B41FA5}">
                      <a16:colId xmlns:a16="http://schemas.microsoft.com/office/drawing/2014/main" val="2776829658"/>
                    </a:ext>
                  </a:extLst>
                </a:gridCol>
                <a:gridCol w="1199352">
                  <a:extLst>
                    <a:ext uri="{9D8B030D-6E8A-4147-A177-3AD203B41FA5}">
                      <a16:colId xmlns:a16="http://schemas.microsoft.com/office/drawing/2014/main" val="1540360506"/>
                    </a:ext>
                  </a:extLst>
                </a:gridCol>
                <a:gridCol w="1160992">
                  <a:extLst>
                    <a:ext uri="{9D8B030D-6E8A-4147-A177-3AD203B41FA5}">
                      <a16:colId xmlns:a16="http://schemas.microsoft.com/office/drawing/2014/main" val="1822962847"/>
                    </a:ext>
                  </a:extLst>
                </a:gridCol>
                <a:gridCol w="1160992">
                  <a:extLst>
                    <a:ext uri="{9D8B030D-6E8A-4147-A177-3AD203B41FA5}">
                      <a16:colId xmlns:a16="http://schemas.microsoft.com/office/drawing/2014/main" val="1150865634"/>
                    </a:ext>
                  </a:extLst>
                </a:gridCol>
                <a:gridCol w="1160992">
                  <a:extLst>
                    <a:ext uri="{9D8B030D-6E8A-4147-A177-3AD203B41FA5}">
                      <a16:colId xmlns:a16="http://schemas.microsoft.com/office/drawing/2014/main" val="3090203307"/>
                    </a:ext>
                  </a:extLst>
                </a:gridCol>
                <a:gridCol w="1160992">
                  <a:extLst>
                    <a:ext uri="{9D8B030D-6E8A-4147-A177-3AD203B41FA5}">
                      <a16:colId xmlns:a16="http://schemas.microsoft.com/office/drawing/2014/main" val="1126313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位置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2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点</a:t>
                      </a:r>
                      <a:endParaRPr lang="zh-CN" altLang="en-US" sz="28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96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试探电荷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q</a:t>
                      </a:r>
                      <a:endParaRPr lang="zh-CN" altLang="en-US" sz="28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2q</a:t>
                      </a:r>
                      <a:endParaRPr lang="zh-CN" altLang="en-US" sz="28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3q</a:t>
                      </a:r>
                      <a:endParaRPr lang="zh-CN" altLang="en-US" sz="28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q</a:t>
                      </a:r>
                      <a:endParaRPr lang="zh-CN" altLang="en-US" sz="28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2q</a:t>
                      </a:r>
                      <a:endParaRPr lang="zh-CN" altLang="en-US" sz="28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3q</a:t>
                      </a:r>
                      <a:endParaRPr lang="zh-CN" altLang="en-US" sz="28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28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试探电荷受力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54892"/>
                  </a:ext>
                </a:extLst>
              </a:tr>
            </a:tbl>
          </a:graphicData>
        </a:graphic>
      </p:graphicFrame>
      <p:pic>
        <p:nvPicPr>
          <p:cNvPr id="17" name="公式1">
            <a:extLst>
              <a:ext uri="{FF2B5EF4-FFF2-40B4-BE49-F238E27FC236}">
                <a16:creationId xmlns:a16="http://schemas.microsoft.com/office/drawing/2014/main" id="{51D6A7B0-5CE0-1875-315B-36DDCD9F0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962" y="4437908"/>
            <a:ext cx="780679" cy="923925"/>
          </a:xfrm>
          <a:prstGeom prst="rect">
            <a:avLst/>
          </a:prstGeom>
        </p:spPr>
      </p:pic>
      <p:pic>
        <p:nvPicPr>
          <p:cNvPr id="18" name="公式2">
            <a:extLst>
              <a:ext uri="{FF2B5EF4-FFF2-40B4-BE49-F238E27FC236}">
                <a16:creationId xmlns:a16="http://schemas.microsoft.com/office/drawing/2014/main" id="{9E63C2FD-44C6-DE8F-6004-D7B024BA4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025" y="4437907"/>
            <a:ext cx="780679" cy="923925"/>
          </a:xfrm>
          <a:prstGeom prst="rect">
            <a:avLst/>
          </a:prstGeom>
        </p:spPr>
      </p:pic>
      <p:pic>
        <p:nvPicPr>
          <p:cNvPr id="19" name="公式3">
            <a:extLst>
              <a:ext uri="{FF2B5EF4-FFF2-40B4-BE49-F238E27FC236}">
                <a16:creationId xmlns:a16="http://schemas.microsoft.com/office/drawing/2014/main" id="{8FBBE4DE-DAC5-0DC3-1227-D3DB105A3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806" y="4442554"/>
            <a:ext cx="971924" cy="923925"/>
          </a:xfrm>
          <a:prstGeom prst="rect">
            <a:avLst/>
          </a:prstGeom>
        </p:spPr>
      </p:pic>
      <p:pic>
        <p:nvPicPr>
          <p:cNvPr id="20" name="公式4">
            <a:extLst>
              <a:ext uri="{FF2B5EF4-FFF2-40B4-BE49-F238E27FC236}">
                <a16:creationId xmlns:a16="http://schemas.microsoft.com/office/drawing/2014/main" id="{77BC4857-908C-5DAB-8097-075529538B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59" y="4437908"/>
            <a:ext cx="971924" cy="923925"/>
          </a:xfrm>
          <a:prstGeom prst="rect">
            <a:avLst/>
          </a:prstGeom>
        </p:spPr>
      </p:pic>
      <p:pic>
        <p:nvPicPr>
          <p:cNvPr id="21" name="公式5">
            <a:extLst>
              <a:ext uri="{FF2B5EF4-FFF2-40B4-BE49-F238E27FC236}">
                <a16:creationId xmlns:a16="http://schemas.microsoft.com/office/drawing/2014/main" id="{72E6F3C4-1FCF-2052-FA03-574599475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328" y="4437906"/>
            <a:ext cx="971924" cy="923925"/>
          </a:xfrm>
          <a:prstGeom prst="rect">
            <a:avLst/>
          </a:prstGeom>
        </p:spPr>
      </p:pic>
      <p:pic>
        <p:nvPicPr>
          <p:cNvPr id="22" name="公式6">
            <a:extLst>
              <a:ext uri="{FF2B5EF4-FFF2-40B4-BE49-F238E27FC236}">
                <a16:creationId xmlns:a16="http://schemas.microsoft.com/office/drawing/2014/main" id="{2FFEB4AB-6B33-4D6B-C606-920F928DF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1574" y="4437906"/>
            <a:ext cx="971924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理论分析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1">
            <a:extLst>
              <a:ext uri="{FF2B5EF4-FFF2-40B4-BE49-F238E27FC236}">
                <a16:creationId xmlns:a16="http://schemas.microsoft.com/office/drawing/2014/main" id="{C7424A39-77CD-CD37-3403-975B6BF57584}"/>
              </a:ext>
            </a:extLst>
          </p:cNvPr>
          <p:cNvSpPr txBox="1"/>
          <p:nvPr/>
        </p:nvSpPr>
        <p:spPr>
          <a:xfrm>
            <a:off x="134436" y="621482"/>
            <a:ext cx="11737304" cy="17682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just">
              <a:lnSpc>
                <a:spcPct val="150000"/>
              </a:lnSpc>
            </a:pP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如图，真空中点电荷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量是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是其电场中两点，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距离为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的距离为2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。现将电量为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、2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、3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的试探电荷依次放在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两点，请分别确定试探电荷所受电场力的大小。（静电力常量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为已知）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C2BAD08B-DA43-ED62-D574-88661D6B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23" y="3421429"/>
            <a:ext cx="3856475" cy="1609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63CF73D9-C206-2D95-BF80-38E5AB8907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5211769"/>
                  </p:ext>
                </p:extLst>
              </p:nvPr>
            </p:nvGraphicFramePr>
            <p:xfrm>
              <a:off x="118542" y="2709714"/>
              <a:ext cx="8126944" cy="40055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1175">
                      <a:extLst>
                        <a:ext uri="{9D8B030D-6E8A-4147-A177-3AD203B41FA5}">
                          <a16:colId xmlns:a16="http://schemas.microsoft.com/office/drawing/2014/main" val="1571369010"/>
                        </a:ext>
                      </a:extLst>
                    </a:gridCol>
                    <a:gridCol w="1262449">
                      <a:extLst>
                        <a:ext uri="{9D8B030D-6E8A-4147-A177-3AD203B41FA5}">
                          <a16:colId xmlns:a16="http://schemas.microsoft.com/office/drawing/2014/main" val="2776829658"/>
                        </a:ext>
                      </a:extLst>
                    </a:gridCol>
                    <a:gridCol w="1199352">
                      <a:extLst>
                        <a:ext uri="{9D8B030D-6E8A-4147-A177-3AD203B41FA5}">
                          <a16:colId xmlns:a16="http://schemas.microsoft.com/office/drawing/2014/main" val="1540360506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82296284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50865634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309020330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263138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位置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  <a:endParaRPr lang="zh-CN" altLang="en-US" sz="2800" b="0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3963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7287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试探电荷受力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54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比值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altLang="en-US" sz="2800" b="0" i="1" kern="120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j-ea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800" b="0" i="1" kern="12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j-ea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CN" altLang="en-US" sz="2800" b="0" i="1" kern="12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j-ea"/>
                                    </a:rPr>
                                    <m:t>𝑞</m:t>
                                  </m:r>
                                </m:den>
                              </m:f>
                            </m:oMath>
                          </a14:m>
                          <a:endParaRPr lang="zh-CN" altLang="en-US" sz="28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76132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63CF73D9-C206-2D95-BF80-38E5AB8907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5211769"/>
                  </p:ext>
                </p:extLst>
              </p:nvPr>
            </p:nvGraphicFramePr>
            <p:xfrm>
              <a:off x="118542" y="2709714"/>
              <a:ext cx="8126944" cy="40055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1175">
                      <a:extLst>
                        <a:ext uri="{9D8B030D-6E8A-4147-A177-3AD203B41FA5}">
                          <a16:colId xmlns:a16="http://schemas.microsoft.com/office/drawing/2014/main" val="1571369010"/>
                        </a:ext>
                      </a:extLst>
                    </a:gridCol>
                    <a:gridCol w="1262449">
                      <a:extLst>
                        <a:ext uri="{9D8B030D-6E8A-4147-A177-3AD203B41FA5}">
                          <a16:colId xmlns:a16="http://schemas.microsoft.com/office/drawing/2014/main" val="2776829658"/>
                        </a:ext>
                      </a:extLst>
                    </a:gridCol>
                    <a:gridCol w="1199352">
                      <a:extLst>
                        <a:ext uri="{9D8B030D-6E8A-4147-A177-3AD203B41FA5}">
                          <a16:colId xmlns:a16="http://schemas.microsoft.com/office/drawing/2014/main" val="1540360506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82296284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50865634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309020330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2631384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位置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  <a:endParaRPr lang="zh-CN" altLang="en-US" sz="2800" b="0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396339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728763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试探电荷受力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54892"/>
                      </a:ext>
                    </a:extLst>
                  </a:tr>
                  <a:tr h="11709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95" t="-247917" r="-695238" b="-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761324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C935C53E-8FBB-F3CC-1E69-95573D43D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678" y="4482569"/>
            <a:ext cx="68342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理论分析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1">
            <a:extLst>
              <a:ext uri="{FF2B5EF4-FFF2-40B4-BE49-F238E27FC236}">
                <a16:creationId xmlns:a16="http://schemas.microsoft.com/office/drawing/2014/main" id="{C7424A39-77CD-CD37-3403-975B6BF57584}"/>
              </a:ext>
            </a:extLst>
          </p:cNvPr>
          <p:cNvSpPr txBox="1"/>
          <p:nvPr/>
        </p:nvSpPr>
        <p:spPr>
          <a:xfrm>
            <a:off x="134436" y="621482"/>
            <a:ext cx="11737304" cy="17682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just">
              <a:lnSpc>
                <a:spcPct val="150000"/>
              </a:lnSpc>
            </a:pP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如图，真空中点电荷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量是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是其电场中两点，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距离为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的距离为2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。现将电量为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、2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、3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的试探电荷依次放在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两点，请分别确定试探电荷所受电场力的大小。（静电力常量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</a:t>
            </a:r>
            <a:r>
              <a:rPr lang="zh-CN" altLang="en-US" sz="2800" i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为已知）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C2BAD08B-DA43-ED62-D574-88661D6B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23" y="3421429"/>
            <a:ext cx="3856475" cy="16095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63CF73D9-C206-2D95-BF80-38E5AB8907E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8542" y="2709714"/>
              <a:ext cx="8126944" cy="40055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1175">
                      <a:extLst>
                        <a:ext uri="{9D8B030D-6E8A-4147-A177-3AD203B41FA5}">
                          <a16:colId xmlns:a16="http://schemas.microsoft.com/office/drawing/2014/main" val="1571369010"/>
                        </a:ext>
                      </a:extLst>
                    </a:gridCol>
                    <a:gridCol w="1262449">
                      <a:extLst>
                        <a:ext uri="{9D8B030D-6E8A-4147-A177-3AD203B41FA5}">
                          <a16:colId xmlns:a16="http://schemas.microsoft.com/office/drawing/2014/main" val="2776829658"/>
                        </a:ext>
                      </a:extLst>
                    </a:gridCol>
                    <a:gridCol w="1199352">
                      <a:extLst>
                        <a:ext uri="{9D8B030D-6E8A-4147-A177-3AD203B41FA5}">
                          <a16:colId xmlns:a16="http://schemas.microsoft.com/office/drawing/2014/main" val="1540360506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82296284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50865634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309020330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263138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位置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  <a:endParaRPr lang="zh-CN" altLang="en-US" sz="2800" b="0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3963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7287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试探电荷受力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548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比值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altLang="en-US" sz="2800" b="0" i="1" kern="120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j-ea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800" b="0" i="1" kern="12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j-ea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CN" altLang="en-US" sz="2800" b="0" i="1" kern="12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j-ea"/>
                                    </a:rPr>
                                    <m:t>𝑞</m:t>
                                  </m:r>
                                </m:den>
                              </m:f>
                            </m:oMath>
                          </a14:m>
                          <a:endParaRPr lang="zh-CN" altLang="en-US" sz="28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761324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63CF73D9-C206-2D95-BF80-38E5AB8907E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8542" y="2709714"/>
              <a:ext cx="8126944" cy="40055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1175">
                      <a:extLst>
                        <a:ext uri="{9D8B030D-6E8A-4147-A177-3AD203B41FA5}">
                          <a16:colId xmlns:a16="http://schemas.microsoft.com/office/drawing/2014/main" val="1571369010"/>
                        </a:ext>
                      </a:extLst>
                    </a:gridCol>
                    <a:gridCol w="1262449">
                      <a:extLst>
                        <a:ext uri="{9D8B030D-6E8A-4147-A177-3AD203B41FA5}">
                          <a16:colId xmlns:a16="http://schemas.microsoft.com/office/drawing/2014/main" val="2776829658"/>
                        </a:ext>
                      </a:extLst>
                    </a:gridCol>
                    <a:gridCol w="1199352">
                      <a:extLst>
                        <a:ext uri="{9D8B030D-6E8A-4147-A177-3AD203B41FA5}">
                          <a16:colId xmlns:a16="http://schemas.microsoft.com/office/drawing/2014/main" val="1540360506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82296284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50865634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3090203307"/>
                        </a:ext>
                      </a:extLst>
                    </a:gridCol>
                    <a:gridCol w="1160992">
                      <a:extLst>
                        <a:ext uri="{9D8B030D-6E8A-4147-A177-3AD203B41FA5}">
                          <a16:colId xmlns:a16="http://schemas.microsoft.com/office/drawing/2014/main" val="112631384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位置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8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点</a:t>
                          </a:r>
                          <a:endParaRPr lang="zh-CN" altLang="en-US" sz="2800" b="0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396339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2q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800" b="0" i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3q</a:t>
                          </a:r>
                          <a:endParaRPr lang="zh-CN" altLang="en-US" sz="2800" b="0" i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728763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marL="0" marR="0" lvl="0" indent="0" algn="l" defTabSz="12185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a:t>试探电荷受力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54892"/>
                      </a:ext>
                    </a:extLst>
                  </a:tr>
                  <a:tr h="11709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95" t="-247917" r="-695238" b="-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800" dirty="0">
                            <a:latin typeface="Times New Roman" panose="02020603050405020304" pitchFamily="18" charset="0"/>
                            <a:ea typeface="+mj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76132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7AB0875-8AA9-52B5-72B7-637F6D330EE5}"/>
                  </a:ext>
                </a:extLst>
              </p:cNvPr>
              <p:cNvSpPr txBox="1"/>
              <p:nvPr/>
            </p:nvSpPr>
            <p:spPr>
              <a:xfrm>
                <a:off x="1558702" y="5858451"/>
                <a:ext cx="498533" cy="75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𝒌𝑸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7AB0875-8AA9-52B5-72B7-637F6D33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702" y="5858451"/>
                <a:ext cx="498533" cy="759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7A8A3A9-1BED-2035-0B65-E18E16562CFF}"/>
                  </a:ext>
                </a:extLst>
              </p:cNvPr>
              <p:cNvSpPr txBox="1"/>
              <p:nvPr/>
            </p:nvSpPr>
            <p:spPr>
              <a:xfrm>
                <a:off x="2782838" y="5858451"/>
                <a:ext cx="498533" cy="75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𝒌𝑸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7A8A3A9-1BED-2035-0B65-E18E16562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38" y="5858451"/>
                <a:ext cx="498533" cy="759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94E94A-7BE0-A4CF-B138-E6C5E48E5AB1}"/>
                  </a:ext>
                </a:extLst>
              </p:cNvPr>
              <p:cNvSpPr txBox="1"/>
              <p:nvPr/>
            </p:nvSpPr>
            <p:spPr>
              <a:xfrm>
                <a:off x="3994978" y="5858451"/>
                <a:ext cx="498533" cy="75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𝒌𝑸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94E94A-7BE0-A4CF-B138-E6C5E48E5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978" y="5858451"/>
                <a:ext cx="498533" cy="7593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4FC201-6C66-A5FE-74E0-43E34F02A100}"/>
                  </a:ext>
                </a:extLst>
              </p:cNvPr>
              <p:cNvSpPr txBox="1"/>
              <p:nvPr/>
            </p:nvSpPr>
            <p:spPr>
              <a:xfrm>
                <a:off x="5159102" y="5828869"/>
                <a:ext cx="602665" cy="75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𝒌𝑸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4FC201-6C66-A5FE-74E0-43E34F02A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102" y="5828869"/>
                <a:ext cx="602665" cy="7593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629F2F6-0BB7-6A66-CB45-39181D352AC6}"/>
                  </a:ext>
                </a:extLst>
              </p:cNvPr>
              <p:cNvSpPr txBox="1"/>
              <p:nvPr/>
            </p:nvSpPr>
            <p:spPr>
              <a:xfrm>
                <a:off x="6288395" y="5828869"/>
                <a:ext cx="602665" cy="75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𝒌𝑸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629F2F6-0BB7-6A66-CB45-39181D352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95" y="5828869"/>
                <a:ext cx="602665" cy="7593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A6156EA-0889-A64E-AFF7-476030AB8E2E}"/>
                  </a:ext>
                </a:extLst>
              </p:cNvPr>
              <p:cNvSpPr txBox="1"/>
              <p:nvPr/>
            </p:nvSpPr>
            <p:spPr>
              <a:xfrm>
                <a:off x="7417689" y="5828869"/>
                <a:ext cx="602665" cy="759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𝒌𝑸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zh-CN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A6156EA-0889-A64E-AFF7-476030AB8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689" y="5828869"/>
                <a:ext cx="602665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C935C53E-8FBB-F3CC-1E69-95573D43DA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2678" y="4482569"/>
            <a:ext cx="68342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7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电场强度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/>
          </p:cNvSpPr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C488A6-7AFD-F57A-267B-CB9121063833}"/>
              </a:ext>
            </a:extLst>
          </p:cNvPr>
          <p:cNvSpPr txBox="1"/>
          <p:nvPr/>
        </p:nvSpPr>
        <p:spPr>
          <a:xfrm>
            <a:off x="550590" y="1197546"/>
            <a:ext cx="8424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+mj-ea"/>
                <a:ea typeface="+mj-ea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定义：</a:t>
            </a:r>
            <a:r>
              <a:rPr lang="zh-CN" altLang="en-US" sz="2800" dirty="0">
                <a:latin typeface="+mj-ea"/>
                <a:ea typeface="+mj-ea"/>
              </a:rPr>
              <a:t>试探电荷所受的静电力与它的电荷量之比。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8991A39-91E3-A9FE-C50E-981D29C6E4C3}"/>
                  </a:ext>
                </a:extLst>
              </p:cNvPr>
              <p:cNvSpPr txBox="1"/>
              <p:nvPr/>
            </p:nvSpPr>
            <p:spPr>
              <a:xfrm>
                <a:off x="550590" y="2061641"/>
                <a:ext cx="6149490" cy="8458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000000"/>
                    </a:solidFill>
                    <a:latin typeface="+mj-ea"/>
                    <a:ea typeface="+mj-ea"/>
                    <a:cs typeface="Calibri" pitchFamily="34" charset="0"/>
                  </a:rPr>
                  <a:t>2.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+mj-ea"/>
                    <a:ea typeface="+mj-ea"/>
                    <a:cs typeface="Calibri" pitchFamily="34" charset="0"/>
                  </a:rPr>
                  <a:t>定义式：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zh-CN" altLang="en-US" sz="32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zh-CN" altLang="en-US" sz="32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3200" i="1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zh-CN" altLang="en-US" sz="3200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一切电场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8991A39-91E3-A9FE-C50E-981D29C6E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90" y="2061641"/>
                <a:ext cx="6149490" cy="845809"/>
              </a:xfrm>
              <a:prstGeom prst="rect">
                <a:avLst/>
              </a:prstGeom>
              <a:blipFill>
                <a:blip r:embed="rId4"/>
                <a:stretch>
                  <a:fillRect l="-1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21">
            <a:extLst>
              <a:ext uri="{FF2B5EF4-FFF2-40B4-BE49-F238E27FC236}">
                <a16:creationId xmlns:a16="http://schemas.microsoft.com/office/drawing/2014/main" id="{F36C3E6E-AF6E-9038-3C63-F10FAD6D2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466" y="3213770"/>
            <a:ext cx="817747" cy="54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pPr eaLnBrk="0" hangingPunct="0"/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N/C</a:t>
            </a:r>
            <a:endParaRPr lang="en-US" altLang="zh-CN" sz="3200" dirty="0">
              <a:solidFill>
                <a:srgbClr val="000000"/>
              </a:solidFill>
              <a:latin typeface="+mj-ea"/>
              <a:ea typeface="+mj-ea"/>
              <a:cs typeface="Calibri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29E184B-C326-F574-3CA5-57C2C4359861}"/>
              </a:ext>
            </a:extLst>
          </p:cNvPr>
          <p:cNvSpPr txBox="1"/>
          <p:nvPr/>
        </p:nvSpPr>
        <p:spPr>
          <a:xfrm>
            <a:off x="628774" y="3231350"/>
            <a:ext cx="1440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单位：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CEBD2CF-45A5-FA32-510C-81AC5D1CF2BB}"/>
                  </a:ext>
                </a:extLst>
              </p:cNvPr>
              <p:cNvSpPr txBox="1"/>
              <p:nvPr/>
            </p:nvSpPr>
            <p:spPr>
              <a:xfrm>
                <a:off x="262558" y="3952138"/>
                <a:ext cx="11737304" cy="1701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       如果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1 C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的电荷在电场中的某点受到的静电力是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1 N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，那么该点的电场强度就是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1 N/C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，即 </a:t>
                </a:r>
                <a14:m>
                  <m:oMath xmlns:m="http://schemas.openxmlformats.org/officeDocument/2006/math">
                    <m:r>
                      <a:rPr lang="zh-CN" altLang="en-US" sz="3200" dirty="0" smtClean="0">
                        <a:latin typeface="Cambria Math" panose="02040503050406030204" pitchFamily="18" charset="0"/>
                        <a:ea typeface="+mj-ea"/>
                      </a:rPr>
                      <m:t>1</m:t>
                    </m:r>
                    <m:f>
                      <m:fPr>
                        <m:type m:val="lin"/>
                        <m:ctrlPr>
                          <a:rPr lang="zh-CN" altLang="en-US" sz="3200" i="1" dirty="0">
                            <a:latin typeface="Cambria Math" panose="02040503050406030204" pitchFamily="18" charset="0"/>
                            <a:ea typeface="+mj-ea"/>
                          </a:rPr>
                        </m:ctrlPr>
                      </m:fPr>
                      <m:num>
                        <m:r>
                          <a:rPr lang="zh-CN" altLang="en-US" sz="3200" i="1" dirty="0">
                            <a:latin typeface="Cambria Math" panose="02040503050406030204" pitchFamily="18" charset="0"/>
                            <a:ea typeface="+mj-ea"/>
                          </a:rPr>
                          <m:t>𝑁</m:t>
                        </m:r>
                      </m:num>
                      <m:den>
                        <m:r>
                          <a:rPr lang="zh-CN" altLang="en-US" sz="3200" i="1" dirty="0">
                            <a:latin typeface="Cambria Math" panose="02040503050406030204" pitchFamily="18" charset="0"/>
                            <a:ea typeface="+mj-ea"/>
                          </a:rPr>
                          <m:t>𝐶</m:t>
                        </m:r>
                      </m:den>
                    </m:f>
                    <m:r>
                      <a:rPr lang="zh-CN" altLang="en-US" sz="3200" i="0" dirty="0">
                        <a:latin typeface="Cambria Math" panose="02040503050406030204" pitchFamily="18" charset="0"/>
                        <a:ea typeface="+mj-ea"/>
                      </a:rPr>
                      <m:t>=</m:t>
                    </m:r>
                    <m:f>
                      <m:fPr>
                        <m:ctrlPr>
                          <a:rPr lang="zh-CN" altLang="en-US" sz="32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fPr>
                      <m:num>
                        <m:r>
                          <a:rPr lang="zh-CN" altLang="en-US" sz="3200" i="0" dirty="0">
                            <a:latin typeface="Cambria Math" panose="02040503050406030204" pitchFamily="18" charset="0"/>
                            <a:ea typeface="+mj-ea"/>
                          </a:rPr>
                          <m:t>1</m:t>
                        </m:r>
                        <m:r>
                          <a:rPr lang="zh-CN" altLang="en-US" sz="3200" i="1" dirty="0">
                            <a:latin typeface="Cambria Math" panose="02040503050406030204" pitchFamily="18" charset="0"/>
                            <a:ea typeface="+mj-ea"/>
                          </a:rPr>
                          <m:t>𝑁</m:t>
                        </m:r>
                      </m:num>
                      <m:den>
                        <m:r>
                          <a:rPr lang="zh-CN" altLang="en-US" sz="3200" i="0" dirty="0">
                            <a:latin typeface="Cambria Math" panose="02040503050406030204" pitchFamily="18" charset="0"/>
                            <a:ea typeface="+mj-ea"/>
                          </a:rPr>
                          <m:t>1</m:t>
                        </m:r>
                        <m:r>
                          <a:rPr lang="zh-CN" altLang="en-US" sz="3200" i="1" dirty="0">
                            <a:latin typeface="Cambria Math" panose="02040503050406030204" pitchFamily="18" charset="0"/>
                            <a:ea typeface="+mj-ea"/>
                          </a:rPr>
                          <m:t>𝐶</m:t>
                        </m:r>
                      </m:den>
                    </m:f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  。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CEBD2CF-45A5-FA32-510C-81AC5D1CF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58" y="3952138"/>
                <a:ext cx="11737304" cy="1701107"/>
              </a:xfrm>
              <a:prstGeom prst="rect">
                <a:avLst/>
              </a:prstGeom>
              <a:blipFill>
                <a:blip r:embed="rId5"/>
                <a:stretch>
                  <a:fillRect l="-1039" b="-17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8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1DCBD6-69B8-B96E-D631-49E388C99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806" y="2061642"/>
            <a:ext cx="7001640" cy="439248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46DEBA1-05CD-987B-B44F-41F999B51121}"/>
              </a:ext>
            </a:extLst>
          </p:cNvPr>
          <p:cNvSpPr txBox="1"/>
          <p:nvPr/>
        </p:nvSpPr>
        <p:spPr>
          <a:xfrm>
            <a:off x="622598" y="1149679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同一试探电荷在电场中的不同位置所受电场力的方向都是相同的吗？</a:t>
            </a:r>
          </a:p>
        </p:txBody>
      </p:sp>
    </p:spTree>
    <p:extLst>
      <p:ext uri="{BB962C8B-B14F-4D97-AF65-F5344CB8AC3E}">
        <p14:creationId xmlns:p14="http://schemas.microsoft.com/office/powerpoint/2010/main" val="48089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实验感知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hlinkClick r:id="rId4" action="ppaction://hlinkfile"/>
            <a:extLst>
              <a:ext uri="{FF2B5EF4-FFF2-40B4-BE49-F238E27FC236}">
                <a16:creationId xmlns:a16="http://schemas.microsoft.com/office/drawing/2014/main" id="{CF0B66E7-1FE8-B7E6-D17D-CC678DD3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710" y="1269554"/>
            <a:ext cx="910991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3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物理来源于生活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13C419-CD91-2FDC-CD7D-3B454BCFA0F1}"/>
              </a:ext>
            </a:extLst>
          </p:cNvPr>
          <p:cNvSpPr txBox="1"/>
          <p:nvPr/>
        </p:nvSpPr>
        <p:spPr>
          <a:xfrm>
            <a:off x="5092385" y="5931294"/>
            <a:ext cx="1682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隔空取电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F351AB-D74D-E045-A838-FEBD449F3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7617" y="346744"/>
            <a:ext cx="4624574" cy="61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实验感知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C6084-5A49-D47E-379D-59EBF7701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42" y="1053530"/>
            <a:ext cx="5688019" cy="54726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5A28D6-5433-8633-406A-03A9E0686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06" y="1053530"/>
            <a:ext cx="5939919" cy="5472608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CF779AE-87A2-C310-27D9-A449C9A57289}"/>
              </a:ext>
            </a:extLst>
          </p:cNvPr>
          <p:cNvCxnSpPr/>
          <p:nvPr/>
        </p:nvCxnSpPr>
        <p:spPr>
          <a:xfrm>
            <a:off x="4799062" y="1413570"/>
            <a:ext cx="0" cy="25922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D35B5C7-6239-A254-B03B-6B950BACC631}"/>
              </a:ext>
            </a:extLst>
          </p:cNvPr>
          <p:cNvCxnSpPr/>
          <p:nvPr/>
        </p:nvCxnSpPr>
        <p:spPr>
          <a:xfrm>
            <a:off x="6671270" y="1701602"/>
            <a:ext cx="0" cy="25922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29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ine 10">
            <a:extLst>
              <a:ext uri="{FF2B5EF4-FFF2-40B4-BE49-F238E27FC236}">
                <a16:creationId xmlns:a16="http://schemas.microsoft.com/office/drawing/2014/main" id="{BA72A603-62BC-E7C4-F969-98F667741BE5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719736" y="5183980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4D382484-A8F4-1457-1197-1A03EB82ACD8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10879933" flipH="1">
            <a:off x="6139545" y="5164876"/>
            <a:ext cx="801965" cy="311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7" name="Line 12">
            <a:extLst>
              <a:ext uri="{FF2B5EF4-FFF2-40B4-BE49-F238E27FC236}">
                <a16:creationId xmlns:a16="http://schemas.microsoft.com/office/drawing/2014/main" id="{D02FD399-E21F-0293-2642-EBBF8134035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10891652" flipV="1">
            <a:off x="4871304" y="5173628"/>
            <a:ext cx="1197320" cy="335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6455F7E5-7F0A-9252-0493-C63112B6CD3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69227" y="4620667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电场强度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6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/>
          </p:cNvSpPr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C1A1E2A-D829-B84D-CBB8-8F49FC4C778C}"/>
              </a:ext>
            </a:extLst>
          </p:cNvPr>
          <p:cNvSpPr/>
          <p:nvPr/>
        </p:nvSpPr>
        <p:spPr>
          <a:xfrm>
            <a:off x="406574" y="837506"/>
            <a:ext cx="119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prstClr val="black"/>
                </a:solidFill>
                <a:latin typeface="微软雅黑"/>
                <a:ea typeface="微软雅黑"/>
                <a:cs typeface="Calibri" pitchFamily="34" charset="0"/>
              </a:rPr>
              <a:t>4.</a:t>
            </a:r>
            <a:r>
              <a:rPr lang="zh-CN" altLang="en-US" sz="2800" dirty="0">
                <a:solidFill>
                  <a:prstClr val="black"/>
                </a:solidFill>
                <a:latin typeface="微软雅黑"/>
                <a:ea typeface="微软雅黑"/>
                <a:cs typeface="Calibri" pitchFamily="34" charset="0"/>
              </a:rPr>
              <a:t>矢量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CEEBD04-6E65-617D-DF4E-BEBD130D89E2}"/>
              </a:ext>
            </a:extLst>
          </p:cNvPr>
          <p:cNvSpPr txBox="1"/>
          <p:nvPr/>
        </p:nvSpPr>
        <p:spPr>
          <a:xfrm>
            <a:off x="407053" y="1485578"/>
            <a:ext cx="11747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隶书" panose="02010509060101010101" pitchFamily="49" charset="-122"/>
              </a:rPr>
              <a:t>物理学中规定，电场强度的方向跟正电荷在该点所受的电场力的方向相同。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77" name="Oval 2">
            <a:extLst>
              <a:ext uri="{FF2B5EF4-FFF2-40B4-BE49-F238E27FC236}">
                <a16:creationId xmlns:a16="http://schemas.microsoft.com/office/drawing/2014/main" id="{98E8779A-A475-64D4-3F73-4363BC437D0A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8840" y="2418694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78" name="Line 3">
            <a:extLst>
              <a:ext uri="{FF2B5EF4-FFF2-40B4-BE49-F238E27FC236}">
                <a16:creationId xmlns:a16="http://schemas.microsoft.com/office/drawing/2014/main" id="{E47BAFFA-E0AE-4E02-ECAE-B4C3B4C1FE4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46934" y="2687903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80" name="Line 5">
            <a:extLst>
              <a:ext uri="{FF2B5EF4-FFF2-40B4-BE49-F238E27FC236}">
                <a16:creationId xmlns:a16="http://schemas.microsoft.com/office/drawing/2014/main" id="{2F39ACF9-035D-580F-78B1-A936279BAFE0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6307474" y="2688386"/>
            <a:ext cx="1150620" cy="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81" name="Text Box 6">
            <a:extLst>
              <a:ext uri="{FF2B5EF4-FFF2-40B4-BE49-F238E27FC236}">
                <a16:creationId xmlns:a16="http://schemas.microsoft.com/office/drawing/2014/main" id="{72D4836A-DFBA-3248-5922-F0F58C3783A2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01242" y="2133838"/>
            <a:ext cx="51477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195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" name="Line 7">
            <a:extLst>
              <a:ext uri="{FF2B5EF4-FFF2-40B4-BE49-F238E27FC236}">
                <a16:creationId xmlns:a16="http://schemas.microsoft.com/office/drawing/2014/main" id="{3E4F95B3-11FD-C640-5CEF-16712205D867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10879933" flipH="1">
            <a:off x="6305703" y="2677859"/>
            <a:ext cx="801965" cy="311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3" name="Text Box 8">
            <a:extLst>
              <a:ext uri="{FF2B5EF4-FFF2-40B4-BE49-F238E27FC236}">
                <a16:creationId xmlns:a16="http://schemas.microsoft.com/office/drawing/2014/main" id="{398CC419-A094-E68B-2FF5-DD2303520BF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35385" y="2133650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Oval 9">
            <a:extLst>
              <a:ext uri="{FF2B5EF4-FFF2-40B4-BE49-F238E27FC236}">
                <a16:creationId xmlns:a16="http://schemas.microsoft.com/office/drawing/2014/main" id="{647258F8-5BA0-B7A7-8D49-858B8CE93E57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11642" y="4879932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86" name="Oval 11">
            <a:extLst>
              <a:ext uri="{FF2B5EF4-FFF2-40B4-BE49-F238E27FC236}">
                <a16:creationId xmlns:a16="http://schemas.microsoft.com/office/drawing/2014/main" id="{299E8AE1-B1D5-B57C-6C60-E8DA24B83ADA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49261" y="4971331"/>
            <a:ext cx="380059" cy="380059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88" name="Text Box 13">
            <a:extLst>
              <a:ext uri="{FF2B5EF4-FFF2-40B4-BE49-F238E27FC236}">
                <a16:creationId xmlns:a16="http://schemas.microsoft.com/office/drawing/2014/main" id="{07A256E4-435B-51F9-8DCA-3C98DFC7A218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87094" y="4499873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D4F2CCD3-1A47-37F2-47D2-277A0966C1B1}"/>
              </a:ext>
            </a:extLst>
          </p:cNvPr>
          <p:cNvSpPr txBox="1"/>
          <p:nvPr/>
        </p:nvSpPr>
        <p:spPr>
          <a:xfrm>
            <a:off x="389640" y="3285778"/>
            <a:ext cx="11675484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kumimoji="1" lang="zh-CN" altLang="en-US" sz="2800" dirty="0">
                <a:solidFill>
                  <a:schemeClr val="tx1"/>
                </a:solidFill>
                <a:latin typeface="+mj-ea"/>
                <a:ea typeface="+mj-ea"/>
                <a:cs typeface="楷体" panose="02010609060101010101" charset="-122"/>
              </a:rPr>
              <a:t>按照这个规定：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  <a:ea typeface="+mj-ea"/>
                <a:cs typeface="楷体" panose="02010609060101010101" charset="-122"/>
              </a:rPr>
              <a:t>负电荷</a:t>
            </a:r>
            <a:r>
              <a:rPr kumimoji="1" lang="zh-CN" altLang="en-US" sz="2800" dirty="0">
                <a:solidFill>
                  <a:schemeClr val="tx1"/>
                </a:solidFill>
                <a:latin typeface="+mj-ea"/>
                <a:ea typeface="+mj-ea"/>
                <a:cs typeface="楷体" panose="02010609060101010101" charset="-122"/>
              </a:rPr>
              <a:t>在电场中某点受到的电场力的方向跟该点的电场强度方向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  <a:ea typeface="+mj-ea"/>
                <a:cs typeface="楷体" panose="02010609060101010101" charset="-122"/>
              </a:rPr>
              <a:t>相反</a:t>
            </a:r>
            <a:r>
              <a:rPr kumimoji="1" lang="zh-CN" altLang="en-US" sz="2800" dirty="0">
                <a:solidFill>
                  <a:schemeClr val="tx1"/>
                </a:solidFill>
                <a:latin typeface="+mj-ea"/>
                <a:ea typeface="+mj-ea"/>
                <a:cs typeface="楷体" panose="02010609060101010101" charset="-122"/>
              </a:rPr>
              <a:t>。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CCE37B58-4AF8-6C99-C565-1AB41228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190" y="2853941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EC5702E-1DA4-A710-3543-FDA2342D9073}"/>
              </a:ext>
            </a:extLst>
          </p:cNvPr>
          <p:cNvSpPr/>
          <p:nvPr/>
        </p:nvSpPr>
        <p:spPr>
          <a:xfrm flipV="1">
            <a:off x="6115664" y="2668991"/>
            <a:ext cx="54647" cy="54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Oval 4">
            <a:extLst>
              <a:ext uri="{FF2B5EF4-FFF2-40B4-BE49-F238E27FC236}">
                <a16:creationId xmlns:a16="http://schemas.microsoft.com/office/drawing/2014/main" id="{39363913-CFA3-231D-E2FB-7AF3D1F61DF5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36265" y="2472639"/>
            <a:ext cx="380059" cy="38005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0624DB1-026C-5DA5-3B23-72E6BA1D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859" y="5411932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685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5" grpId="0" animBg="1"/>
      <p:bldP spid="87" grpId="0" animBg="1"/>
      <p:bldP spid="6" grpId="0"/>
      <p:bldP spid="77" grpId="0" animBg="1"/>
      <p:bldP spid="78" grpId="0" animBg="1"/>
      <p:bldP spid="80" grpId="0" animBg="1"/>
      <p:bldP spid="81" grpId="0"/>
      <p:bldP spid="82" grpId="0" animBg="1"/>
      <p:bldP spid="83" grpId="0"/>
      <p:bldP spid="84" grpId="0" animBg="1"/>
      <p:bldP spid="86" grpId="0" animBg="1"/>
      <p:bldP spid="88" grpId="0"/>
      <p:bldP spid="92" grpId="0"/>
      <p:bldP spid="2" grpId="0"/>
      <p:bldP spid="3" grpId="0" animBg="1"/>
      <p:bldP spid="7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7" name="Oval 2">
            <a:extLst>
              <a:ext uri="{FF2B5EF4-FFF2-40B4-BE49-F238E27FC236}">
                <a16:creationId xmlns:a16="http://schemas.microsoft.com/office/drawing/2014/main" id="{98E8779A-A475-64D4-3F73-4363BC437D0A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52903" y="3191407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78" name="Line 3">
            <a:extLst>
              <a:ext uri="{FF2B5EF4-FFF2-40B4-BE49-F238E27FC236}">
                <a16:creationId xmlns:a16="http://schemas.microsoft.com/office/drawing/2014/main" id="{E47BAFFA-E0AE-4E02-ECAE-B4C3B4C1FE40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560997" y="3460616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CCE37B58-4AF8-6C99-C565-1AB41228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253" y="3626654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EC5702E-1DA4-A710-3543-FDA2342D9073}"/>
              </a:ext>
            </a:extLst>
          </p:cNvPr>
          <p:cNvSpPr/>
          <p:nvPr/>
        </p:nvSpPr>
        <p:spPr>
          <a:xfrm flipV="1">
            <a:off x="7029727" y="3441704"/>
            <a:ext cx="54647" cy="54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B467F5-4277-7A11-2D8C-76C068D079C0}"/>
              </a:ext>
            </a:extLst>
          </p:cNvPr>
          <p:cNvSpPr txBox="1"/>
          <p:nvPr/>
        </p:nvSpPr>
        <p:spPr>
          <a:xfrm>
            <a:off x="766614" y="1188597"/>
            <a:ext cx="9864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若场源电荷是负电荷，此时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A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点的电场强度方向如何判断？</a:t>
            </a:r>
            <a:endParaRPr lang="zh-CN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058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ine 10">
            <a:extLst>
              <a:ext uri="{FF2B5EF4-FFF2-40B4-BE49-F238E27FC236}">
                <a16:creationId xmlns:a16="http://schemas.microsoft.com/office/drawing/2014/main" id="{BA72A603-62BC-E7C4-F969-98F667741BE5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586107" y="4706998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4D382484-A8F4-1457-1197-1A03EB82ACD8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10879933" flipV="1">
            <a:off x="9236589" y="4700735"/>
            <a:ext cx="769002" cy="152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7" name="Line 12">
            <a:extLst>
              <a:ext uri="{FF2B5EF4-FFF2-40B4-BE49-F238E27FC236}">
                <a16:creationId xmlns:a16="http://schemas.microsoft.com/office/drawing/2014/main" id="{D02FD399-E21F-0293-2642-EBBF8134035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10891652" flipH="1">
            <a:off x="9993109" y="4664635"/>
            <a:ext cx="1574260" cy="543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6455F7E5-7F0A-9252-0493-C63112B6CD3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236515" y="4028286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6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7" name="Oval 2">
            <a:extLst>
              <a:ext uri="{FF2B5EF4-FFF2-40B4-BE49-F238E27FC236}">
                <a16:creationId xmlns:a16="http://schemas.microsoft.com/office/drawing/2014/main" id="{98E8779A-A475-64D4-3F73-4363BC437D0A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05211" y="1941712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78" name="Line 3">
            <a:extLst>
              <a:ext uri="{FF2B5EF4-FFF2-40B4-BE49-F238E27FC236}">
                <a16:creationId xmlns:a16="http://schemas.microsoft.com/office/drawing/2014/main" id="{E47BAFFA-E0AE-4E02-ECAE-B4C3B4C1FE4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7513305" y="2210921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80" name="Line 5">
            <a:extLst>
              <a:ext uri="{FF2B5EF4-FFF2-40B4-BE49-F238E27FC236}">
                <a16:creationId xmlns:a16="http://schemas.microsoft.com/office/drawing/2014/main" id="{2F39ACF9-035D-580F-78B1-A936279BAFE0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8448878" y="2206400"/>
            <a:ext cx="1543787" cy="1367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1" name="Text Box 6">
            <a:extLst>
              <a:ext uri="{FF2B5EF4-FFF2-40B4-BE49-F238E27FC236}">
                <a16:creationId xmlns:a16="http://schemas.microsoft.com/office/drawing/2014/main" id="{72D4836A-DFBA-3248-5922-F0F58C3783A2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22667" y="1557586"/>
            <a:ext cx="51477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19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" name="Line 7">
            <a:extLst>
              <a:ext uri="{FF2B5EF4-FFF2-40B4-BE49-F238E27FC236}">
                <a16:creationId xmlns:a16="http://schemas.microsoft.com/office/drawing/2014/main" id="{3E4F95B3-11FD-C640-5CEF-16712205D867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10879933" flipV="1">
            <a:off x="9021323" y="2209284"/>
            <a:ext cx="1150495" cy="1364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3" name="Text Box 8">
            <a:extLst>
              <a:ext uri="{FF2B5EF4-FFF2-40B4-BE49-F238E27FC236}">
                <a16:creationId xmlns:a16="http://schemas.microsoft.com/office/drawing/2014/main" id="{398CC419-A094-E68B-2FF5-DD2303520BF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20575" y="1557586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Oval 9">
            <a:extLst>
              <a:ext uri="{FF2B5EF4-FFF2-40B4-BE49-F238E27FC236}">
                <a16:creationId xmlns:a16="http://schemas.microsoft.com/office/drawing/2014/main" id="{647258F8-5BA0-B7A7-8D49-858B8CE93E57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978013" y="4402950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86" name="Oval 11">
            <a:extLst>
              <a:ext uri="{FF2B5EF4-FFF2-40B4-BE49-F238E27FC236}">
                <a16:creationId xmlns:a16="http://schemas.microsoft.com/office/drawing/2014/main" id="{299E8AE1-B1D5-B57C-6C60-E8DA24B83ADA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815632" y="4494349"/>
            <a:ext cx="380059" cy="380059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88" name="Text Box 13">
            <a:extLst>
              <a:ext uri="{FF2B5EF4-FFF2-40B4-BE49-F238E27FC236}">
                <a16:creationId xmlns:a16="http://schemas.microsoft.com/office/drawing/2014/main" id="{07A256E4-435B-51F9-8DCA-3C98DFC7A218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0949314" y="4143685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CCE37B58-4AF8-6C99-C565-1AB41228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7561" y="2376959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EC5702E-1DA4-A710-3543-FDA2342D9073}"/>
              </a:ext>
            </a:extLst>
          </p:cNvPr>
          <p:cNvSpPr/>
          <p:nvPr/>
        </p:nvSpPr>
        <p:spPr>
          <a:xfrm flipV="1">
            <a:off x="9982035" y="2192009"/>
            <a:ext cx="54647" cy="54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Oval 4">
            <a:extLst>
              <a:ext uri="{FF2B5EF4-FFF2-40B4-BE49-F238E27FC236}">
                <a16:creationId xmlns:a16="http://schemas.microsoft.com/office/drawing/2014/main" id="{39363913-CFA3-231D-E2FB-7AF3D1F61DF5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802636" y="1995657"/>
            <a:ext cx="380059" cy="38005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0624DB1-026C-5DA5-3B23-72E6BA1D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230" y="4934950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B29F8B39-3B7E-0D89-E7A6-5C7A44A22ADF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516653" y="4800817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8BB80978-9841-671D-7B64-96AAAA192F10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10879933" flipH="1">
            <a:off x="3936462" y="4781713"/>
            <a:ext cx="801965" cy="311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0B98C9E1-5223-994D-EC95-16F78BE86E49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rot="10891652" flipV="1">
            <a:off x="2668221" y="4790465"/>
            <a:ext cx="1197320" cy="335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060CE69-366F-0168-F483-87EB57DBF60E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66144" y="4237504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D57D29AB-A3CF-5A3E-C83B-39F11463A681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35757" y="2035531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0C40EDDC-143F-B746-1802-6228B85C6FC1}"/>
              </a:ext>
            </a:extLst>
          </p:cNvPr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443851" y="2304740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16" name="Line 5">
            <a:extLst>
              <a:ext uri="{FF2B5EF4-FFF2-40B4-BE49-F238E27FC236}">
                <a16:creationId xmlns:a16="http://schemas.microsoft.com/office/drawing/2014/main" id="{1839BFAA-8FFA-72D7-2CA9-702AC8104C37}"/>
              </a:ext>
            </a:extLst>
          </p:cNvPr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4104391" y="2305223"/>
            <a:ext cx="1150620" cy="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E3A553B6-C19B-AC97-58BA-8F336C399552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998159" y="1750675"/>
            <a:ext cx="51477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195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160845C6-D8CC-198D-2CC2-9B8675B4788F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rot="10879933" flipH="1">
            <a:off x="4102620" y="2294696"/>
            <a:ext cx="801965" cy="311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87494294-4881-8243-ABEC-1A932596AAA9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332302" y="1750487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Oval 9">
            <a:extLst>
              <a:ext uri="{FF2B5EF4-FFF2-40B4-BE49-F238E27FC236}">
                <a16:creationId xmlns:a16="http://schemas.microsoft.com/office/drawing/2014/main" id="{30BFA4CC-4377-8915-4CA4-939CEC03B6F1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908559" y="4496769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FF7DAF7C-4D56-DD60-A59C-A4525997E303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746178" y="4588168"/>
            <a:ext cx="380059" cy="380059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99F9491F-2A8C-3E2F-7468-005161D93A60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884011" y="4116710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C0123C5B-80F6-9D2F-E551-3044AB61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107" y="2470778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EF9456B-30C2-2D4F-988E-0B258635BF12}"/>
              </a:ext>
            </a:extLst>
          </p:cNvPr>
          <p:cNvSpPr/>
          <p:nvPr/>
        </p:nvSpPr>
        <p:spPr>
          <a:xfrm flipV="1">
            <a:off x="3912581" y="2285828"/>
            <a:ext cx="54647" cy="54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Oval 4">
            <a:extLst>
              <a:ext uri="{FF2B5EF4-FFF2-40B4-BE49-F238E27FC236}">
                <a16:creationId xmlns:a16="http://schemas.microsoft.com/office/drawing/2014/main" id="{2865F443-CC5B-B850-4B6D-F239DFF94077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733182" y="2089476"/>
            <a:ext cx="380059" cy="38005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1E9F8A0E-5673-26F3-E3F5-7ADC38A2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776" y="5028769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8421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ine 10">
            <a:extLst>
              <a:ext uri="{FF2B5EF4-FFF2-40B4-BE49-F238E27FC236}">
                <a16:creationId xmlns:a16="http://schemas.microsoft.com/office/drawing/2014/main" id="{BA72A603-62BC-E7C4-F969-98F667741BE5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719736" y="5183980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4D382484-A8F4-1457-1197-1A03EB82ACD8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10879933" flipH="1">
            <a:off x="6139545" y="5164876"/>
            <a:ext cx="801965" cy="311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7" name="Line 12">
            <a:extLst>
              <a:ext uri="{FF2B5EF4-FFF2-40B4-BE49-F238E27FC236}">
                <a16:creationId xmlns:a16="http://schemas.microsoft.com/office/drawing/2014/main" id="{D02FD399-E21F-0293-2642-EBBF8134035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10891652" flipV="1">
            <a:off x="4871304" y="5173628"/>
            <a:ext cx="1197320" cy="335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6455F7E5-7F0A-9252-0493-C63112B6CD3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69227" y="4620667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电场强度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6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/>
          </p:cNvSpPr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C1A1E2A-D829-B84D-CBB8-8F49FC4C778C}"/>
              </a:ext>
            </a:extLst>
          </p:cNvPr>
          <p:cNvSpPr/>
          <p:nvPr/>
        </p:nvSpPr>
        <p:spPr>
          <a:xfrm>
            <a:off x="406574" y="837506"/>
            <a:ext cx="119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prstClr val="black"/>
                </a:solidFill>
                <a:latin typeface="微软雅黑"/>
                <a:ea typeface="微软雅黑"/>
                <a:cs typeface="Calibri" pitchFamily="34" charset="0"/>
              </a:rPr>
              <a:t>4.</a:t>
            </a:r>
            <a:r>
              <a:rPr lang="zh-CN" altLang="en-US" sz="2800" dirty="0">
                <a:solidFill>
                  <a:prstClr val="black"/>
                </a:solidFill>
                <a:latin typeface="微软雅黑"/>
                <a:ea typeface="微软雅黑"/>
                <a:cs typeface="Calibri" pitchFamily="34" charset="0"/>
              </a:rPr>
              <a:t>矢量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CEEBD04-6E65-617D-DF4E-BEBD130D89E2}"/>
              </a:ext>
            </a:extLst>
          </p:cNvPr>
          <p:cNvSpPr txBox="1"/>
          <p:nvPr/>
        </p:nvSpPr>
        <p:spPr>
          <a:xfrm>
            <a:off x="407053" y="1485578"/>
            <a:ext cx="11747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隶书" panose="02010509060101010101" pitchFamily="49" charset="-122"/>
              </a:rPr>
              <a:t>物理学中规定，电场强度的方向跟正电荷在该点所受的电场力的方向相同。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77" name="Oval 2">
            <a:extLst>
              <a:ext uri="{FF2B5EF4-FFF2-40B4-BE49-F238E27FC236}">
                <a16:creationId xmlns:a16="http://schemas.microsoft.com/office/drawing/2014/main" id="{98E8779A-A475-64D4-3F73-4363BC437D0A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8840" y="2418694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78" name="Line 3">
            <a:extLst>
              <a:ext uri="{FF2B5EF4-FFF2-40B4-BE49-F238E27FC236}">
                <a16:creationId xmlns:a16="http://schemas.microsoft.com/office/drawing/2014/main" id="{E47BAFFA-E0AE-4E02-ECAE-B4C3B4C1FE4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46934" y="2687903"/>
            <a:ext cx="24323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80" name="Line 5">
            <a:extLst>
              <a:ext uri="{FF2B5EF4-FFF2-40B4-BE49-F238E27FC236}">
                <a16:creationId xmlns:a16="http://schemas.microsoft.com/office/drawing/2014/main" id="{2F39ACF9-035D-580F-78B1-A936279BAFE0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6307474" y="2688386"/>
            <a:ext cx="1150620" cy="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/>
          </a:p>
        </p:txBody>
      </p:sp>
      <p:sp>
        <p:nvSpPr>
          <p:cNvPr id="81" name="Text Box 6">
            <a:extLst>
              <a:ext uri="{FF2B5EF4-FFF2-40B4-BE49-F238E27FC236}">
                <a16:creationId xmlns:a16="http://schemas.microsoft.com/office/drawing/2014/main" id="{72D4836A-DFBA-3248-5922-F0F58C3783A2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01242" y="2133838"/>
            <a:ext cx="51477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195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" name="Line 7">
            <a:extLst>
              <a:ext uri="{FF2B5EF4-FFF2-40B4-BE49-F238E27FC236}">
                <a16:creationId xmlns:a16="http://schemas.microsoft.com/office/drawing/2014/main" id="{3E4F95B3-11FD-C640-5CEF-16712205D867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10879933" flipH="1">
            <a:off x="6305703" y="2677859"/>
            <a:ext cx="801965" cy="311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lg"/>
          </a:ln>
        </p:spPr>
        <p:txBody>
          <a:bodyPr wrap="none"/>
          <a:lstStyle/>
          <a:p>
            <a:endParaRPr lang="zh-CN" altLang="en-US" sz="135" dirty="0"/>
          </a:p>
        </p:txBody>
      </p:sp>
      <p:sp>
        <p:nvSpPr>
          <p:cNvPr id="83" name="Text Box 8">
            <a:extLst>
              <a:ext uri="{FF2B5EF4-FFF2-40B4-BE49-F238E27FC236}">
                <a16:creationId xmlns:a16="http://schemas.microsoft.com/office/drawing/2014/main" id="{398CC419-A094-E68B-2FF5-DD2303520BF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35385" y="2133650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endParaRPr kumimoji="1" lang="en-US" altLang="zh-CN" sz="3195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Oval 9">
            <a:extLst>
              <a:ext uri="{FF2B5EF4-FFF2-40B4-BE49-F238E27FC236}">
                <a16:creationId xmlns:a16="http://schemas.microsoft.com/office/drawing/2014/main" id="{647258F8-5BA0-B7A7-8D49-858B8CE93E57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11642" y="4879932"/>
            <a:ext cx="608095" cy="60809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3195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3195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86" name="Oval 11">
            <a:extLst>
              <a:ext uri="{FF2B5EF4-FFF2-40B4-BE49-F238E27FC236}">
                <a16:creationId xmlns:a16="http://schemas.microsoft.com/office/drawing/2014/main" id="{299E8AE1-B1D5-B57C-6C60-E8DA24B83ADA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49261" y="4971331"/>
            <a:ext cx="380059" cy="380059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88" name="Text Box 13">
            <a:extLst>
              <a:ext uri="{FF2B5EF4-FFF2-40B4-BE49-F238E27FC236}">
                <a16:creationId xmlns:a16="http://schemas.microsoft.com/office/drawing/2014/main" id="{07A256E4-435B-51F9-8DCA-3C98DFC7A218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87094" y="4499873"/>
            <a:ext cx="4540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3195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31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D4F2CCD3-1A47-37F2-47D2-277A0966C1B1}"/>
              </a:ext>
            </a:extLst>
          </p:cNvPr>
          <p:cNvSpPr txBox="1"/>
          <p:nvPr/>
        </p:nvSpPr>
        <p:spPr>
          <a:xfrm>
            <a:off x="389640" y="3285778"/>
            <a:ext cx="11675484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kumimoji="1" lang="zh-CN" altLang="en-US" sz="2800" dirty="0">
                <a:solidFill>
                  <a:schemeClr val="tx1"/>
                </a:solidFill>
                <a:latin typeface="+mj-ea"/>
                <a:ea typeface="+mj-ea"/>
                <a:cs typeface="楷体" panose="02010609060101010101" charset="-122"/>
              </a:rPr>
              <a:t>按照这个规定：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  <a:ea typeface="+mj-ea"/>
                <a:cs typeface="楷体" panose="02010609060101010101" charset="-122"/>
              </a:rPr>
              <a:t>负电荷</a:t>
            </a:r>
            <a:r>
              <a:rPr kumimoji="1" lang="zh-CN" altLang="en-US" sz="2800" dirty="0">
                <a:solidFill>
                  <a:schemeClr val="tx1"/>
                </a:solidFill>
                <a:latin typeface="+mj-ea"/>
                <a:ea typeface="+mj-ea"/>
                <a:cs typeface="楷体" panose="02010609060101010101" charset="-122"/>
              </a:rPr>
              <a:t>在电场中某点受到的电场力的方向跟该点的电场强度方向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  <a:ea typeface="+mj-ea"/>
                <a:cs typeface="楷体" panose="02010609060101010101" charset="-122"/>
              </a:rPr>
              <a:t>相反</a:t>
            </a:r>
            <a:r>
              <a:rPr kumimoji="1" lang="zh-CN" altLang="en-US" sz="2800" dirty="0">
                <a:solidFill>
                  <a:schemeClr val="tx1"/>
                </a:solidFill>
                <a:latin typeface="+mj-ea"/>
                <a:ea typeface="+mj-ea"/>
                <a:cs typeface="楷体" panose="02010609060101010101" charset="-122"/>
              </a:rPr>
              <a:t>。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CCE37B58-4AF8-6C99-C565-1AB41228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190" y="2853941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EC5702E-1DA4-A710-3543-FDA2342D9073}"/>
              </a:ext>
            </a:extLst>
          </p:cNvPr>
          <p:cNvSpPr/>
          <p:nvPr/>
        </p:nvSpPr>
        <p:spPr>
          <a:xfrm flipV="1">
            <a:off x="6115664" y="2668991"/>
            <a:ext cx="54647" cy="54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Oval 4">
            <a:extLst>
              <a:ext uri="{FF2B5EF4-FFF2-40B4-BE49-F238E27FC236}">
                <a16:creationId xmlns:a16="http://schemas.microsoft.com/office/drawing/2014/main" id="{39363913-CFA3-231D-E2FB-7AF3D1F61DF5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36265" y="2472639"/>
            <a:ext cx="380059" cy="38005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135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2135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0624DB1-026C-5DA5-3B23-72E6BA1D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859" y="5411932"/>
            <a:ext cx="526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AA94AC-292C-1868-A494-AECDEC8E9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18" y="6094090"/>
            <a:ext cx="6790600" cy="54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 anchor="ctr">
            <a:spAutoFit/>
          </a:bodyPr>
          <a:lstStyle/>
          <a:p>
            <a:pPr eaLnBrk="0" hangingPunct="0"/>
            <a:r>
              <a:rPr lang="en-US" altLang="zh-CN" sz="2800" dirty="0">
                <a:latin typeface="+mj-ea"/>
                <a:ea typeface="+mj-ea"/>
              </a:rPr>
              <a:t>5.</a:t>
            </a:r>
            <a:r>
              <a:rPr lang="zh-CN" altLang="en-US" sz="2800" dirty="0">
                <a:latin typeface="+mj-ea"/>
                <a:ea typeface="+mj-ea"/>
              </a:rPr>
              <a:t>物理意义：描述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</a:rPr>
              <a:t>电场的</a:t>
            </a:r>
            <a:r>
              <a:rPr lang="zh-CN" altLang="en-US" sz="2800" dirty="0">
                <a:solidFill>
                  <a:srgbClr val="FF3300"/>
                </a:solidFill>
                <a:latin typeface="+mj-ea"/>
                <a:ea typeface="+mj-ea"/>
              </a:rPr>
              <a:t>强弱</a:t>
            </a:r>
            <a:r>
              <a:rPr lang="zh-CN" altLang="en-US" sz="2800" dirty="0">
                <a:latin typeface="+mj-ea"/>
                <a:ea typeface="+mj-ea"/>
              </a:rPr>
              <a:t>和</a:t>
            </a:r>
            <a:r>
              <a:rPr lang="zh-CN" altLang="en-US" sz="2800" dirty="0">
                <a:solidFill>
                  <a:srgbClr val="FF3300"/>
                </a:solidFill>
                <a:latin typeface="+mj-ea"/>
                <a:ea typeface="+mj-ea"/>
              </a:rPr>
              <a:t>方向</a:t>
            </a:r>
            <a:r>
              <a:rPr lang="zh-CN" altLang="en-US" sz="2800" dirty="0">
                <a:latin typeface="+mj-ea"/>
                <a:ea typeface="+mj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23050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F64968-6413-5B94-2CA0-64BB095C353C}"/>
              </a:ext>
            </a:extLst>
          </p:cNvPr>
          <p:cNvSpPr txBox="1"/>
          <p:nvPr/>
        </p:nvSpPr>
        <p:spPr>
          <a:xfrm>
            <a:off x="544112" y="1557586"/>
            <a:ext cx="11102188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i="0" dirty="0">
                <a:latin typeface="+mj-ea"/>
                <a:ea typeface="+mj-ea"/>
              </a:rPr>
              <a:t>       电场强度</a:t>
            </a:r>
            <a:r>
              <a:rPr lang="zh-CN" altLang="en-US" sz="2800" i="1" dirty="0">
                <a:latin typeface="+mj-ea"/>
                <a:ea typeface="+mj-ea"/>
              </a:rPr>
              <a:t>E </a:t>
            </a:r>
            <a:r>
              <a:rPr lang="zh-CN" altLang="en-US" sz="2800" i="0" dirty="0">
                <a:latin typeface="+mj-ea"/>
                <a:ea typeface="+mj-ea"/>
              </a:rPr>
              <a:t>与电场力 </a:t>
            </a:r>
            <a:r>
              <a:rPr lang="zh-CN" altLang="en-US" sz="2800" i="1" dirty="0">
                <a:latin typeface="+mj-ea"/>
                <a:ea typeface="+mj-ea"/>
              </a:rPr>
              <a:t>F </a:t>
            </a:r>
            <a:r>
              <a:rPr lang="zh-CN" altLang="en-US" sz="2800" i="0" dirty="0">
                <a:latin typeface="+mj-ea"/>
                <a:ea typeface="+mj-ea"/>
              </a:rPr>
              <a:t>成正比与 </a:t>
            </a:r>
            <a:r>
              <a:rPr lang="zh-CN" altLang="en-US" sz="2800" i="1" dirty="0">
                <a:latin typeface="+mj-ea"/>
                <a:ea typeface="+mj-ea"/>
              </a:rPr>
              <a:t>q </a:t>
            </a:r>
            <a:r>
              <a:rPr lang="zh-CN" altLang="en-US" sz="2800" i="0" dirty="0">
                <a:latin typeface="+mj-ea"/>
                <a:ea typeface="+mj-ea"/>
              </a:rPr>
              <a:t>成反比吗？电场中某点的电场强度由什么因素来决定？与场源电荷是否有关？</a:t>
            </a:r>
            <a:endParaRPr lang="zh-CN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3856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90550" y="644737"/>
            <a:ext cx="12097344" cy="170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 anchor="ctr">
            <a:spAutoFit/>
          </a:bodyPr>
          <a:lstStyle/>
          <a:p>
            <a:pPr eaLnBrk="0" hangingPunct="0">
              <a:lnSpc>
                <a:spcPct val="20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一个点电荷的电荷量为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，与之相距为 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点放一电荷量为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试探电荷。试用所学的知识推导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点的场强的大小，并确定场强的方向。</a:t>
            </a:r>
          </a:p>
        </p:txBody>
      </p:sp>
      <p:sp>
        <p:nvSpPr>
          <p:cNvPr id="7" name="标题 5"/>
          <p:cNvSpPr txBox="1">
            <a:spLocks/>
          </p:cNvSpPr>
          <p:nvPr/>
        </p:nvSpPr>
        <p:spPr>
          <a:xfrm>
            <a:off x="910630" y="17658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建立物理模型</a:t>
            </a:r>
            <a:endParaRPr lang="zh-CN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36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36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A2B840C-8FC1-A89C-4131-26644CFBC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846" y="2565698"/>
            <a:ext cx="5757669" cy="4032448"/>
          </a:xfrm>
          <a:prstGeom prst="rect">
            <a:avLst/>
          </a:prstGeom>
        </p:spPr>
      </p:pic>
    </p:spTree>
  </p:cSld>
  <p:clrMapOvr>
    <a:masterClrMapping/>
  </p:clrMapOvr>
  <p:transition spd="slow" advTm="1658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98113" y="792315"/>
            <a:ext cx="12097344" cy="84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 anchor="ctr">
            <a:spAutoFit/>
          </a:bodyPr>
          <a:lstStyle/>
          <a:p>
            <a:pPr eaLnBrk="0" hangingPunct="0">
              <a:lnSpc>
                <a:spcPct val="20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一个点电荷的电荷量为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，与之相距为 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点放一电荷量为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试探电荷。</a:t>
            </a:r>
          </a:p>
        </p:txBody>
      </p:sp>
      <p:sp>
        <p:nvSpPr>
          <p:cNvPr id="7" name="标题 5"/>
          <p:cNvSpPr txBox="1">
            <a:spLocks/>
          </p:cNvSpPr>
          <p:nvPr/>
        </p:nvSpPr>
        <p:spPr>
          <a:xfrm>
            <a:off x="910630" y="17658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建立物理模型</a:t>
            </a:r>
            <a:endParaRPr lang="zh-CN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36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36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B37E98-280F-7264-F329-A30F5B4E696E}"/>
              </a:ext>
            </a:extLst>
          </p:cNvPr>
          <p:cNvSpPr txBox="1"/>
          <p:nvPr/>
        </p:nvSpPr>
        <p:spPr>
          <a:xfrm>
            <a:off x="190550" y="1856355"/>
            <a:ext cx="5544616" cy="4270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20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）试用所学的知识推导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点的场强的大小，并确定场强的方向；</a:t>
            </a:r>
          </a:p>
          <a:p>
            <a:pPr eaLnBrk="0" hangingPunct="0">
              <a:lnSpc>
                <a:spcPct val="20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）若所放试探电荷为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，结果又如何？</a:t>
            </a:r>
          </a:p>
          <a:p>
            <a:pPr eaLnBrk="0" hangingPunct="0">
              <a:lnSpc>
                <a:spcPct val="20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）如果移走所放的试探电荷？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A2B840C-8FC1-A89C-4131-26644CFBC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06" y="2038811"/>
            <a:ext cx="575766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29772"/>
      </p:ext>
    </p:extLst>
  </p:cSld>
  <p:clrMapOvr>
    <a:masterClrMapping/>
  </p:clrMapOvr>
  <p:transition spd="slow" advTm="1658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点电荷的电场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/>
          </p:cNvSpPr>
          <p:nvPr/>
        </p:nvSpPr>
        <p:spPr>
          <a:xfrm>
            <a:off x="96672" y="38503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三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082E2B-5C1F-8D7C-E867-17E02CC658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771788"/>
              </p:ext>
            </p:extLst>
          </p:nvPr>
        </p:nvGraphicFramePr>
        <p:xfrm>
          <a:off x="1918742" y="1075521"/>
          <a:ext cx="2088232" cy="996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71252" imgH="393529" progId="">
                  <p:embed/>
                </p:oleObj>
              </mc:Choice>
              <mc:Fallback>
                <p:oleObj r:id="rId4" imgW="571252" imgH="393529" progId="">
                  <p:embed/>
                  <p:pic>
                    <p:nvPicPr>
                      <p:cNvPr id="102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742" y="1075521"/>
                        <a:ext cx="2088232" cy="996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9">
            <a:extLst>
              <a:ext uri="{FF2B5EF4-FFF2-40B4-BE49-F238E27FC236}">
                <a16:creationId xmlns:a16="http://schemas.microsoft.com/office/drawing/2014/main" id="{B9173165-206D-1D3C-387B-29D6033CE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82" y="1184850"/>
            <a:ext cx="1593600" cy="6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latin typeface="+mj-ea"/>
                <a:ea typeface="+mj-ea"/>
                <a:cs typeface="宋体" charset="-122"/>
              </a:rPr>
              <a:t>1.</a:t>
            </a:r>
            <a:r>
              <a:rPr lang="zh-CN" altLang="en-US" sz="2800" dirty="0">
                <a:latin typeface="+mj-ea"/>
                <a:ea typeface="+mj-ea"/>
                <a:cs typeface="宋体" charset="-122"/>
              </a:rPr>
              <a:t>大小：</a:t>
            </a:r>
          </a:p>
        </p:txBody>
      </p:sp>
      <p:sp>
        <p:nvSpPr>
          <p:cNvPr id="62" name="矩形 9">
            <a:extLst>
              <a:ext uri="{FF2B5EF4-FFF2-40B4-BE49-F238E27FC236}">
                <a16:creationId xmlns:a16="http://schemas.microsoft.com/office/drawing/2014/main" id="{F3F61948-D7ED-6491-4E90-94554C5F3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76" y="4377565"/>
            <a:ext cx="5543399" cy="6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latin typeface="+mj-ea"/>
                <a:ea typeface="+mj-ea"/>
                <a:cs typeface="宋体" charset="-122"/>
              </a:rPr>
              <a:t>3.</a:t>
            </a:r>
            <a:r>
              <a:rPr lang="zh-CN" altLang="en-US" sz="2800" dirty="0">
                <a:latin typeface="+mj-ea"/>
                <a:ea typeface="+mj-ea"/>
                <a:cs typeface="宋体" charset="-122"/>
              </a:rPr>
              <a:t>适用范围：真空中点电荷的电场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E575F87-BE28-1F18-0E75-8B8EF6465DE9}"/>
              </a:ext>
            </a:extLst>
          </p:cNvPr>
          <p:cNvSpPr txBox="1"/>
          <p:nvPr/>
        </p:nvSpPr>
        <p:spPr>
          <a:xfrm>
            <a:off x="478582" y="2278672"/>
            <a:ext cx="11377264" cy="1685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</a:rPr>
              <a:t>由电场</a:t>
            </a:r>
            <a:r>
              <a:rPr lang="zh-CN" altLang="en-US" sz="2800" dirty="0">
                <a:solidFill>
                  <a:srgbClr val="FF3300"/>
                </a:solidFill>
                <a:latin typeface="+mj-ea"/>
                <a:ea typeface="+mj-ea"/>
              </a:rPr>
              <a:t>本身的性质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</a:rPr>
              <a:t>决定，与试探电荷是否存在、试探电荷的正负、试探电荷电荷量的大小及试探电荷受到的电场力都无关。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49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3D3D42-2F2F-3985-6865-F476536C4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90" y="909514"/>
            <a:ext cx="11287204" cy="132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如果以电荷量为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的点电荷为中心作一个球面，则球面上各点的电场强度是否相等？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397829CD-1592-3427-64DE-00FBE7CEE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110" y="2933653"/>
            <a:ext cx="2948601" cy="2818226"/>
          </a:xfrm>
          <a:prstGeom prst="ellipse">
            <a:avLst/>
          </a:prstGeom>
          <a:noFill/>
          <a:ln w="317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75AB1722-1199-6B84-72F3-FA48D9824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095" y="2933653"/>
            <a:ext cx="2948601" cy="2818226"/>
          </a:xfrm>
          <a:prstGeom prst="ellipse">
            <a:avLst/>
          </a:prstGeom>
          <a:noFill/>
          <a:ln w="317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667280BF-2D79-1823-9824-FCF4602C560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6894" y="4221882"/>
            <a:ext cx="383114" cy="383114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0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2000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50B5DBAD-8267-4126-13A3-3626E7C3441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39838" y="4151209"/>
            <a:ext cx="383114" cy="383114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pPr algn="ctr"/>
            <a:r>
              <a:rPr kumimoji="1" lang="en-US" altLang="zh-CN" sz="20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000" b="1" i="1" dirty="0">
                <a:solidFill>
                  <a:srgbClr val="00CCFF"/>
                </a:solidFill>
                <a:latin typeface="Times New Roman" panose="02020603050405020304" pitchFamily="18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17740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物理来源于生活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13C419-CD91-2FDC-CD7D-3B454BCFA0F1}"/>
              </a:ext>
            </a:extLst>
          </p:cNvPr>
          <p:cNvSpPr txBox="1"/>
          <p:nvPr/>
        </p:nvSpPr>
        <p:spPr>
          <a:xfrm>
            <a:off x="4511030" y="5866617"/>
            <a:ext cx="2520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旋转橡胶棒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7955C3-7CE5-AD93-F587-E6804A0728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8010"/>
          <a:stretch/>
        </p:blipFill>
        <p:spPr>
          <a:xfrm>
            <a:off x="2494806" y="1053530"/>
            <a:ext cx="7044986" cy="44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00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3D3D42-2F2F-3985-6865-F476536C4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90" y="909514"/>
            <a:ext cx="11287204" cy="132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如果以电荷量为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的点电荷为中心作一个球面，则球面上各点的电场强度是否相等？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12E7C0-01B2-1363-BEBB-0F6535F5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718" y="2528952"/>
            <a:ext cx="8512945" cy="39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74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两个电场强度对比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Group 34">
            <a:extLst>
              <a:ext uri="{FF2B5EF4-FFF2-40B4-BE49-F238E27FC236}">
                <a16:creationId xmlns:a16="http://schemas.microsoft.com/office/drawing/2014/main" id="{EC15C249-A0D7-58B4-6E39-DBEAC0C99A5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13306303"/>
              </p:ext>
            </p:extLst>
          </p:nvPr>
        </p:nvGraphicFramePr>
        <p:xfrm>
          <a:off x="694607" y="945096"/>
          <a:ext cx="10814322" cy="5389670"/>
        </p:xfrm>
        <a:graphic>
          <a:graphicData uri="http://schemas.openxmlformats.org/drawingml/2006/table">
            <a:tbl>
              <a:tblPr/>
              <a:tblGrid>
                <a:gridCol w="3180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1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         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内容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381436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646354"/>
                  </a:ext>
                </a:extLst>
              </a:tr>
            </a:tbl>
          </a:graphicData>
        </a:graphic>
      </p:graphicFrame>
      <p:sp>
        <p:nvSpPr>
          <p:cNvPr id="5" name="Text Box 22">
            <a:extLst>
              <a:ext uri="{FF2B5EF4-FFF2-40B4-BE49-F238E27FC236}">
                <a16:creationId xmlns:a16="http://schemas.microsoft.com/office/drawing/2014/main" id="{82FFADDD-995D-57FA-A291-B11DC5D4394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15086" y="2203362"/>
            <a:ext cx="13577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定义式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45F088F1-B13A-388A-C198-7FFB5993D71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875601" y="2900354"/>
            <a:ext cx="3559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真空中点电荷的电场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4">
                <a:extLst>
                  <a:ext uri="{FF2B5EF4-FFF2-40B4-BE49-F238E27FC236}">
                    <a16:creationId xmlns:a16="http://schemas.microsoft.com/office/drawing/2014/main" id="{4CE71B62-508F-5830-9F25-F7B31B9F100F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4332678" y="3480048"/>
                <a:ext cx="2952328" cy="1308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+mj-ea"/>
                      </a:rPr>
                      <m:t>𝑞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是检验电荷，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+mj-ea"/>
                      </a:rPr>
                      <m:t>𝐸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+mj-ea"/>
                      </a:rPr>
                      <m:t>𝑞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无关</a:t>
                </a:r>
              </a:p>
            </p:txBody>
          </p:sp>
        </mc:Choice>
        <mc:Fallback xmlns="">
          <p:sp>
            <p:nvSpPr>
              <p:cNvPr id="7" name="Text Box 24">
                <a:extLst>
                  <a:ext uri="{FF2B5EF4-FFF2-40B4-BE49-F238E27FC236}">
                    <a16:creationId xmlns:a16="http://schemas.microsoft.com/office/drawing/2014/main" id="{4CE71B62-508F-5830-9F25-F7B31B9F1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332678" y="3480048"/>
                <a:ext cx="2952328" cy="1308628"/>
              </a:xfrm>
              <a:prstGeom prst="rect">
                <a:avLst/>
              </a:prstGeom>
              <a:blipFill>
                <a:blip r:embed="rId13"/>
                <a:stretch>
                  <a:fillRect l="-4339" b="-120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665CB6AE-FAF4-8BC2-145D-51F56F3C9F17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83438" y="3505142"/>
                <a:ext cx="3082959" cy="1308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+mj-ea"/>
                      </a:rPr>
                      <m:t>𝑄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是场源电荷，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+mj-ea"/>
                      </a:rPr>
                      <m:t>𝐸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+mj-ea"/>
                      </a:rPr>
                      <m:t>𝑄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成正比</a:t>
                </a:r>
              </a:p>
            </p:txBody>
          </p:sp>
        </mc:Choice>
        <mc:Fallback xmlns=""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665CB6AE-FAF4-8BC2-145D-51F56F3C9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8183438" y="3505142"/>
                <a:ext cx="3082959" cy="1308628"/>
              </a:xfrm>
              <a:prstGeom prst="rect">
                <a:avLst/>
              </a:prstGeom>
              <a:blipFill>
                <a:blip r:embed="rId15"/>
                <a:stretch>
                  <a:fillRect l="-3953" b="-120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C666A57-F58D-86F1-4835-3167EFB881A3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059683" y="1037035"/>
                <a:ext cx="2624818" cy="9317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C666A57-F58D-86F1-4835-3167EFB8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8059683" y="1037035"/>
                <a:ext cx="2624818" cy="93179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F800DBF-CC0D-F40B-B99C-E540BBE03A19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620777" y="1031730"/>
                <a:ext cx="2043498" cy="1004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F800DBF-CC0D-F40B-B99C-E540BBE03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4620777" y="1031730"/>
                <a:ext cx="2043498" cy="100489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22">
            <a:extLst>
              <a:ext uri="{FF2B5EF4-FFF2-40B4-BE49-F238E27FC236}">
                <a16:creationId xmlns:a16="http://schemas.microsoft.com/office/drawing/2014/main" id="{4AAE70BB-29D5-BD01-39DD-A0B18F0AAC61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614938" y="2203362"/>
            <a:ext cx="1514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决定式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C2A3CE-B241-5EF8-75C7-466A44C96CE0}"/>
              </a:ext>
            </a:extLst>
          </p:cNvPr>
          <p:cNvSpPr txBox="1"/>
          <p:nvPr/>
        </p:nvSpPr>
        <p:spPr>
          <a:xfrm>
            <a:off x="4006974" y="5149259"/>
            <a:ext cx="3528392" cy="66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的大小与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无关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2ABC6EB-B68F-47DE-0E16-4E9FB642EE2E}"/>
              </a:ext>
            </a:extLst>
          </p:cNvPr>
          <p:cNvSpPr txBox="1"/>
          <p:nvPr/>
        </p:nvSpPr>
        <p:spPr>
          <a:xfrm>
            <a:off x="7541392" y="4840453"/>
            <a:ext cx="4012970" cy="1308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的大小由场源电荷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及该点到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的距离 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决定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9617754-3864-2E21-63E2-906057C57173}"/>
              </a:ext>
            </a:extLst>
          </p:cNvPr>
          <p:cNvSpPr txBox="1"/>
          <p:nvPr/>
        </p:nvSpPr>
        <p:spPr>
          <a:xfrm>
            <a:off x="1401837" y="2205658"/>
            <a:ext cx="1682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本质区别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15EB85-2640-F87E-01DE-D3EA5932C9D8}"/>
              </a:ext>
            </a:extLst>
          </p:cNvPr>
          <p:cNvSpPr txBox="1"/>
          <p:nvPr/>
        </p:nvSpPr>
        <p:spPr>
          <a:xfrm>
            <a:off x="1330044" y="2925738"/>
            <a:ext cx="1826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适用范围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6D5756-BD25-9A5A-F371-44E0A643CC6A}"/>
              </a:ext>
            </a:extLst>
          </p:cNvPr>
          <p:cNvSpPr txBox="1"/>
          <p:nvPr/>
        </p:nvSpPr>
        <p:spPr>
          <a:xfrm>
            <a:off x="785129" y="3897846"/>
            <a:ext cx="3050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公式中电荷的意义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E7C452D-7F18-F505-7D63-CAD26BE22261}"/>
              </a:ext>
            </a:extLst>
          </p:cNvPr>
          <p:cNvSpPr txBox="1"/>
          <p:nvPr/>
        </p:nvSpPr>
        <p:spPr>
          <a:xfrm>
            <a:off x="1402269" y="5288336"/>
            <a:ext cx="1682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关系理解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7C3D1D0-F31A-5B39-0EB0-75A347877C35}"/>
              </a:ext>
            </a:extLst>
          </p:cNvPr>
          <p:cNvSpPr txBox="1"/>
          <p:nvPr/>
        </p:nvSpPr>
        <p:spPr>
          <a:xfrm>
            <a:off x="4314812" y="2903963"/>
            <a:ext cx="2618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适用一切电场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3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19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4" y="770"/>
            <a:ext cx="5409762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电场强度和电场力的对比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7645F28-230B-B790-AADF-6A54F49C8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2459"/>
              </p:ext>
            </p:extLst>
          </p:nvPr>
        </p:nvGraphicFramePr>
        <p:xfrm>
          <a:off x="101822" y="1144339"/>
          <a:ext cx="11970048" cy="4733727"/>
        </p:xfrm>
        <a:graphic>
          <a:graphicData uri="http://schemas.openxmlformats.org/drawingml/2006/table">
            <a:tbl>
              <a:tblPr/>
              <a:tblGrid>
                <a:gridCol w="1240856">
                  <a:extLst>
                    <a:ext uri="{9D8B030D-6E8A-4147-A177-3AD203B41FA5}">
                      <a16:colId xmlns:a16="http://schemas.microsoft.com/office/drawing/2014/main" val="3702614766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9127"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337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意义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800">
                        <a:solidFill>
                          <a:schemeClr val="accent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800">
                        <a:solidFill>
                          <a:schemeClr val="accent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7163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endParaRPr lang="en-US" altLang="zh-CN" sz="28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关系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8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endParaRPr lang="en-US" altLang="zh-CN" sz="28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solidFill>
                          <a:schemeClr val="accent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5">
            <a:extLst>
              <a:ext uri="{FF2B5EF4-FFF2-40B4-BE49-F238E27FC236}">
                <a16:creationId xmlns:a16="http://schemas.microsoft.com/office/drawing/2014/main" id="{9C557A83-6663-1C3F-E3F2-9845C2BF1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175" y="228600"/>
            <a:ext cx="18415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57BC2FC9-8D3A-D4DA-FB40-927CEC735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342" y="2293889"/>
            <a:ext cx="440887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仅指电荷在电场中的受力 </a:t>
            </a:r>
          </a:p>
        </p:txBody>
      </p:sp>
      <p:sp>
        <p:nvSpPr>
          <p:cNvPr id="8" name="Text Box 39">
            <a:extLst>
              <a:ext uri="{FF2B5EF4-FFF2-40B4-BE49-F238E27FC236}">
                <a16:creationId xmlns:a16="http://schemas.microsoft.com/office/drawing/2014/main" id="{D0BD81BA-2F66-DF5C-13F8-FFE52923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087" y="2346249"/>
            <a:ext cx="284156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表示电场的强弱</a:t>
            </a: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8495927C-8E80-B3E2-05F4-C7462EE2B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7" y="3069754"/>
            <a:ext cx="4897102" cy="13042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的大小只决定于电场本身，与电荷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无关 </a:t>
            </a:r>
          </a:p>
        </p:txBody>
      </p:sp>
      <p:sp>
        <p:nvSpPr>
          <p:cNvPr id="16" name="Text Box 43">
            <a:extLst>
              <a:ext uri="{FF2B5EF4-FFF2-40B4-BE49-F238E27FC236}">
                <a16:creationId xmlns:a16="http://schemas.microsoft.com/office/drawing/2014/main" id="{7622FD34-C230-A15A-F5A8-FA4326ABB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302" y="3003114"/>
            <a:ext cx="4897102" cy="1308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的大小由放在电场中某点的电荷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和该点的场强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共同决定</a:t>
            </a:r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B7A40317-5CC9-4425-2754-3FA204B38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536" y="4494162"/>
            <a:ext cx="4428670" cy="1308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其方向与正电荷在该点受到的电场力的方向相同</a:t>
            </a: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9B17CDDE-3957-410F-C178-39D18BAB8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512" y="4483548"/>
            <a:ext cx="3726682" cy="1308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对于正电荷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,F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同向；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对于负电荷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,F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反向 </a:t>
            </a:r>
          </a:p>
        </p:txBody>
      </p:sp>
      <p:sp>
        <p:nvSpPr>
          <p:cNvPr id="22" name="Text Box 49">
            <a:extLst>
              <a:ext uri="{FF2B5EF4-FFF2-40B4-BE49-F238E27FC236}">
                <a16:creationId xmlns:a16="http://schemas.microsoft.com/office/drawing/2014/main" id="{6BFD8DC1-3C3B-1701-3FAD-77A369CB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386" y="1368531"/>
            <a:ext cx="12192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</a:t>
            </a:r>
            <a:r>
              <a:rPr lang="en-US" altLang="zh-C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B1D3546-67BD-7EBA-5712-BF6C16CFB41D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629546" y="1201290"/>
                <a:ext cx="2043498" cy="8791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zh-CN" alt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B1D3546-67BD-7EBA-5712-BF6C16CFB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2629546" y="1201290"/>
                <a:ext cx="2043498" cy="879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521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学以致用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82DF633-2791-5643-7AF3-C8FA87B4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022" y="2277666"/>
            <a:ext cx="6222367" cy="4248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314A781-5261-D4EC-8830-DB7C89A8FDE9}"/>
                  </a:ext>
                </a:extLst>
              </p:cNvPr>
              <p:cNvSpPr txBox="1"/>
              <p:nvPr/>
            </p:nvSpPr>
            <p:spPr>
              <a:xfrm>
                <a:off x="370570" y="729072"/>
                <a:ext cx="11449272" cy="1308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已知试探电荷电荷量为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，质量为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，静止时细线与竖直方向的夹角为</a:t>
                </a:r>
                <a14:m>
                  <m:oMath xmlns:m="http://schemas.openxmlformats.org/officeDocument/2006/math">
                    <m:r>
                      <a:rPr lang="en-US" altLang="zh-CN" sz="2800" i="1"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，试分析场源电荷在试探电荷位置的电场强度。</a:t>
                </a:r>
                <a:endParaRPr lang="zh-CN" altLang="en-US" sz="28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314A781-5261-D4EC-8830-DB7C89A8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70" y="729072"/>
                <a:ext cx="11449272" cy="1308628"/>
              </a:xfrm>
              <a:prstGeom prst="rect">
                <a:avLst/>
              </a:prstGeom>
              <a:blipFill>
                <a:blip r:embed="rId5"/>
                <a:stretch>
                  <a:fillRect l="-1118" r="-4207" b="-12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24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学以致用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82DF633-2791-5643-7AF3-C8FA87B4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022" y="2277666"/>
            <a:ext cx="6222367" cy="42484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314A781-5261-D4EC-8830-DB7C89A8FDE9}"/>
              </a:ext>
            </a:extLst>
          </p:cNvPr>
          <p:cNvSpPr txBox="1"/>
          <p:nvPr/>
        </p:nvSpPr>
        <p:spPr>
          <a:xfrm>
            <a:off x="97377" y="688359"/>
            <a:ext cx="12169352" cy="1954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若只知道场源电荷电荷量为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-Q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，场源电荷与试探电荷间的距离为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，静电力常量为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，试分析场源电荷在试探电荷位置的电场强度。（场源电荷可视为均匀带电球体）</a:t>
            </a:r>
          </a:p>
        </p:txBody>
      </p:sp>
    </p:spTree>
    <p:extLst>
      <p:ext uri="{BB962C8B-B14F-4D97-AF65-F5344CB8AC3E}">
        <p14:creationId xmlns:p14="http://schemas.microsoft.com/office/powerpoint/2010/main" val="3532792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利用物理解决生活问题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6563069-F88F-261F-8CCE-FC76BE53CAF0}"/>
              </a:ext>
            </a:extLst>
          </p:cNvPr>
          <p:cNvSpPr txBox="1"/>
          <p:nvPr/>
        </p:nvSpPr>
        <p:spPr>
          <a:xfrm>
            <a:off x="5200011" y="6112746"/>
            <a:ext cx="1682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隔空取电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E16E86-8994-9A34-8995-97EAB7C46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4"/>
          <a:stretch/>
        </p:blipFill>
        <p:spPr>
          <a:xfrm>
            <a:off x="3214886" y="1053530"/>
            <a:ext cx="5479095" cy="48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5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物理应用于生活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hlinkClick r:id="rId4" action="ppaction://hlinkfile"/>
            <a:extLst>
              <a:ext uri="{FF2B5EF4-FFF2-40B4-BE49-F238E27FC236}">
                <a16:creationId xmlns:a16="http://schemas.microsoft.com/office/drawing/2014/main" id="{BF2BD242-8880-9FF9-BC41-8E6D5EB7E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718" y="1197546"/>
            <a:ext cx="887193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54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2"/>
          <p:cNvSpPr/>
          <p:nvPr/>
        </p:nvSpPr>
        <p:spPr>
          <a:xfrm rot="5400000" flipV="1">
            <a:off x="1088390" y="-768985"/>
            <a:ext cx="3533775" cy="5040630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  <a:gd name="connsiteX0-1" fmla="*/ 0 w 3538922"/>
              <a:gd name="connsiteY0-2" fmla="*/ 0 h 4343400"/>
              <a:gd name="connsiteX1-3" fmla="*/ 3538922 w 3538922"/>
              <a:gd name="connsiteY1-4" fmla="*/ 3543442 h 4343400"/>
              <a:gd name="connsiteX2-5" fmla="*/ 3486149 w 3538922"/>
              <a:gd name="connsiteY2-6" fmla="*/ 4343400 h 4343400"/>
              <a:gd name="connsiteX3-7" fmla="*/ 0 w 3538922"/>
              <a:gd name="connsiteY3-8" fmla="*/ 857251 h 4343400"/>
              <a:gd name="connsiteX4-9" fmla="*/ 0 w 3538922"/>
              <a:gd name="connsiteY4-10" fmla="*/ 0 h 4343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38922" h="4343400">
                <a:moveTo>
                  <a:pt x="0" y="0"/>
                </a:moveTo>
                <a:lnTo>
                  <a:pt x="3538922" y="3543442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003473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4800">
              <a:solidFill>
                <a:prstClr val="white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95206" y="2493690"/>
            <a:ext cx="4648455" cy="1175674"/>
          </a:xfrm>
          <a:prstGeom prst="rect">
            <a:avLst/>
          </a:prstGeom>
        </p:spPr>
        <p:txBody>
          <a:bodyPr wrap="square" lIns="91410" tIns="45704" rIns="91410" bIns="45704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en-US" altLang="zh-CN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en-US" altLang="zh-CN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家！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37D02D-3513-1B5A-EAC9-B759F417D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" y="3747"/>
            <a:ext cx="8034320" cy="6855841"/>
          </a:xfrm>
          <a:prstGeom prst="rtTriangle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物理来源于生活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13C419-CD91-2FDC-CD7D-3B454BCFA0F1}"/>
              </a:ext>
            </a:extLst>
          </p:cNvPr>
          <p:cNvSpPr txBox="1"/>
          <p:nvPr/>
        </p:nvSpPr>
        <p:spPr>
          <a:xfrm>
            <a:off x="5087094" y="5744871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静电“章鱼”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6A9C22-DA63-717A-A14D-592C7C86F6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0810"/>
          <a:stretch/>
        </p:blipFill>
        <p:spPr>
          <a:xfrm rot="5400000">
            <a:off x="4010147" y="-389802"/>
            <a:ext cx="4322760" cy="7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回顾历史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8C1F8053-44F7-8715-E490-3F668B4B3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232" y="1174983"/>
            <a:ext cx="1734857" cy="54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超距作用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A934060A-F20F-10A9-9E69-833C8E1FB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10" y="897485"/>
            <a:ext cx="1817440" cy="12025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lnSpc>
                <a:spcPts val="3333"/>
              </a:lnSpc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不少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ts val="3333"/>
              </a:lnSpc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物理学家</a:t>
            </a:r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C0AA53E1-EE78-8B56-1E50-21ECC340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818" y="1972193"/>
            <a:ext cx="3206388" cy="54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超越空间直接发生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2949FBB8-BC33-2FCE-9A7A-C253C3F0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443" y="1328568"/>
            <a:ext cx="2536516" cy="54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不需经历时间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52C06745-963E-4BEC-FD7D-DCA6B0661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7047" y="699770"/>
            <a:ext cx="2217480" cy="54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不需要媒介</a:t>
            </a:r>
          </a:p>
        </p:txBody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id="{13D1A6AB-26DA-B8D3-4BB6-FACF33E90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254" y="1129720"/>
            <a:ext cx="952376" cy="571632"/>
          </a:xfrm>
          <a:prstGeom prst="rightArrow">
            <a:avLst>
              <a:gd name="adj1" fmla="val 50000"/>
              <a:gd name="adj2" fmla="val 40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704D4CB6-B384-B372-C5AA-A0A6B5B5C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681" y="1144151"/>
            <a:ext cx="952376" cy="571632"/>
          </a:xfrm>
          <a:prstGeom prst="rightArrow">
            <a:avLst>
              <a:gd name="adj1" fmla="val 50000"/>
              <a:gd name="adj2" fmla="val 40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9" name="Group 43">
            <a:extLst>
              <a:ext uri="{FF2B5EF4-FFF2-40B4-BE49-F238E27FC236}">
                <a16:creationId xmlns:a16="http://schemas.microsoft.com/office/drawing/2014/main" id="{19B335D4-3DC3-DFCF-49C9-E35D772C7225}"/>
              </a:ext>
            </a:extLst>
          </p:cNvPr>
          <p:cNvGrpSpPr>
            <a:grpSpLocks/>
          </p:cNvGrpSpPr>
          <p:nvPr/>
        </p:nvGrpSpPr>
        <p:grpSpPr bwMode="auto">
          <a:xfrm>
            <a:off x="403379" y="2189773"/>
            <a:ext cx="1955090" cy="2176125"/>
            <a:chOff x="215" y="2897"/>
            <a:chExt cx="1389" cy="1423"/>
          </a:xfrm>
        </p:grpSpPr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FFCCD48C-01E5-4A0F-78D2-B8CD37EA6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2897"/>
              <a:ext cx="1389" cy="14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26" descr="%C5%A3%B6%D9">
              <a:extLst>
                <a:ext uri="{FF2B5EF4-FFF2-40B4-BE49-F238E27FC236}">
                  <a16:creationId xmlns:a16="http://schemas.microsoft.com/office/drawing/2014/main" id="{4A67799D-156A-4D42-DE46-502B9E993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" y="2945"/>
              <a:ext cx="1068" cy="107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9">
              <a:extLst>
                <a:ext uri="{FF2B5EF4-FFF2-40B4-BE49-F238E27FC236}">
                  <a16:creationId xmlns:a16="http://schemas.microsoft.com/office/drawing/2014/main" id="{DE7A3E06-881B-F06D-DF15-C9AEB2782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4041"/>
              <a:ext cx="1383" cy="2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18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牛顿（</a:t>
              </a:r>
              <a:r>
                <a:rPr lang="en-US" altLang="zh-CN" sz="18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1643-1727</a:t>
              </a:r>
              <a:r>
                <a:rPr lang="zh-CN" altLang="en-US" sz="20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）</a:t>
              </a:r>
            </a:p>
          </p:txBody>
        </p:sp>
      </p:grpSp>
      <p:sp>
        <p:nvSpPr>
          <p:cNvPr id="16" name="Text Box 20">
            <a:extLst>
              <a:ext uri="{FF2B5EF4-FFF2-40B4-BE49-F238E27FC236}">
                <a16:creationId xmlns:a16="http://schemas.microsoft.com/office/drawing/2014/main" id="{9BF251C8-3BD1-39D8-B28B-2FD1431C9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289" y="2930905"/>
            <a:ext cx="2451066" cy="118713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牛顿第三定律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万有引力定律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4D4BAEA7-A786-C97C-1C6F-7E724A14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861" y="5064977"/>
            <a:ext cx="3111652" cy="1617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800" dirty="0">
                <a:latin typeface="+mj-ea"/>
                <a:ea typeface="+mj-ea"/>
              </a:rPr>
              <a:t>法拉第研究电磁相互作用的过程中引入“力线”的概念。</a:t>
            </a:r>
            <a:endParaRPr lang="zh-CN" altLang="en-US" sz="2800" dirty="0">
              <a:solidFill>
                <a:srgbClr val="0000CC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75F10A9-71E4-4913-A709-9A9102784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79" y="4491619"/>
            <a:ext cx="1837490" cy="2295761"/>
          </a:xfrm>
          <a:prstGeom prst="rect">
            <a:avLst/>
          </a:prstGeom>
        </p:spPr>
      </p:pic>
      <p:sp>
        <p:nvSpPr>
          <p:cNvPr id="31" name="AutoShape 15">
            <a:extLst>
              <a:ext uri="{FF2B5EF4-FFF2-40B4-BE49-F238E27FC236}">
                <a16:creationId xmlns:a16="http://schemas.microsoft.com/office/drawing/2014/main" id="{50FB8114-ACEC-C46E-4C52-0F354C596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254" y="5302002"/>
            <a:ext cx="952376" cy="571632"/>
          </a:xfrm>
          <a:prstGeom prst="rightArrow">
            <a:avLst>
              <a:gd name="adj1" fmla="val 50000"/>
              <a:gd name="adj2" fmla="val 40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AutoShape 15">
            <a:extLst>
              <a:ext uri="{FF2B5EF4-FFF2-40B4-BE49-F238E27FC236}">
                <a16:creationId xmlns:a16="http://schemas.microsoft.com/office/drawing/2014/main" id="{DD202B82-30A4-F035-5172-24CA1459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254" y="3065397"/>
            <a:ext cx="952376" cy="571632"/>
          </a:xfrm>
          <a:prstGeom prst="rightArrow">
            <a:avLst>
              <a:gd name="adj1" fmla="val 50000"/>
              <a:gd name="adj2" fmla="val 40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446C591-1E56-C369-ECF2-87298D1CA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246" y="4491619"/>
            <a:ext cx="1942405" cy="2295761"/>
          </a:xfrm>
          <a:prstGeom prst="rect">
            <a:avLst/>
          </a:prstGeom>
        </p:spPr>
      </p:pic>
      <p:sp>
        <p:nvSpPr>
          <p:cNvPr id="21" name="AutoShape 15">
            <a:extLst>
              <a:ext uri="{FF2B5EF4-FFF2-40B4-BE49-F238E27FC236}">
                <a16:creationId xmlns:a16="http://schemas.microsoft.com/office/drawing/2014/main" id="{D391EC73-F4CA-8AF6-D38E-526D917359B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210513" y="5302001"/>
            <a:ext cx="952376" cy="571632"/>
          </a:xfrm>
          <a:prstGeom prst="rightArrow">
            <a:avLst>
              <a:gd name="adj1" fmla="val 50000"/>
              <a:gd name="adj2" fmla="val 40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6B4273A0-37AC-40FD-0B00-2625B7A9C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869" y="5073237"/>
            <a:ext cx="1734857" cy="1617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800" dirty="0">
                <a:latin typeface="+mj-ea"/>
                <a:ea typeface="+mj-ea"/>
              </a:rPr>
              <a:t>麦克斯韦等人完善形成电场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D1A76BE-5AF8-15BB-04C2-E10069A61E3F}"/>
              </a:ext>
            </a:extLst>
          </p:cNvPr>
          <p:cNvSpPr/>
          <p:nvPr/>
        </p:nvSpPr>
        <p:spPr>
          <a:xfrm>
            <a:off x="3383380" y="2037321"/>
            <a:ext cx="1297044" cy="540800"/>
          </a:xfrm>
          <a:prstGeom prst="rect">
            <a:avLst/>
          </a:prstGeom>
          <a:noFill/>
        </p:spPr>
        <p:txBody>
          <a:bodyPr wrap="none" lIns="108850" tIns="54425" rIns="108850" bIns="54425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不认可</a:t>
            </a:r>
          </a:p>
        </p:txBody>
      </p:sp>
      <p:sp>
        <p:nvSpPr>
          <p:cNvPr id="25" name="箭头: 直角上 24">
            <a:extLst>
              <a:ext uri="{FF2B5EF4-FFF2-40B4-BE49-F238E27FC236}">
                <a16:creationId xmlns:a16="http://schemas.microsoft.com/office/drawing/2014/main" id="{62DC92B3-BED8-AB9D-0572-045232B19DB3}"/>
              </a:ext>
            </a:extLst>
          </p:cNvPr>
          <p:cNvSpPr/>
          <p:nvPr/>
        </p:nvSpPr>
        <p:spPr>
          <a:xfrm>
            <a:off x="2806054" y="1903844"/>
            <a:ext cx="2569072" cy="830530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5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/>
          </p:cNvSpPr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BE3E09-B587-AB7E-B95A-E36C963AB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01" y="877452"/>
            <a:ext cx="11904700" cy="6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latin typeface="+mj-ea"/>
                <a:ea typeface="+mj-ea"/>
                <a:cs typeface="Calibri" pitchFamily="34" charset="0"/>
              </a:rPr>
              <a:t>1.</a:t>
            </a:r>
            <a:r>
              <a:rPr lang="zh-CN" altLang="en-US" sz="2800" dirty="0">
                <a:latin typeface="+mj-ea"/>
                <a:ea typeface="+mj-ea"/>
                <a:cs typeface="Calibri" pitchFamily="34" charset="0"/>
              </a:rPr>
              <a:t>电场：电荷周围存在由它产生的电场，它是一种客观存在的特殊物质。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6279B70-1361-57E9-1708-4C88266E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84" y="1845618"/>
            <a:ext cx="7858084" cy="6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基本性质</a:t>
            </a:r>
            <a:r>
              <a:rPr lang="zh-CN" altLang="en-US" sz="2800" dirty="0">
                <a:latin typeface="+mj-ea"/>
                <a:cs typeface="Calibri" pitchFamily="34" charset="0"/>
              </a:rPr>
              <a:t>：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对放入其中的电荷有力的作用。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30848C-FC54-33CB-2001-83316B4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14" y="2781722"/>
            <a:ext cx="6851022" cy="14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4">
            <a:extLst>
              <a:ext uri="{FF2B5EF4-FFF2-40B4-BE49-F238E27FC236}">
                <a16:creationId xmlns:a16="http://schemas.microsoft.com/office/drawing/2014/main" id="{7A620831-58C4-026D-0E8C-CE875EA9B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747" y="659054"/>
            <a:ext cx="6317691" cy="6070851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100000">
                <a:srgbClr val="FBFAE5">
                  <a:alpha val="51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B16D8D0D-4159-386A-41B7-92521D56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616922"/>
            <a:ext cx="6317691" cy="6112984"/>
          </a:xfrm>
          <a:prstGeom prst="ellipse">
            <a:avLst/>
          </a:prstGeom>
          <a:gradFill rotWithShape="0">
            <a:gsLst>
              <a:gs pos="0">
                <a:srgbClr val="181816"/>
              </a:gs>
              <a:gs pos="100000">
                <a:srgbClr val="FBFAE5">
                  <a:alpha val="32001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CF9DB49C-A3CD-4BAA-7CD7-A75844C44951}"/>
              </a:ext>
            </a:extLst>
          </p:cNvPr>
          <p:cNvGrpSpPr>
            <a:grpSpLocks/>
          </p:cNvGrpSpPr>
          <p:nvPr/>
        </p:nvGrpSpPr>
        <p:grpSpPr bwMode="auto">
          <a:xfrm>
            <a:off x="7080766" y="3447222"/>
            <a:ext cx="1625388" cy="538287"/>
            <a:chOff x="4464" y="1632"/>
            <a:chExt cx="768" cy="339"/>
          </a:xfrm>
        </p:grpSpPr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643B55A2-BBCB-E8C1-AEB0-0F7928404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776"/>
              <a:ext cx="432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97DA9DC7-3B06-6575-2B1A-058081640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1632"/>
              <a:ext cx="33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900" b="1" dirty="0">
                  <a:solidFill>
                    <a:srgbClr val="66FF33"/>
                  </a:solidFill>
                  <a:latin typeface="Times New Roman" pitchFamily="18" charset="0"/>
                </a:rPr>
                <a:t>F</a:t>
              </a:r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665B63AA-13FD-8A27-2C1C-3A8F10001BBB}"/>
              </a:ext>
            </a:extLst>
          </p:cNvPr>
          <p:cNvGrpSpPr>
            <a:grpSpLocks/>
          </p:cNvGrpSpPr>
          <p:nvPr/>
        </p:nvGrpSpPr>
        <p:grpSpPr bwMode="auto">
          <a:xfrm>
            <a:off x="6743278" y="3429794"/>
            <a:ext cx="484430" cy="1092697"/>
            <a:chOff x="4176" y="868"/>
            <a:chExt cx="624" cy="1395"/>
          </a:xfrm>
        </p:grpSpPr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9F448932-61AF-559D-0F64-E49523DAF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868"/>
              <a:ext cx="624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7" name="Group 11">
              <a:extLst>
                <a:ext uri="{FF2B5EF4-FFF2-40B4-BE49-F238E27FC236}">
                  <a16:creationId xmlns:a16="http://schemas.microsoft.com/office/drawing/2014/main" id="{1DE8311A-F6E4-0834-208F-3C645A166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008"/>
              <a:ext cx="288" cy="336"/>
              <a:chOff x="1248" y="3360"/>
              <a:chExt cx="288" cy="336"/>
            </a:xfrm>
          </p:grpSpPr>
          <p:sp>
            <p:nvSpPr>
              <p:cNvPr id="29" name="Line 12">
                <a:extLst>
                  <a:ext uri="{FF2B5EF4-FFF2-40B4-BE49-F238E27FC236}">
                    <a16:creationId xmlns:a16="http://schemas.microsoft.com/office/drawing/2014/main" id="{8E27706B-8BBA-E2DF-390C-64D03851C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552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Line 13">
                <a:extLst>
                  <a:ext uri="{FF2B5EF4-FFF2-40B4-BE49-F238E27FC236}">
                    <a16:creationId xmlns:a16="http://schemas.microsoft.com/office/drawing/2014/main" id="{7E0D80A6-7FD1-F811-5EA2-F810B07DA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36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" name="Text Box 14">
              <a:extLst>
                <a:ext uri="{FF2B5EF4-FFF2-40B4-BE49-F238E27FC236}">
                  <a16:creationId xmlns:a16="http://schemas.microsoft.com/office/drawing/2014/main" id="{734C3D1C-E628-D6A6-9051-D0633483B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9" y="1575"/>
              <a:ext cx="386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900" b="1" dirty="0"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34" name="Group 15">
            <a:extLst>
              <a:ext uri="{FF2B5EF4-FFF2-40B4-BE49-F238E27FC236}">
                <a16:creationId xmlns:a16="http://schemas.microsoft.com/office/drawing/2014/main" id="{DA861BC8-3224-FF4D-3409-D8719257C6F6}"/>
              </a:ext>
            </a:extLst>
          </p:cNvPr>
          <p:cNvGrpSpPr>
            <a:grpSpLocks/>
          </p:cNvGrpSpPr>
          <p:nvPr/>
        </p:nvGrpSpPr>
        <p:grpSpPr bwMode="auto">
          <a:xfrm>
            <a:off x="3488031" y="3501764"/>
            <a:ext cx="1422215" cy="538287"/>
            <a:chOff x="864" y="2976"/>
            <a:chExt cx="672" cy="339"/>
          </a:xfrm>
        </p:grpSpPr>
        <p:sp>
          <p:nvSpPr>
            <p:cNvPr id="36" name="Text Box 17">
              <a:extLst>
                <a:ext uri="{FF2B5EF4-FFF2-40B4-BE49-F238E27FC236}">
                  <a16:creationId xmlns:a16="http://schemas.microsoft.com/office/drawing/2014/main" id="{D59BF137-ED19-0187-0062-68A3F8623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976"/>
              <a:ext cx="224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900" b="1" dirty="0">
                  <a:solidFill>
                    <a:srgbClr val="66FF33"/>
                  </a:solidFill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35" name="Line 16">
              <a:extLst>
                <a:ext uri="{FF2B5EF4-FFF2-40B4-BE49-F238E27FC236}">
                  <a16:creationId xmlns:a16="http://schemas.microsoft.com/office/drawing/2014/main" id="{D5F48AEF-B939-B4E1-A22D-00A5A80E42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8" y="3120"/>
              <a:ext cx="448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7" name="Group 18">
            <a:extLst>
              <a:ext uri="{FF2B5EF4-FFF2-40B4-BE49-F238E27FC236}">
                <a16:creationId xmlns:a16="http://schemas.microsoft.com/office/drawing/2014/main" id="{FF504A9D-2ABE-FFD9-478B-0452B91E5D95}"/>
              </a:ext>
            </a:extLst>
          </p:cNvPr>
          <p:cNvGrpSpPr>
            <a:grpSpLocks/>
          </p:cNvGrpSpPr>
          <p:nvPr/>
        </p:nvGrpSpPr>
        <p:grpSpPr bwMode="auto">
          <a:xfrm>
            <a:off x="4907459" y="3501764"/>
            <a:ext cx="484429" cy="966881"/>
            <a:chOff x="1920" y="1680"/>
            <a:chExt cx="624" cy="1288"/>
          </a:xfrm>
        </p:grpSpPr>
        <p:sp>
          <p:nvSpPr>
            <p:cNvPr id="38" name="Oval 19">
              <a:extLst>
                <a:ext uri="{FF2B5EF4-FFF2-40B4-BE49-F238E27FC236}">
                  <a16:creationId xmlns:a16="http://schemas.microsoft.com/office/drawing/2014/main" id="{7DC94D77-0863-24E3-80B6-D47DAB758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80"/>
              <a:ext cx="624" cy="62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9" name="Group 20">
              <a:extLst>
                <a:ext uri="{FF2B5EF4-FFF2-40B4-BE49-F238E27FC236}">
                  <a16:creationId xmlns:a16="http://schemas.microsoft.com/office/drawing/2014/main" id="{3840F677-2B59-BFF3-19D7-D241BC245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824"/>
              <a:ext cx="288" cy="336"/>
              <a:chOff x="1248" y="3360"/>
              <a:chExt cx="288" cy="336"/>
            </a:xfrm>
          </p:grpSpPr>
          <p:sp>
            <p:nvSpPr>
              <p:cNvPr id="41" name="Line 21">
                <a:extLst>
                  <a:ext uri="{FF2B5EF4-FFF2-40B4-BE49-F238E27FC236}">
                    <a16:creationId xmlns:a16="http://schemas.microsoft.com/office/drawing/2014/main" id="{E55AD78E-8AB8-D069-30B5-6A55FC501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552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22">
                <a:extLst>
                  <a:ext uri="{FF2B5EF4-FFF2-40B4-BE49-F238E27FC236}">
                    <a16:creationId xmlns:a16="http://schemas.microsoft.com/office/drawing/2014/main" id="{C39AB61A-82A1-7335-4CD1-2FB0DCE7B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36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Text Box 23">
              <a:extLst>
                <a:ext uri="{FF2B5EF4-FFF2-40B4-BE49-F238E27FC236}">
                  <a16:creationId xmlns:a16="http://schemas.microsoft.com/office/drawing/2014/main" id="{E67F80C6-3036-2995-E8E6-1290AC7C6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2393"/>
              <a:ext cx="383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900" b="1" dirty="0">
                  <a:latin typeface="Times New Roman" pitchFamily="18" charset="0"/>
                </a:rPr>
                <a:t>A</a:t>
              </a:r>
            </a:p>
          </p:txBody>
        </p:sp>
      </p:grpSp>
      <p:sp>
        <p:nvSpPr>
          <p:cNvPr id="2" name="标题 5">
            <a:extLst>
              <a:ext uri="{FF2B5EF4-FFF2-40B4-BE49-F238E27FC236}">
                <a16:creationId xmlns:a16="http://schemas.microsoft.com/office/drawing/2014/main" id="{720FF69C-EE2D-CC70-910A-1F8CF3317000}"/>
              </a:ext>
            </a:extLst>
          </p:cNvPr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</a:t>
            </a:r>
          </a:p>
        </p:txBody>
      </p:sp>
      <p:sp>
        <p:nvSpPr>
          <p:cNvPr id="3" name="MH_Number_1">
            <a:extLst>
              <a:ext uri="{FF2B5EF4-FFF2-40B4-BE49-F238E27FC236}">
                <a16:creationId xmlns:a16="http://schemas.microsoft.com/office/drawing/2014/main" id="{BD48B5F3-F8CC-FDE2-DD03-BE1B93E5835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H_Entry_1">
            <a:extLst>
              <a:ext uri="{FF2B5EF4-FFF2-40B4-BE49-F238E27FC236}">
                <a16:creationId xmlns:a16="http://schemas.microsoft.com/office/drawing/2014/main" id="{1A715135-7DAE-12F1-2153-C187D3B631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5">
            <a:extLst>
              <a:ext uri="{FF2B5EF4-FFF2-40B4-BE49-F238E27FC236}">
                <a16:creationId xmlns:a16="http://schemas.microsoft.com/office/drawing/2014/main" id="{B03DAFDF-CDCE-FDCB-67CD-B6B6CBB4F500}"/>
              </a:ext>
            </a:extLst>
          </p:cNvPr>
          <p:cNvSpPr txBox="1">
            <a:spLocks/>
          </p:cNvSpPr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电场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/>
          </p:cNvSpPr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BE3E09-B587-AB7E-B95A-E36C963AB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01" y="877452"/>
            <a:ext cx="11904700" cy="6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latin typeface="+mj-ea"/>
                <a:ea typeface="+mj-ea"/>
                <a:cs typeface="Calibri" pitchFamily="34" charset="0"/>
              </a:rPr>
              <a:t>1.</a:t>
            </a:r>
            <a:r>
              <a:rPr lang="zh-CN" altLang="en-US" sz="2800" dirty="0">
                <a:latin typeface="+mj-ea"/>
                <a:ea typeface="+mj-ea"/>
                <a:cs typeface="Calibri" pitchFamily="34" charset="0"/>
              </a:rPr>
              <a:t>电场：电荷周围存在由它产生的电场，它是一种客观存在的特殊物质。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6279B70-1361-57E9-1708-4C88266E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84" y="1845618"/>
            <a:ext cx="7858084" cy="6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基本性质</a:t>
            </a:r>
            <a:r>
              <a:rPr lang="zh-CN" altLang="en-US" sz="2800" dirty="0">
                <a:latin typeface="+mj-ea"/>
                <a:cs typeface="Calibri" pitchFamily="34" charset="0"/>
              </a:rPr>
              <a:t>：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对放入其中的电荷有力的作用。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F3930D-AE06-8880-7C40-EF2ED64EF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40" y="5590034"/>
            <a:ext cx="6261545" cy="6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4.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静电场：静止电荷周围产生的电场。</a:t>
            </a:r>
            <a:endParaRPr lang="en-US" altLang="zh-CN" sz="2800" dirty="0">
              <a:solidFill>
                <a:srgbClr val="000000"/>
              </a:solidFill>
              <a:latin typeface="+mj-ea"/>
              <a:ea typeface="+mj-ea"/>
              <a:cs typeface="Calibri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30848C-FC54-33CB-2001-83316B4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14" y="2781722"/>
            <a:ext cx="6851022" cy="144455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32B7531-AF0E-A134-A766-7DE2CF01B3FB}"/>
              </a:ext>
            </a:extLst>
          </p:cNvPr>
          <p:cNvSpPr txBox="1"/>
          <p:nvPr/>
        </p:nvSpPr>
        <p:spPr>
          <a:xfrm>
            <a:off x="412750" y="4797946"/>
            <a:ext cx="6696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场具有能量，也是物质存在的一种形式。</a:t>
            </a:r>
          </a:p>
        </p:txBody>
      </p:sp>
    </p:spTree>
    <p:extLst>
      <p:ext uri="{BB962C8B-B14F-4D97-AF65-F5344CB8AC3E}">
        <p14:creationId xmlns:p14="http://schemas.microsoft.com/office/powerpoint/2010/main" val="354926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>
            <a:spLocks/>
          </p:cNvSpPr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charset="-122"/>
                <a:cs typeface="微软雅黑" panose="020B050302020402020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</a:p>
        </p:txBody>
      </p:sp>
      <p:sp>
        <p:nvSpPr>
          <p:cNvPr id="13" name="MH_Numb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8A94F9-9D41-53F1-2593-54334D3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06" y="693490"/>
            <a:ext cx="7858084" cy="6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Calibri" pitchFamily="34" charset="0"/>
              </a:rPr>
              <a:t>电场看不见、摸不着，怎样来研究电场？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BC5EBE-4FB8-F811-E2D6-7845AABD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4" y="1557586"/>
            <a:ext cx="511256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16859</TotalTime>
  <Words>1384</Words>
  <Application>Microsoft Office PowerPoint</Application>
  <PresentationFormat>自定义</PresentationFormat>
  <Paragraphs>225</Paragraphs>
  <Slides>37</Slides>
  <Notes>0</Notes>
  <HiddenSlides>1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37</vt:i4>
      </vt:variant>
    </vt:vector>
  </HeadingPairs>
  <TitlesOfParts>
    <vt:vector size="46" baseType="lpstr">
      <vt:lpstr>楷体</vt:lpstr>
      <vt:lpstr>迷你简菱心</vt:lpstr>
      <vt:lpstr>宋体</vt:lpstr>
      <vt:lpstr>微软雅黑</vt:lpstr>
      <vt:lpstr>Arial</vt:lpstr>
      <vt:lpstr>Calibri</vt:lpstr>
      <vt:lpstr>Cambria Math</vt:lpstr>
      <vt:lpstr>Times New Roman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654989180@qq.com</cp:lastModifiedBy>
  <cp:revision>6036</cp:revision>
  <dcterms:created xsi:type="dcterms:W3CDTF">2014-11-27T01:03:00Z</dcterms:created>
  <dcterms:modified xsi:type="dcterms:W3CDTF">2024-05-30T15:53:20Z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2052-10.1.0.5458</vt:lpwstr>
  </property>
</Properties>
</file>