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eg@f_auto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281" r:id="rId9"/>
    <p:sldId id="294" r:id="rId10"/>
    <p:sldId id="302" r:id="rId11"/>
    <p:sldId id="304" r:id="rId12"/>
    <p:sldId id="295" r:id="rId13"/>
    <p:sldId id="305" r:id="rId14"/>
    <p:sldId id="306" r:id="rId15"/>
    <p:sldId id="307" r:id="rId16"/>
    <p:sldId id="299" r:id="rId17"/>
    <p:sldId id="310" r:id="rId18"/>
    <p:sldId id="309" r:id="rId19"/>
    <p:sldId id="296" r:id="rId20"/>
    <p:sldId id="312" r:id="rId21"/>
    <p:sldId id="311" r:id="rId22"/>
    <p:sldId id="293" r:id="rId23"/>
    <p:sldId id="292" r:id="rId24"/>
    <p:sldId id="313" r:id="rId25"/>
  </p:sldIdLst>
  <p:sldSz cx="12192000" cy="6858000"/>
  <p:notesSz cx="6858000" cy="9144000"/>
  <p:embeddedFontLst>
    <p:embeddedFont>
      <p:font typeface="FZZhengHeiS-DB-GB" panose="02010600030101010101" charset="0"/>
      <p:regular r:id="rId27"/>
    </p:embeddedFont>
    <p:embeddedFont>
      <p:font typeface="等线" panose="02010600030101010101" pitchFamily="2" charset="-122"/>
      <p:regular r:id="rId28"/>
      <p:bold r:id="rId29"/>
    </p:embeddedFont>
    <p:embeddedFont>
      <p:font typeface="等线 Light" panose="02010600030101010101" pitchFamily="2" charset="-122"/>
      <p:regular r:id="rId30"/>
    </p:embeddedFont>
    <p:embeddedFont>
      <p:font typeface="仿宋" panose="02010609060101010101" pitchFamily="49" charset="-122"/>
      <p:regular r:id="rId31"/>
    </p:embeddedFont>
    <p:embeddedFont>
      <p:font typeface="华文楷体" panose="02010600040101010101" pitchFamily="2" charset="-122"/>
      <p:regular r:id="rId32"/>
    </p:embeddedFont>
    <p:embeddedFont>
      <p:font typeface="华文细黑" panose="02010600040101010101" pitchFamily="2" charset="-122"/>
      <p:regular r:id="rId33"/>
    </p:embeddedFont>
    <p:embeddedFont>
      <p:font typeface="华文新魏" panose="02010800040101010101" pitchFamily="2" charset="-122"/>
      <p:regular r:id="rId34"/>
    </p:embeddedFont>
    <p:embeddedFont>
      <p:font typeface="楷体" panose="02010609060101010101" pitchFamily="49" charset="-122"/>
      <p:regular r:id="rId35"/>
    </p:embeddedFont>
    <p:embeddedFont>
      <p:font typeface="微软雅黑" panose="020B0503020204020204" pitchFamily="34" charset="-122"/>
      <p:regular r:id="rId36"/>
      <p:bold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4242"/>
    <a:srgbClr val="1C4885"/>
    <a:srgbClr val="20B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6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600" y="53"/>
      </p:cViewPr>
      <p:guideLst>
        <p:guide orient="horz" pos="116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B725A-BFDD-44D0-A8D3-61766B07B7F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CC932-0C1F-4C94-8B9A-3944ABBB4E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10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020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339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0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375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973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004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837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892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136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175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40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61F26-E576-0A91-F7D6-11C4D98C1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B443157-F3AE-A951-4A1E-AB19E407E9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260C355-3BF3-8EAE-4408-8BFF42ED21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878633-AAEF-9248-3327-8F00D5BB53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160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118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031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61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866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19C45-18D9-1816-8BBB-7B0B49CC5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1CC04D9-27A6-F77D-C0FD-94479ACC1F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B82758F-3EA3-413F-2480-D22979C51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E7B137-8756-B9C7-62E1-195668F30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706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3BEAD-7579-5A81-7C26-B4A408B60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8EA11B5-BD13-BF9A-9F47-A811DE0058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C5BC9CA-2FE2-B34E-B128-99B7EC244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3C094F-B46E-22B5-4ACA-89A458C48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23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E5E37-9956-6F52-0D2C-D3C5DB623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73621F6-19ED-A2E4-2706-6153A85799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F1C8621-9C5C-8240-8714-8EC70CB9A2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3A03528-3D10-6DF4-360C-56E03A5BB0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455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3BC59-050E-8D8B-55F9-607211D26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11895CD-2D7B-D13C-118B-C3634712A1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72BF2C7-E6C2-A1B1-A0E2-598F83EAC0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ABB363-903A-6ED6-6AA1-91A7212319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330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83A1C-74F2-F951-B25A-21D113C9B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115F8B2-6CE3-96C0-06BE-380545AC17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75662DA-DCE3-B04A-9571-D531D3DE6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50E1F9-69FA-FB88-BB7C-910AFB5969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138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8F16A-ACB8-9E89-774B-89DF50532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98B2952-202E-B4AE-4CB2-6B1E0094D1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13F37E0-B8C7-9E28-0DCE-E15E82CD39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F65DFA-EEAA-3013-C2B2-F15452BF25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80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035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25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44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61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0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9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55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9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54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76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42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58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6F278-ABF0-48CA-ADF0-1D43CCA8A181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82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web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eb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@f_auto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230464" y="5161936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3420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373" y="5158516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230464" y="11435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95843" y="213185"/>
            <a:ext cx="11807687" cy="6422496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961536" y="1264477"/>
            <a:ext cx="9184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1C488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含氯自来水消毒剂的发展与探究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578700" y="5187190"/>
            <a:ext cx="3462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云大附中学呈贡中学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81DCEB0-2958-52EA-58EC-2ED72490767C}"/>
              </a:ext>
            </a:extLst>
          </p:cNvPr>
          <p:cNvSpPr txBox="1"/>
          <p:nvPr/>
        </p:nvSpPr>
        <p:spPr>
          <a:xfrm>
            <a:off x="5517357" y="4620642"/>
            <a:ext cx="115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刘志勇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2D304ED-F8B7-C40A-02DB-9D14E23ED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1" y="354199"/>
            <a:ext cx="808446" cy="808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A63FFF2-E412-94DB-FFEE-A04A9162E3E5}"/>
              </a:ext>
            </a:extLst>
          </p:cNvPr>
          <p:cNvSpPr txBox="1"/>
          <p:nvPr/>
        </p:nvSpPr>
        <p:spPr>
          <a:xfrm>
            <a:off x="3560373" y="2033000"/>
            <a:ext cx="4872821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rgbClr val="1C488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2400" dirty="0">
                <a:solidFill>
                  <a:srgbClr val="1C488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必修</a:t>
            </a:r>
            <a:r>
              <a:rPr lang="en-US" altLang="zh-CN" sz="2400" dirty="0">
                <a:solidFill>
                  <a:srgbClr val="1C488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·</a:t>
            </a:r>
            <a:r>
              <a:rPr lang="zh-CN" altLang="en-US" sz="2400" dirty="0">
                <a:solidFill>
                  <a:srgbClr val="1C488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第一册</a:t>
            </a:r>
            <a:r>
              <a:rPr lang="en-US" altLang="zh-CN" sz="2400" dirty="0">
                <a:solidFill>
                  <a:srgbClr val="1C488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1C488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“氯及其化合物”复习课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946FF35-210F-2C6D-CAC7-91278C2E11C9}"/>
              </a:ext>
            </a:extLst>
          </p:cNvPr>
          <p:cNvSpPr txBox="1"/>
          <p:nvPr/>
        </p:nvSpPr>
        <p:spPr>
          <a:xfrm>
            <a:off x="4775063" y="3534580"/>
            <a:ext cx="2641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1C4885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课例分享</a:t>
            </a:r>
          </a:p>
        </p:txBody>
      </p:sp>
    </p:spTree>
    <p:extLst>
      <p:ext uri="{BB962C8B-B14F-4D97-AF65-F5344CB8AC3E}">
        <p14:creationId xmlns:p14="http://schemas.microsoft.com/office/powerpoint/2010/main" val="344028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58544" y="681335"/>
            <a:ext cx="6940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C4885"/>
                </a:solidFill>
                <a:latin typeface="+mn-ea"/>
              </a:rPr>
              <a:t>任务一：探究使用</a:t>
            </a:r>
            <a:r>
              <a:rPr lang="en-US" altLang="zh-CN" sz="2800" dirty="0">
                <a:solidFill>
                  <a:srgbClr val="1C4885"/>
                </a:solidFill>
                <a:latin typeface="+mn-ea"/>
              </a:rPr>
              <a:t>Cl</a:t>
            </a:r>
            <a:r>
              <a:rPr lang="en-US" altLang="zh-CN" sz="2800" baseline="-25000" dirty="0">
                <a:solidFill>
                  <a:srgbClr val="1C4885"/>
                </a:solidFill>
                <a:latin typeface="+mn-ea"/>
              </a:rPr>
              <a:t>2</a:t>
            </a:r>
            <a:r>
              <a:rPr lang="zh-CN" altLang="en-US" sz="2800" dirty="0">
                <a:solidFill>
                  <a:srgbClr val="1C4885"/>
                </a:solidFill>
                <a:latin typeface="+mn-ea"/>
              </a:rPr>
              <a:t>消毒自来水的原因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A2F8706-E669-3333-0158-552A74A32E52}"/>
              </a:ext>
            </a:extLst>
          </p:cNvPr>
          <p:cNvSpPr txBox="1"/>
          <p:nvPr/>
        </p:nvSpPr>
        <p:spPr>
          <a:xfrm>
            <a:off x="1077479" y="2591497"/>
            <a:ext cx="9887947" cy="1695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资料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Cl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出现泄漏会通过人的口、鼻、皮肤毛细孔侵入人体造成中毒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尤其在风力比较大的情况下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有毒气体会顺风扩散到很远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使周围地区的广大群众受到严重威胁。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06537F6-5BD8-9165-DE93-65D212636E04}"/>
              </a:ext>
            </a:extLst>
          </p:cNvPr>
          <p:cNvSpPr txBox="1"/>
          <p:nvPr/>
        </p:nvSpPr>
        <p:spPr>
          <a:xfrm>
            <a:off x="1054583" y="4658800"/>
            <a:ext cx="92206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思考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消毒自来水的原理，能否制得性能更佳的消毒剂？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A5BF763-537F-477E-47A6-5F507DEF7FC1}"/>
              </a:ext>
            </a:extLst>
          </p:cNvPr>
          <p:cNvSpPr txBox="1"/>
          <p:nvPr/>
        </p:nvSpPr>
        <p:spPr>
          <a:xfrm>
            <a:off x="1054583" y="1297964"/>
            <a:ext cx="9702597" cy="113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资料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人们直接用氯水消毒自来水，生成的</a:t>
            </a:r>
            <a:r>
              <a:rPr lang="en-US" altLang="zh-C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HClO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不稳定，难以保存，使用起来很不方便，效果也不理想。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052C218-1439-B9E7-8048-B87B7EE44C1F}"/>
              </a:ext>
            </a:extLst>
          </p:cNvPr>
          <p:cNvSpPr txBox="1"/>
          <p:nvPr/>
        </p:nvSpPr>
        <p:spPr>
          <a:xfrm>
            <a:off x="6168796" y="1944105"/>
            <a:ext cx="1658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课本原文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4FEBF6A-3493-58AA-EDE4-7D23C372BC5D}"/>
              </a:ext>
            </a:extLst>
          </p:cNvPr>
          <p:cNvSpPr txBox="1"/>
          <p:nvPr/>
        </p:nvSpPr>
        <p:spPr>
          <a:xfrm>
            <a:off x="3649379" y="5329203"/>
            <a:ext cx="30890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信息获取，科学观念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62182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E8DD07C-6B68-A0CC-F735-3C990A5B320C}"/>
              </a:ext>
            </a:extLst>
          </p:cNvPr>
          <p:cNvCxnSpPr>
            <a:cxnSpLocks/>
          </p:cNvCxnSpPr>
          <p:nvPr/>
        </p:nvCxnSpPr>
        <p:spPr>
          <a:xfrm>
            <a:off x="518593" y="3545455"/>
            <a:ext cx="1087433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连接符 128">
            <a:extLst>
              <a:ext uri="{FF2B5EF4-FFF2-40B4-BE49-F238E27FC236}">
                <a16:creationId xmlns:a16="http://schemas.microsoft.com/office/drawing/2014/main" id="{A2A4F2AF-2313-9EA7-76D1-A8EE28CD1FB1}"/>
              </a:ext>
            </a:extLst>
          </p:cNvPr>
          <p:cNvCxnSpPr>
            <a:cxnSpLocks/>
            <a:stCxn id="14" idx="3"/>
          </p:cNvCxnSpPr>
          <p:nvPr/>
        </p:nvCxnSpPr>
        <p:spPr>
          <a:xfrm rot="5400000" flipH="1" flipV="1">
            <a:off x="1012933" y="2690147"/>
            <a:ext cx="784737" cy="234772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肘形连接符 142">
            <a:extLst>
              <a:ext uri="{FF2B5EF4-FFF2-40B4-BE49-F238E27FC236}">
                <a16:creationId xmlns:a16="http://schemas.microsoft.com/office/drawing/2014/main" id="{44176559-71FE-541A-90A6-CC42C88150AD}"/>
              </a:ext>
            </a:extLst>
          </p:cNvPr>
          <p:cNvCxnSpPr>
            <a:cxnSpLocks/>
            <a:stCxn id="20" idx="3"/>
          </p:cNvCxnSpPr>
          <p:nvPr/>
        </p:nvCxnSpPr>
        <p:spPr>
          <a:xfrm rot="5400000" flipH="1" flipV="1">
            <a:off x="6058644" y="2657706"/>
            <a:ext cx="784737" cy="296538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连接符 156">
            <a:extLst>
              <a:ext uri="{FF2B5EF4-FFF2-40B4-BE49-F238E27FC236}">
                <a16:creationId xmlns:a16="http://schemas.microsoft.com/office/drawing/2014/main" id="{12D1933F-172A-AABB-83AB-CCB5AEB1955D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66949" y="4088915"/>
            <a:ext cx="770219" cy="261506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肘形连接符 170">
            <a:extLst>
              <a:ext uri="{FF2B5EF4-FFF2-40B4-BE49-F238E27FC236}">
                <a16:creationId xmlns:a16="http://schemas.microsoft.com/office/drawing/2014/main" id="{5D332B58-A9CF-EB2D-D297-6975AC486413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47670" y="4162530"/>
            <a:ext cx="770219" cy="234772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2272AFD-4ABF-745C-DAE7-3F429F59E3F5}"/>
              </a:ext>
            </a:extLst>
          </p:cNvPr>
          <p:cNvGrpSpPr/>
          <p:nvPr/>
        </p:nvGrpSpPr>
        <p:grpSpPr>
          <a:xfrm>
            <a:off x="940105" y="3199900"/>
            <a:ext cx="695623" cy="676235"/>
            <a:chOff x="799942" y="3672263"/>
            <a:chExt cx="582582" cy="676235"/>
          </a:xfrm>
        </p:grpSpPr>
        <p:sp>
          <p:nvSpPr>
            <p:cNvPr id="14" name="六边形 13">
              <a:extLst>
                <a:ext uri="{FF2B5EF4-FFF2-40B4-BE49-F238E27FC236}">
                  <a16:creationId xmlns:a16="http://schemas.microsoft.com/office/drawing/2014/main" id="{E7F0B658-54F2-0510-FB82-C441A26105E5}"/>
                </a:ext>
              </a:extLst>
            </p:cNvPr>
            <p:cNvSpPr/>
            <p:nvPr/>
          </p:nvSpPr>
          <p:spPr>
            <a:xfrm rot="5400000">
              <a:off x="753115" y="3719090"/>
              <a:ext cx="676235" cy="582582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5" name="文本框 64">
              <a:extLst>
                <a:ext uri="{FF2B5EF4-FFF2-40B4-BE49-F238E27FC236}">
                  <a16:creationId xmlns:a16="http://schemas.microsoft.com/office/drawing/2014/main" id="{A6624CE6-C723-89B7-00B7-6ABA5159BF99}"/>
                </a:ext>
              </a:extLst>
            </p:cNvPr>
            <p:cNvSpPr txBox="1"/>
            <p:nvPr/>
          </p:nvSpPr>
          <p:spPr>
            <a:xfrm>
              <a:off x="805182" y="3879606"/>
              <a:ext cx="577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1904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9A57A2F-51CA-969B-10DC-3DB87492CDB3}"/>
              </a:ext>
            </a:extLst>
          </p:cNvPr>
          <p:cNvGrpSpPr/>
          <p:nvPr/>
        </p:nvGrpSpPr>
        <p:grpSpPr>
          <a:xfrm>
            <a:off x="3469085" y="3198342"/>
            <a:ext cx="695623" cy="676235"/>
            <a:chOff x="3786406" y="3672263"/>
            <a:chExt cx="582582" cy="676235"/>
          </a:xfrm>
        </p:grpSpPr>
        <p:sp>
          <p:nvSpPr>
            <p:cNvPr id="17" name="六边形 16">
              <a:extLst>
                <a:ext uri="{FF2B5EF4-FFF2-40B4-BE49-F238E27FC236}">
                  <a16:creationId xmlns:a16="http://schemas.microsoft.com/office/drawing/2014/main" id="{E44DA97F-C1F3-BF4A-A440-B850312A304B}"/>
                </a:ext>
              </a:extLst>
            </p:cNvPr>
            <p:cNvSpPr/>
            <p:nvPr/>
          </p:nvSpPr>
          <p:spPr>
            <a:xfrm rot="5400000">
              <a:off x="3739579" y="3719090"/>
              <a:ext cx="676235" cy="582582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8" name="文本框 72">
              <a:extLst>
                <a:ext uri="{FF2B5EF4-FFF2-40B4-BE49-F238E27FC236}">
                  <a16:creationId xmlns:a16="http://schemas.microsoft.com/office/drawing/2014/main" id="{29EA8EAA-DDF2-EF63-F807-C6FAAF7188D9}"/>
                </a:ext>
              </a:extLst>
            </p:cNvPr>
            <p:cNvSpPr txBox="1"/>
            <p:nvPr/>
          </p:nvSpPr>
          <p:spPr>
            <a:xfrm>
              <a:off x="3791646" y="3879606"/>
              <a:ext cx="577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1940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C2128EB-8817-BDE1-C5C6-3F29CB832CD3}"/>
              </a:ext>
            </a:extLst>
          </p:cNvPr>
          <p:cNvGrpSpPr/>
          <p:nvPr/>
        </p:nvGrpSpPr>
        <p:grpSpPr>
          <a:xfrm>
            <a:off x="5935042" y="3198342"/>
            <a:ext cx="715508" cy="676235"/>
            <a:chOff x="6756216" y="3672263"/>
            <a:chExt cx="599236" cy="676235"/>
          </a:xfrm>
        </p:grpSpPr>
        <p:sp>
          <p:nvSpPr>
            <p:cNvPr id="20" name="六边形 19">
              <a:extLst>
                <a:ext uri="{FF2B5EF4-FFF2-40B4-BE49-F238E27FC236}">
                  <a16:creationId xmlns:a16="http://schemas.microsoft.com/office/drawing/2014/main" id="{BE48D1B5-CCC9-D99F-239D-53A4D039FA50}"/>
                </a:ext>
              </a:extLst>
            </p:cNvPr>
            <p:cNvSpPr/>
            <p:nvPr/>
          </p:nvSpPr>
          <p:spPr>
            <a:xfrm rot="5400000">
              <a:off x="6726043" y="3719090"/>
              <a:ext cx="676235" cy="582582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1" name="文本框 79">
              <a:extLst>
                <a:ext uri="{FF2B5EF4-FFF2-40B4-BE49-F238E27FC236}">
                  <a16:creationId xmlns:a16="http://schemas.microsoft.com/office/drawing/2014/main" id="{3D03ED6F-9029-062F-5C5D-19D9F17F91E9}"/>
                </a:ext>
              </a:extLst>
            </p:cNvPr>
            <p:cNvSpPr txBox="1"/>
            <p:nvPr/>
          </p:nvSpPr>
          <p:spPr>
            <a:xfrm>
              <a:off x="6756216" y="3844594"/>
              <a:ext cx="577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2008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4BBBBC0-EE82-8A5C-2645-D258EF5FE31E}"/>
              </a:ext>
            </a:extLst>
          </p:cNvPr>
          <p:cNvGrpSpPr/>
          <p:nvPr/>
        </p:nvGrpSpPr>
        <p:grpSpPr>
          <a:xfrm>
            <a:off x="8403384" y="3212191"/>
            <a:ext cx="813806" cy="676235"/>
            <a:chOff x="9759335" y="3672263"/>
            <a:chExt cx="681560" cy="676235"/>
          </a:xfrm>
        </p:grpSpPr>
        <p:sp>
          <p:nvSpPr>
            <p:cNvPr id="23" name="六边形 22">
              <a:extLst>
                <a:ext uri="{FF2B5EF4-FFF2-40B4-BE49-F238E27FC236}">
                  <a16:creationId xmlns:a16="http://schemas.microsoft.com/office/drawing/2014/main" id="{67BB716F-8472-14FF-38DB-6628278A52E1}"/>
                </a:ext>
              </a:extLst>
            </p:cNvPr>
            <p:cNvSpPr/>
            <p:nvPr/>
          </p:nvSpPr>
          <p:spPr>
            <a:xfrm rot="5400000">
              <a:off x="9776519" y="3719090"/>
              <a:ext cx="676235" cy="582581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文本框 114">
              <a:extLst>
                <a:ext uri="{FF2B5EF4-FFF2-40B4-BE49-F238E27FC236}">
                  <a16:creationId xmlns:a16="http://schemas.microsoft.com/office/drawing/2014/main" id="{97331D21-26B3-1A4C-7D35-74CA59D389B6}"/>
                </a:ext>
              </a:extLst>
            </p:cNvPr>
            <p:cNvSpPr txBox="1"/>
            <p:nvPr/>
          </p:nvSpPr>
          <p:spPr>
            <a:xfrm>
              <a:off x="9759335" y="3879606"/>
              <a:ext cx="681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2020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Rectangle 23">
            <a:extLst>
              <a:ext uri="{FF2B5EF4-FFF2-40B4-BE49-F238E27FC236}">
                <a16:creationId xmlns:a16="http://schemas.microsoft.com/office/drawing/2014/main" id="{51CCDB11-74ED-F09F-EF4D-F094255D1DA3}"/>
              </a:ext>
            </a:extLst>
          </p:cNvPr>
          <p:cNvSpPr/>
          <p:nvPr/>
        </p:nvSpPr>
        <p:spPr>
          <a:xfrm>
            <a:off x="1423069" y="611072"/>
            <a:ext cx="2805359" cy="807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+mn-ea"/>
              </a:rPr>
              <a:t>英国林肯水厂首次用次氯酸钠溶液消毒自来水</a:t>
            </a: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7F2AF197-5079-6E9C-F466-96561763D00F}"/>
              </a:ext>
            </a:extLst>
          </p:cNvPr>
          <p:cNvSpPr/>
          <p:nvPr/>
        </p:nvSpPr>
        <p:spPr>
          <a:xfrm>
            <a:off x="4428353" y="5641401"/>
            <a:ext cx="1874390" cy="807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/>
              <a:t>1940</a:t>
            </a:r>
            <a:r>
              <a:rPr lang="zh-CN" altLang="en-US" sz="2000" dirty="0"/>
              <a:t>年次氯酸钠工业化生产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DC753A43-C52C-88B3-7F65-90317BAD909D}"/>
              </a:ext>
            </a:extLst>
          </p:cNvPr>
          <p:cNvSpPr/>
          <p:nvPr/>
        </p:nvSpPr>
        <p:spPr>
          <a:xfrm>
            <a:off x="8966807" y="5487199"/>
            <a:ext cx="2575704" cy="807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/>
              <a:t>昆明市八水厂完成次氯酸钠消毒系统改造</a:t>
            </a:r>
            <a:endParaRPr lang="zh-CN" altLang="en-US" sz="1600" dirty="0">
              <a:latin typeface="+mn-ea"/>
            </a:endParaRPr>
          </a:p>
        </p:txBody>
      </p:sp>
      <p:sp>
        <p:nvSpPr>
          <p:cNvPr id="29" name="Rectangle 77">
            <a:extLst>
              <a:ext uri="{FF2B5EF4-FFF2-40B4-BE49-F238E27FC236}">
                <a16:creationId xmlns:a16="http://schemas.microsoft.com/office/drawing/2014/main" id="{18624757-3606-D678-2BE0-21B19751C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7068" y="542810"/>
            <a:ext cx="3284406" cy="80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zh-CN" altLang="en-US" sz="2000" dirty="0">
                <a:latin typeface="+mn-ea"/>
              </a:rPr>
              <a:t>北京奥运会期间率先大规模使用次氯酸钠消毒自来水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A3515AF4-F72F-D5F7-ABB8-0D010E170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420" y="1463457"/>
            <a:ext cx="2446638" cy="1689709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6B779FF0-1862-F8C7-EA35-B65E3FC408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703" y="1383941"/>
            <a:ext cx="2327546" cy="1862037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D046C528-C9E8-6719-D946-9BD8404732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66" y="3885792"/>
            <a:ext cx="2425170" cy="1818878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03A90FB9-5EED-2670-5148-344A3C8C1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807" y="3865523"/>
            <a:ext cx="2524888" cy="170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4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58544" y="681335"/>
            <a:ext cx="7323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C4885"/>
                </a:solidFill>
                <a:latin typeface="+mn-ea"/>
              </a:rPr>
              <a:t>任务二：探究使用</a:t>
            </a:r>
            <a:r>
              <a:rPr lang="en-US" altLang="zh-CN" sz="2800" dirty="0" err="1">
                <a:solidFill>
                  <a:srgbClr val="1C4885"/>
                </a:solidFill>
                <a:latin typeface="+mn-ea"/>
              </a:rPr>
              <a:t>NaClO</a:t>
            </a:r>
            <a:r>
              <a:rPr lang="zh-CN" altLang="en-US" sz="2800" dirty="0">
                <a:solidFill>
                  <a:srgbClr val="1C4885"/>
                </a:solidFill>
                <a:latin typeface="+mn-ea"/>
              </a:rPr>
              <a:t>消毒自来水的原因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9578FC6-DBC5-5B78-294C-7D24793DE756}"/>
              </a:ext>
            </a:extLst>
          </p:cNvPr>
          <p:cNvSpPr txBox="1"/>
          <p:nvPr/>
        </p:nvSpPr>
        <p:spPr>
          <a:xfrm>
            <a:off x="961285" y="3826837"/>
            <a:ext cx="902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思考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结合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NaClO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的性质，分析其消毒自来水的原理是什么？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DACEDA9-9B85-0834-3F32-B5F1FB87A8E2}"/>
              </a:ext>
            </a:extLst>
          </p:cNvPr>
          <p:cNvSpPr txBox="1"/>
          <p:nvPr/>
        </p:nvSpPr>
        <p:spPr>
          <a:xfrm>
            <a:off x="961285" y="1250043"/>
            <a:ext cx="10394574" cy="2238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资料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NaClO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是一种高效、安全的强力灭菌、杀病毒药剂。与水的亲和性很好，能与水任意比互溶，操作安全，使用方便，易于储存，可以在任意环境工作状况下投加。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NaClO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消毒原理与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相同，但安全风险较低，不存在泄露危害人体生命安全等问题。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32761ED-A9CB-4EE9-8235-16BDAC8F2929}"/>
              </a:ext>
            </a:extLst>
          </p:cNvPr>
          <p:cNvSpPr txBox="1"/>
          <p:nvPr/>
        </p:nvSpPr>
        <p:spPr>
          <a:xfrm>
            <a:off x="3215551" y="4627055"/>
            <a:ext cx="42426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运用所学知识，解决实际问题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38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58544" y="681335"/>
            <a:ext cx="7323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C4885"/>
                </a:solidFill>
                <a:latin typeface="+mn-ea"/>
              </a:rPr>
              <a:t>任务二：探究使用</a:t>
            </a:r>
            <a:r>
              <a:rPr lang="en-US" altLang="zh-CN" sz="2800" dirty="0" err="1">
                <a:solidFill>
                  <a:srgbClr val="1C4885"/>
                </a:solidFill>
                <a:latin typeface="+mn-ea"/>
              </a:rPr>
              <a:t>NaClO</a:t>
            </a:r>
            <a:r>
              <a:rPr lang="zh-CN" altLang="en-US" sz="2800" dirty="0">
                <a:solidFill>
                  <a:srgbClr val="1C4885"/>
                </a:solidFill>
                <a:latin typeface="+mn-ea"/>
              </a:rPr>
              <a:t>消毒自来水的原因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DACEDA9-9B85-0834-3F32-B5F1FB87A8E2}"/>
              </a:ext>
            </a:extLst>
          </p:cNvPr>
          <p:cNvSpPr txBox="1"/>
          <p:nvPr/>
        </p:nvSpPr>
        <p:spPr>
          <a:xfrm>
            <a:off x="1065122" y="2633187"/>
            <a:ext cx="5483959" cy="576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资料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右图为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HClO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分布与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关系图：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FEE2EB0-5BD7-B06B-EC9D-9444091E02D9}"/>
              </a:ext>
            </a:extLst>
          </p:cNvPr>
          <p:cNvSpPr txBox="1"/>
          <p:nvPr/>
        </p:nvSpPr>
        <p:spPr>
          <a:xfrm>
            <a:off x="1065122" y="1322164"/>
            <a:ext cx="9900304" cy="113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资料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早在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1972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年，科学家们就注意到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NaClO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等消毒剂在消毒的同时，生成有机氯化物可能对人体有害，故开始研发新的自来水消毒剂。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C00DF1D-07A0-F185-9E33-E8B6D4374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50" y="2570019"/>
            <a:ext cx="4059795" cy="377594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B05BF75-FAF1-6479-2893-FE9E75903CAB}"/>
              </a:ext>
            </a:extLst>
          </p:cNvPr>
          <p:cNvSpPr txBox="1"/>
          <p:nvPr/>
        </p:nvSpPr>
        <p:spPr>
          <a:xfrm>
            <a:off x="1082123" y="3389982"/>
            <a:ext cx="5483960" cy="113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思考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根据以上资料，分析更优质的自来水消毒剂应该具备什么特点？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1824636-1F21-C760-7A3F-6ED05FE57A6A}"/>
              </a:ext>
            </a:extLst>
          </p:cNvPr>
          <p:cNvSpPr txBox="1"/>
          <p:nvPr/>
        </p:nvSpPr>
        <p:spPr>
          <a:xfrm>
            <a:off x="1193142" y="4539240"/>
            <a:ext cx="5483960" cy="576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副产物少、消毒能力强、耐酸碱性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DF43210-5039-F059-189D-BB00D7F9FAE8}"/>
              </a:ext>
            </a:extLst>
          </p:cNvPr>
          <p:cNvSpPr txBox="1"/>
          <p:nvPr/>
        </p:nvSpPr>
        <p:spPr>
          <a:xfrm>
            <a:off x="1114627" y="5303003"/>
            <a:ext cx="6411754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化学研究方向之一：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根据需要发现、合成并使用新物质。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739AA60-666C-E961-BF8F-09440E8BC7F2}"/>
              </a:ext>
            </a:extLst>
          </p:cNvPr>
          <p:cNvSpPr txBox="1"/>
          <p:nvPr/>
        </p:nvSpPr>
        <p:spPr>
          <a:xfrm>
            <a:off x="9435761" y="3140875"/>
            <a:ext cx="1529665" cy="576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识图能力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F034B98-1DF8-C31B-79ED-52C30F8B53C3}"/>
              </a:ext>
            </a:extLst>
          </p:cNvPr>
          <p:cNvSpPr txBox="1"/>
          <p:nvPr/>
        </p:nvSpPr>
        <p:spPr>
          <a:xfrm>
            <a:off x="3442228" y="5834580"/>
            <a:ext cx="2296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学科价值体现</a:t>
            </a:r>
          </a:p>
        </p:txBody>
      </p:sp>
    </p:spTree>
    <p:extLst>
      <p:ext uri="{BB962C8B-B14F-4D97-AF65-F5344CB8AC3E}">
        <p14:creationId xmlns:p14="http://schemas.microsoft.com/office/powerpoint/2010/main" val="109343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A255F61-2942-E702-00C8-7BEB66C5D035}"/>
              </a:ext>
            </a:extLst>
          </p:cNvPr>
          <p:cNvCxnSpPr>
            <a:cxnSpLocks/>
          </p:cNvCxnSpPr>
          <p:nvPr/>
        </p:nvCxnSpPr>
        <p:spPr>
          <a:xfrm>
            <a:off x="518593" y="3656668"/>
            <a:ext cx="1087433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肘形连接符 128">
            <a:extLst>
              <a:ext uri="{FF2B5EF4-FFF2-40B4-BE49-F238E27FC236}">
                <a16:creationId xmlns:a16="http://schemas.microsoft.com/office/drawing/2014/main" id="{096E6C7D-24E7-7A47-035B-2105FDA2564E}"/>
              </a:ext>
            </a:extLst>
          </p:cNvPr>
          <p:cNvCxnSpPr>
            <a:cxnSpLocks/>
            <a:stCxn id="31" idx="3"/>
          </p:cNvCxnSpPr>
          <p:nvPr/>
        </p:nvCxnSpPr>
        <p:spPr>
          <a:xfrm rot="5400000" flipH="1" flipV="1">
            <a:off x="1012933" y="2801360"/>
            <a:ext cx="784737" cy="234772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肘形连接符 142">
            <a:extLst>
              <a:ext uri="{FF2B5EF4-FFF2-40B4-BE49-F238E27FC236}">
                <a16:creationId xmlns:a16="http://schemas.microsoft.com/office/drawing/2014/main" id="{FD34EFAC-C294-CA4D-7F85-C1448E4CD3D4}"/>
              </a:ext>
            </a:extLst>
          </p:cNvPr>
          <p:cNvCxnSpPr>
            <a:cxnSpLocks/>
            <a:stCxn id="37" idx="3"/>
          </p:cNvCxnSpPr>
          <p:nvPr/>
        </p:nvCxnSpPr>
        <p:spPr>
          <a:xfrm rot="5400000" flipH="1" flipV="1">
            <a:off x="4965515" y="2770477"/>
            <a:ext cx="784737" cy="296538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肘形连接符 149">
            <a:extLst>
              <a:ext uri="{FF2B5EF4-FFF2-40B4-BE49-F238E27FC236}">
                <a16:creationId xmlns:a16="http://schemas.microsoft.com/office/drawing/2014/main" id="{C921A812-5400-1E40-AABA-514C17FEB3C9}"/>
              </a:ext>
            </a:extLst>
          </p:cNvPr>
          <p:cNvCxnSpPr>
            <a:cxnSpLocks/>
            <a:stCxn id="49" idx="3"/>
          </p:cNvCxnSpPr>
          <p:nvPr/>
        </p:nvCxnSpPr>
        <p:spPr>
          <a:xfrm rot="5400000" flipH="1" flipV="1">
            <a:off x="8634801" y="2811619"/>
            <a:ext cx="803469" cy="220104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156">
            <a:extLst>
              <a:ext uri="{FF2B5EF4-FFF2-40B4-BE49-F238E27FC236}">
                <a16:creationId xmlns:a16="http://schemas.microsoft.com/office/drawing/2014/main" id="{CE63BE70-2910-E5F9-6F1B-AB9C6D6E4ACF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32821" y="4213975"/>
            <a:ext cx="770219" cy="261506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肘形连接符 170">
            <a:extLst>
              <a:ext uri="{FF2B5EF4-FFF2-40B4-BE49-F238E27FC236}">
                <a16:creationId xmlns:a16="http://schemas.microsoft.com/office/drawing/2014/main" id="{8B7CCDE3-D4E3-27CC-8316-6633C31CE13E}"/>
              </a:ext>
            </a:extLst>
          </p:cNvPr>
          <p:cNvCxnSpPr>
            <a:cxnSpLocks/>
            <a:stCxn id="46" idx="0"/>
          </p:cNvCxnSpPr>
          <p:nvPr/>
        </p:nvCxnSpPr>
        <p:spPr>
          <a:xfrm rot="16200000" flipH="1">
            <a:off x="7014753" y="4259754"/>
            <a:ext cx="770219" cy="234772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79B39C1-A2FD-59A8-5B25-E47FB6A61989}"/>
              </a:ext>
            </a:extLst>
          </p:cNvPr>
          <p:cNvGrpSpPr/>
          <p:nvPr/>
        </p:nvGrpSpPr>
        <p:grpSpPr>
          <a:xfrm>
            <a:off x="940105" y="3311113"/>
            <a:ext cx="695623" cy="676235"/>
            <a:chOff x="799942" y="3672263"/>
            <a:chExt cx="582582" cy="676235"/>
          </a:xfrm>
        </p:grpSpPr>
        <p:sp>
          <p:nvSpPr>
            <p:cNvPr id="31" name="六边形 30">
              <a:extLst>
                <a:ext uri="{FF2B5EF4-FFF2-40B4-BE49-F238E27FC236}">
                  <a16:creationId xmlns:a16="http://schemas.microsoft.com/office/drawing/2014/main" id="{0401085A-B77D-AFA3-C685-99A4256DA9AC}"/>
                </a:ext>
              </a:extLst>
            </p:cNvPr>
            <p:cNvSpPr/>
            <p:nvPr/>
          </p:nvSpPr>
          <p:spPr>
            <a:xfrm rot="5400000">
              <a:off x="753115" y="3719090"/>
              <a:ext cx="676235" cy="582582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2" name="文本框 64">
              <a:extLst>
                <a:ext uri="{FF2B5EF4-FFF2-40B4-BE49-F238E27FC236}">
                  <a16:creationId xmlns:a16="http://schemas.microsoft.com/office/drawing/2014/main" id="{A1BB851E-451B-469C-2B7F-258151503696}"/>
                </a:ext>
              </a:extLst>
            </p:cNvPr>
            <p:cNvSpPr txBox="1"/>
            <p:nvPr/>
          </p:nvSpPr>
          <p:spPr>
            <a:xfrm>
              <a:off x="805182" y="3879606"/>
              <a:ext cx="577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1944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64BE1CD-722A-0295-3B59-FD23E9ABB5C3}"/>
              </a:ext>
            </a:extLst>
          </p:cNvPr>
          <p:cNvGrpSpPr/>
          <p:nvPr/>
        </p:nvGrpSpPr>
        <p:grpSpPr>
          <a:xfrm>
            <a:off x="3034957" y="3323402"/>
            <a:ext cx="695623" cy="676235"/>
            <a:chOff x="3786406" y="3672263"/>
            <a:chExt cx="582582" cy="676235"/>
          </a:xfrm>
        </p:grpSpPr>
        <p:sp>
          <p:nvSpPr>
            <p:cNvPr id="34" name="六边形 33">
              <a:extLst>
                <a:ext uri="{FF2B5EF4-FFF2-40B4-BE49-F238E27FC236}">
                  <a16:creationId xmlns:a16="http://schemas.microsoft.com/office/drawing/2014/main" id="{BDE6D76A-6D2B-6C1C-E483-5303ED77161E}"/>
                </a:ext>
              </a:extLst>
            </p:cNvPr>
            <p:cNvSpPr/>
            <p:nvPr/>
          </p:nvSpPr>
          <p:spPr>
            <a:xfrm rot="5400000">
              <a:off x="3739579" y="3719090"/>
              <a:ext cx="676235" cy="582582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5" name="文本框 72">
              <a:extLst>
                <a:ext uri="{FF2B5EF4-FFF2-40B4-BE49-F238E27FC236}">
                  <a16:creationId xmlns:a16="http://schemas.microsoft.com/office/drawing/2014/main" id="{19AF38A0-F175-716C-E59E-6057CEC71824}"/>
                </a:ext>
              </a:extLst>
            </p:cNvPr>
            <p:cNvSpPr txBox="1"/>
            <p:nvPr/>
          </p:nvSpPr>
          <p:spPr>
            <a:xfrm>
              <a:off x="3791646" y="3879606"/>
              <a:ext cx="577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1987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8FBFB5E-AD11-B01F-DB1C-745A59474987}"/>
              </a:ext>
            </a:extLst>
          </p:cNvPr>
          <p:cNvGrpSpPr/>
          <p:nvPr/>
        </p:nvGrpSpPr>
        <p:grpSpPr>
          <a:xfrm>
            <a:off x="4841913" y="3311113"/>
            <a:ext cx="715508" cy="676235"/>
            <a:chOff x="6756216" y="3672263"/>
            <a:chExt cx="599236" cy="676235"/>
          </a:xfrm>
        </p:grpSpPr>
        <p:sp>
          <p:nvSpPr>
            <p:cNvPr id="37" name="六边形 36">
              <a:extLst>
                <a:ext uri="{FF2B5EF4-FFF2-40B4-BE49-F238E27FC236}">
                  <a16:creationId xmlns:a16="http://schemas.microsoft.com/office/drawing/2014/main" id="{532CDF5F-C57F-905D-693C-A9B5ACBEC622}"/>
                </a:ext>
              </a:extLst>
            </p:cNvPr>
            <p:cNvSpPr/>
            <p:nvPr/>
          </p:nvSpPr>
          <p:spPr>
            <a:xfrm rot="5400000">
              <a:off x="6726043" y="3719090"/>
              <a:ext cx="676235" cy="582582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8" name="文本框 79">
              <a:extLst>
                <a:ext uri="{FF2B5EF4-FFF2-40B4-BE49-F238E27FC236}">
                  <a16:creationId xmlns:a16="http://schemas.microsoft.com/office/drawing/2014/main" id="{3CE5617A-5DDC-E1EA-DD8A-7F430D51E4B4}"/>
                </a:ext>
              </a:extLst>
            </p:cNvPr>
            <p:cNvSpPr txBox="1"/>
            <p:nvPr/>
          </p:nvSpPr>
          <p:spPr>
            <a:xfrm>
              <a:off x="6756216" y="3844594"/>
              <a:ext cx="577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2000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299CD6AD-247E-27DE-C40E-B76A12443A60}"/>
              </a:ext>
            </a:extLst>
          </p:cNvPr>
          <p:cNvGrpSpPr/>
          <p:nvPr/>
        </p:nvGrpSpPr>
        <p:grpSpPr>
          <a:xfrm>
            <a:off x="6934666" y="3315795"/>
            <a:ext cx="695623" cy="676235"/>
            <a:chOff x="8266102" y="3672263"/>
            <a:chExt cx="582582" cy="676235"/>
          </a:xfrm>
        </p:grpSpPr>
        <p:sp>
          <p:nvSpPr>
            <p:cNvPr id="46" name="六边形 45">
              <a:extLst>
                <a:ext uri="{FF2B5EF4-FFF2-40B4-BE49-F238E27FC236}">
                  <a16:creationId xmlns:a16="http://schemas.microsoft.com/office/drawing/2014/main" id="{63A8E1C8-3383-4CE8-8E2D-FA04F3915F3B}"/>
                </a:ext>
              </a:extLst>
            </p:cNvPr>
            <p:cNvSpPr/>
            <p:nvPr/>
          </p:nvSpPr>
          <p:spPr>
            <a:xfrm rot="5400000">
              <a:off x="8219275" y="3719090"/>
              <a:ext cx="676235" cy="582582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7" name="文本框 108">
              <a:extLst>
                <a:ext uri="{FF2B5EF4-FFF2-40B4-BE49-F238E27FC236}">
                  <a16:creationId xmlns:a16="http://schemas.microsoft.com/office/drawing/2014/main" id="{24A59E13-2B23-9A26-587A-0F78AFBB4577}"/>
                </a:ext>
              </a:extLst>
            </p:cNvPr>
            <p:cNvSpPr txBox="1"/>
            <p:nvPr/>
          </p:nvSpPr>
          <p:spPr>
            <a:xfrm>
              <a:off x="8271342" y="3879606"/>
              <a:ext cx="577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2020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499988ED-FF8B-C391-A532-8EBCBC5117B0}"/>
              </a:ext>
            </a:extLst>
          </p:cNvPr>
          <p:cNvGrpSpPr/>
          <p:nvPr/>
        </p:nvGrpSpPr>
        <p:grpSpPr>
          <a:xfrm>
            <a:off x="8502240" y="3323404"/>
            <a:ext cx="813806" cy="676235"/>
            <a:chOff x="9759335" y="3672263"/>
            <a:chExt cx="681560" cy="676235"/>
          </a:xfrm>
        </p:grpSpPr>
        <p:sp>
          <p:nvSpPr>
            <p:cNvPr id="49" name="六边形 48">
              <a:extLst>
                <a:ext uri="{FF2B5EF4-FFF2-40B4-BE49-F238E27FC236}">
                  <a16:creationId xmlns:a16="http://schemas.microsoft.com/office/drawing/2014/main" id="{7F4AD27B-5BE1-CD8A-9B53-58F420C053AD}"/>
                </a:ext>
              </a:extLst>
            </p:cNvPr>
            <p:cNvSpPr/>
            <p:nvPr/>
          </p:nvSpPr>
          <p:spPr>
            <a:xfrm rot="5400000">
              <a:off x="9776519" y="3719090"/>
              <a:ext cx="676235" cy="582581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0" name="文本框 114">
              <a:extLst>
                <a:ext uri="{FF2B5EF4-FFF2-40B4-BE49-F238E27FC236}">
                  <a16:creationId xmlns:a16="http://schemas.microsoft.com/office/drawing/2014/main" id="{B70A884D-9158-F3FB-9E4C-5BE7AE6F2BF9}"/>
                </a:ext>
              </a:extLst>
            </p:cNvPr>
            <p:cNvSpPr txBox="1"/>
            <p:nvPr/>
          </p:nvSpPr>
          <p:spPr>
            <a:xfrm>
              <a:off x="9759335" y="3879606"/>
              <a:ext cx="681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2023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Rectangle 23">
            <a:extLst>
              <a:ext uri="{FF2B5EF4-FFF2-40B4-BE49-F238E27FC236}">
                <a16:creationId xmlns:a16="http://schemas.microsoft.com/office/drawing/2014/main" id="{FAB5397B-FF3C-88DE-2DC3-42997D3CB283}"/>
              </a:ext>
            </a:extLst>
          </p:cNvPr>
          <p:cNvSpPr/>
          <p:nvPr/>
        </p:nvSpPr>
        <p:spPr>
          <a:xfrm>
            <a:off x="1769043" y="511892"/>
            <a:ext cx="2294089" cy="807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+mn-ea"/>
              </a:rPr>
              <a:t>美国首次</a:t>
            </a:r>
            <a:r>
              <a:rPr lang="zh-CN" altLang="en-US" sz="2000" dirty="0"/>
              <a:t>采用二氧化氯处理饮用水</a:t>
            </a:r>
            <a:endParaRPr lang="zh-CN" altLang="en-US" sz="2000" dirty="0">
              <a:latin typeface="+mn-ea"/>
            </a:endParaRPr>
          </a:p>
        </p:txBody>
      </p:sp>
      <p:sp>
        <p:nvSpPr>
          <p:cNvPr id="52" name="Rectangle 23">
            <a:extLst>
              <a:ext uri="{FF2B5EF4-FFF2-40B4-BE49-F238E27FC236}">
                <a16:creationId xmlns:a16="http://schemas.microsoft.com/office/drawing/2014/main" id="{7A89F0B4-6F57-5EBE-4878-6F72744265EC}"/>
              </a:ext>
            </a:extLst>
          </p:cNvPr>
          <p:cNvSpPr/>
          <p:nvPr/>
        </p:nvSpPr>
        <p:spPr>
          <a:xfrm>
            <a:off x="3709187" y="5530435"/>
            <a:ext cx="2506262" cy="807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+mn-ea"/>
              </a:rPr>
              <a:t>广东、上海率先用二氧化氯消毒自来水。</a:t>
            </a:r>
          </a:p>
        </p:txBody>
      </p:sp>
      <p:sp>
        <p:nvSpPr>
          <p:cNvPr id="55" name="Rectangle 23">
            <a:extLst>
              <a:ext uri="{FF2B5EF4-FFF2-40B4-BE49-F238E27FC236}">
                <a16:creationId xmlns:a16="http://schemas.microsoft.com/office/drawing/2014/main" id="{22BE8273-EACB-C153-4988-FD07D9DFD0BE}"/>
              </a:ext>
            </a:extLst>
          </p:cNvPr>
          <p:cNvSpPr/>
          <p:nvPr/>
        </p:nvSpPr>
        <p:spPr>
          <a:xfrm>
            <a:off x="9050586" y="411161"/>
            <a:ext cx="2744742" cy="807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/>
              <a:t>云南弥勒自来水厂已采用二氧化氯处理自来水</a:t>
            </a:r>
            <a:endParaRPr lang="zh-CN" altLang="en-US" sz="1600" dirty="0">
              <a:latin typeface="+mn-ea"/>
            </a:endParaRPr>
          </a:p>
        </p:txBody>
      </p:sp>
      <p:sp>
        <p:nvSpPr>
          <p:cNvPr id="57" name="Rectangle 23">
            <a:extLst>
              <a:ext uri="{FF2B5EF4-FFF2-40B4-BE49-F238E27FC236}">
                <a16:creationId xmlns:a16="http://schemas.microsoft.com/office/drawing/2014/main" id="{4DF16A32-C6FB-7B9E-DA48-931C4D5DAC08}"/>
              </a:ext>
            </a:extLst>
          </p:cNvPr>
          <p:cNvSpPr/>
          <p:nvPr/>
        </p:nvSpPr>
        <p:spPr>
          <a:xfrm>
            <a:off x="7245610" y="5530434"/>
            <a:ext cx="2799214" cy="807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/>
              <a:t>卫健委建议使用二氧化氯进行空气的消毒处理</a:t>
            </a:r>
            <a:endParaRPr lang="zh-CN" altLang="en-US" sz="1600" dirty="0">
              <a:latin typeface="+mn-ea"/>
            </a:endParaRPr>
          </a:p>
        </p:txBody>
      </p:sp>
      <p:sp>
        <p:nvSpPr>
          <p:cNvPr id="64" name="Rectangle 77">
            <a:extLst>
              <a:ext uri="{FF2B5EF4-FFF2-40B4-BE49-F238E27FC236}">
                <a16:creationId xmlns:a16="http://schemas.microsoft.com/office/drawing/2014/main" id="{BDC23CFB-2F7C-35A9-6D7F-7A7DEBDBD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1278" y="394034"/>
            <a:ext cx="2532486" cy="117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zh-CN" altLang="en-US" sz="2000" dirty="0">
                <a:latin typeface="+mn-ea"/>
              </a:rPr>
              <a:t>卫生部明确提出，逐步用二氧化氯替代氯气进行饮用水的消毒。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0B6521-F627-11D9-AF51-D06FF0127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144" y="1414777"/>
            <a:ext cx="2533988" cy="190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00413D6-747A-B9C7-9C92-149DDB5CFA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697" y="4040493"/>
            <a:ext cx="2105908" cy="15794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D8947A-E8E5-544E-8059-6957BACC13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224" y="1585982"/>
            <a:ext cx="2545856" cy="16990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DC4E0A8-1A44-15AC-7F93-AA3C8E4E3F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714" y="4028453"/>
            <a:ext cx="2378055" cy="1560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8B3A710-3D39-35DB-8C4D-25FDFAB026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142" y="1238084"/>
            <a:ext cx="2601630" cy="195122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393AA57-42C9-4F68-C356-E1FDFB4149EF}"/>
              </a:ext>
            </a:extLst>
          </p:cNvPr>
          <p:cNvSpPr txBox="1"/>
          <p:nvPr/>
        </p:nvSpPr>
        <p:spPr>
          <a:xfrm>
            <a:off x="739132" y="5076598"/>
            <a:ext cx="327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教材：思考与讨论</a:t>
            </a:r>
          </a:p>
        </p:txBody>
      </p:sp>
    </p:spTree>
    <p:extLst>
      <p:ext uri="{BB962C8B-B14F-4D97-AF65-F5344CB8AC3E}">
        <p14:creationId xmlns:p14="http://schemas.microsoft.com/office/powerpoint/2010/main" val="343377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5" grpId="0"/>
      <p:bldP spid="57" grpId="0"/>
      <p:bldP spid="6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58545" y="681335"/>
            <a:ext cx="8732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C4885"/>
                </a:solidFill>
                <a:latin typeface="+mn-ea"/>
              </a:rPr>
              <a:t>任务三：探究使用</a:t>
            </a:r>
            <a:r>
              <a:rPr lang="en-US" altLang="zh-CN" sz="2800" dirty="0">
                <a:solidFill>
                  <a:srgbClr val="1C4885"/>
                </a:solidFill>
                <a:latin typeface="+mn-ea"/>
              </a:rPr>
              <a:t>ClO</a:t>
            </a:r>
            <a:r>
              <a:rPr lang="en-US" altLang="zh-CN" sz="2800" baseline="-25000" dirty="0">
                <a:solidFill>
                  <a:srgbClr val="1C4885"/>
                </a:solidFill>
                <a:latin typeface="+mn-ea"/>
              </a:rPr>
              <a:t>2</a:t>
            </a:r>
            <a:r>
              <a:rPr lang="zh-CN" altLang="en-US" sz="2800" dirty="0">
                <a:solidFill>
                  <a:srgbClr val="1C4885"/>
                </a:solidFill>
                <a:latin typeface="+mn-ea"/>
              </a:rPr>
              <a:t>消毒自来水的原因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9EE9C85-129A-E2D7-B63C-8582A0806087}"/>
              </a:ext>
            </a:extLst>
          </p:cNvPr>
          <p:cNvSpPr txBox="1"/>
          <p:nvPr/>
        </p:nvSpPr>
        <p:spPr>
          <a:xfrm>
            <a:off x="961285" y="1250043"/>
            <a:ext cx="10394574" cy="2238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资料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C1O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是一种很强的氧化剂和杀菌、灭藻、消毒剂。其氧化能力是液氯的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2.5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倍，</a:t>
            </a:r>
            <a:r>
              <a:rPr lang="zh-CN" altLang="en-US" sz="24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有效氯含量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是氯的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2.63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倍。水中的溶解度是氯的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倍，在水中保持时间长，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C1O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不与水中的烷类生成有害副产物。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C1O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6~10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的范围内都有很好的消毒效果。</a:t>
            </a:r>
          </a:p>
        </p:txBody>
      </p:sp>
    </p:spTree>
    <p:extLst>
      <p:ext uri="{BB962C8B-B14F-4D97-AF65-F5344CB8AC3E}">
        <p14:creationId xmlns:p14="http://schemas.microsoft.com/office/powerpoint/2010/main" val="97624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58545" y="681335"/>
            <a:ext cx="7138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C4885"/>
                </a:solidFill>
                <a:latin typeface="+mn-ea"/>
              </a:rPr>
              <a:t>任务三：探究使用</a:t>
            </a:r>
            <a:r>
              <a:rPr lang="en-US" altLang="zh-CN" sz="2800" dirty="0">
                <a:solidFill>
                  <a:srgbClr val="1C4885"/>
                </a:solidFill>
                <a:latin typeface="+mn-ea"/>
              </a:rPr>
              <a:t>ClO</a:t>
            </a:r>
            <a:r>
              <a:rPr lang="en-US" altLang="zh-CN" sz="2800" baseline="-25000" dirty="0">
                <a:solidFill>
                  <a:srgbClr val="1C4885"/>
                </a:solidFill>
                <a:latin typeface="+mn-ea"/>
              </a:rPr>
              <a:t>2</a:t>
            </a:r>
            <a:r>
              <a:rPr lang="zh-CN" altLang="en-US" sz="2800" dirty="0">
                <a:solidFill>
                  <a:srgbClr val="1C4885"/>
                </a:solidFill>
                <a:latin typeface="+mn-ea"/>
              </a:rPr>
              <a:t>消毒自来水的原因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F414751-333A-492A-6B35-59EA0B472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3" y="3384923"/>
            <a:ext cx="10855472" cy="215994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EB0C266-AF3B-881F-3552-3198B661B5D4}"/>
              </a:ext>
            </a:extLst>
          </p:cNvPr>
          <p:cNvSpPr txBox="1"/>
          <p:nvPr/>
        </p:nvSpPr>
        <p:spPr>
          <a:xfrm>
            <a:off x="919873" y="1337845"/>
            <a:ext cx="10435985" cy="168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“有效氯”是指一定质量的该消毒剂与多少质量的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氧化效果相当，其数值可以用此时氯气的质量对消毒剂质量的百分比来表示。有效氯可反映含氯消毒剂消毒能力的强弱，有效氯越低则其消毒能力越弱，反之消毒能力越强。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0075EDF-E8C1-601C-5D24-8A6B494D1275}"/>
              </a:ext>
            </a:extLst>
          </p:cNvPr>
          <p:cNvSpPr txBox="1"/>
          <p:nvPr/>
        </p:nvSpPr>
        <p:spPr>
          <a:xfrm>
            <a:off x="5316264" y="4316219"/>
            <a:ext cx="6211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95.3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4FEA70B3-23D1-5492-CC1B-1F8401D525EB}"/>
              </a:ext>
            </a:extLst>
          </p:cNvPr>
          <p:cNvSpPr/>
          <p:nvPr/>
        </p:nvSpPr>
        <p:spPr>
          <a:xfrm>
            <a:off x="5191898" y="4316219"/>
            <a:ext cx="823784" cy="38188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9E092225-6104-1165-3170-FD0807E3F52E}"/>
              </a:ext>
            </a:extLst>
          </p:cNvPr>
          <p:cNvSpPr/>
          <p:nvPr/>
        </p:nvSpPr>
        <p:spPr>
          <a:xfrm>
            <a:off x="5191898" y="4840408"/>
            <a:ext cx="823784" cy="38188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9E1A22A-A43F-708B-FB9D-0597BB47DB09}"/>
              </a:ext>
            </a:extLst>
          </p:cNvPr>
          <p:cNvSpPr txBox="1"/>
          <p:nvPr/>
        </p:nvSpPr>
        <p:spPr>
          <a:xfrm>
            <a:off x="7637642" y="952155"/>
            <a:ext cx="1541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能力进阶</a:t>
            </a:r>
          </a:p>
        </p:txBody>
      </p:sp>
    </p:spTree>
    <p:extLst>
      <p:ext uri="{BB962C8B-B14F-4D97-AF65-F5344CB8AC3E}">
        <p14:creationId xmlns:p14="http://schemas.microsoft.com/office/powerpoint/2010/main" val="332135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58545" y="681335"/>
            <a:ext cx="8732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C4885"/>
                </a:solidFill>
                <a:latin typeface="+mn-ea"/>
              </a:rPr>
              <a:t>任务三：探究使用</a:t>
            </a:r>
            <a:r>
              <a:rPr lang="en-US" altLang="zh-CN" sz="2800" dirty="0">
                <a:solidFill>
                  <a:srgbClr val="1C4885"/>
                </a:solidFill>
                <a:latin typeface="+mn-ea"/>
              </a:rPr>
              <a:t>ClO</a:t>
            </a:r>
            <a:r>
              <a:rPr lang="en-US" altLang="zh-CN" sz="2800" baseline="-25000" dirty="0">
                <a:solidFill>
                  <a:srgbClr val="1C4885"/>
                </a:solidFill>
                <a:latin typeface="+mn-ea"/>
              </a:rPr>
              <a:t>2</a:t>
            </a:r>
            <a:r>
              <a:rPr lang="zh-CN" altLang="en-US" sz="2800" dirty="0">
                <a:solidFill>
                  <a:srgbClr val="1C4885"/>
                </a:solidFill>
                <a:latin typeface="+mn-ea"/>
              </a:rPr>
              <a:t>消毒自来水的原因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17A3683-68D0-352F-B863-46AF31597261}"/>
              </a:ext>
            </a:extLst>
          </p:cNvPr>
          <p:cNvSpPr txBox="1"/>
          <p:nvPr/>
        </p:nvSpPr>
        <p:spPr>
          <a:xfrm>
            <a:off x="983540" y="4605022"/>
            <a:ext cx="8843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思考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根据以上资料，试分析选择自来水消毒剂需考虑的因素？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9EE9C85-129A-E2D7-B63C-8582A0806087}"/>
              </a:ext>
            </a:extLst>
          </p:cNvPr>
          <p:cNvSpPr txBox="1"/>
          <p:nvPr/>
        </p:nvSpPr>
        <p:spPr>
          <a:xfrm>
            <a:off x="961285" y="1250043"/>
            <a:ext cx="10394574" cy="2238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资料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C1O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是一种很强的氧化剂和杀菌、灭藻、消毒剂。其氧化能力是液氯的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2.5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倍，</a:t>
            </a:r>
            <a:r>
              <a:rPr lang="zh-CN" altLang="en-US" sz="2400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有效氯含量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是氯的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2.63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倍。水中的溶解度是氯的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倍，在水中保持时间长，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C1O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不与水中的烷类生成有害副产物。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C1O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6~10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的范围内都有很好的消毒效果。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5FB0D29-F6CA-4C6E-BD40-DA9D937073C3}"/>
              </a:ext>
            </a:extLst>
          </p:cNvPr>
          <p:cNvSpPr txBox="1"/>
          <p:nvPr/>
        </p:nvSpPr>
        <p:spPr>
          <a:xfrm>
            <a:off x="983540" y="3422986"/>
            <a:ext cx="10394574" cy="113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资料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二氧化氯易爆炸，必须在现场制备和使用，制备成本较高。消毒副产物亚氯酸盐有一定的毒性。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1C85172-D6BA-A63E-DDDA-58D47482201C}"/>
              </a:ext>
            </a:extLst>
          </p:cNvPr>
          <p:cNvSpPr txBox="1">
            <a:spLocks noChangeArrowheads="1"/>
          </p:cNvSpPr>
          <p:nvPr/>
        </p:nvSpPr>
        <p:spPr>
          <a:xfrm>
            <a:off x="1601992" y="5144388"/>
            <a:ext cx="8988013" cy="1221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dirty="0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消毒效果：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ClO</a:t>
            </a:r>
            <a:r>
              <a:rPr lang="en-US" altLang="zh-CN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 Cl</a:t>
            </a:r>
            <a:r>
              <a:rPr lang="en-US" altLang="zh-CN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 </a:t>
            </a:r>
            <a:r>
              <a:rPr lang="en-US" altLang="zh-CN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NaClO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   </a:t>
            </a:r>
            <a:r>
              <a:rPr lang="zh-CN" altLang="en-US" dirty="0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制水成本：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ClO</a:t>
            </a:r>
            <a:r>
              <a:rPr lang="en-US" altLang="zh-CN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 </a:t>
            </a:r>
            <a:r>
              <a:rPr lang="en-US" altLang="zh-CN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NaClO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&gt; Cl</a:t>
            </a:r>
            <a:r>
              <a:rPr lang="en-US" altLang="zh-CN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  <a:p>
            <a:pPr marL="0" lvl="1" indent="0" algn="just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dirty="0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氯化副产物：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</a:t>
            </a:r>
            <a:r>
              <a:rPr lang="en-US" altLang="zh-CN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 </a:t>
            </a:r>
            <a:r>
              <a:rPr lang="en-US" altLang="zh-CN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NaClO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&gt; ClO</a:t>
            </a:r>
            <a:r>
              <a:rPr lang="en-US" altLang="zh-CN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dirty="0">
              <a:solidFill>
                <a:schemeClr val="folHlin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F09B394-F922-6139-5CEC-873B98E65C6C}"/>
              </a:ext>
            </a:extLst>
          </p:cNvPr>
          <p:cNvSpPr txBox="1"/>
          <p:nvPr/>
        </p:nvSpPr>
        <p:spPr>
          <a:xfrm>
            <a:off x="9814778" y="4605022"/>
            <a:ext cx="1541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问题解决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64529F2-A180-DDAB-16DB-5B45941094AF}"/>
              </a:ext>
            </a:extLst>
          </p:cNvPr>
          <p:cNvSpPr txBox="1"/>
          <p:nvPr/>
        </p:nvSpPr>
        <p:spPr>
          <a:xfrm>
            <a:off x="6621331" y="5886839"/>
            <a:ext cx="5512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运用所学知识参与社会性议题的讨论</a:t>
            </a:r>
          </a:p>
        </p:txBody>
      </p:sp>
    </p:spTree>
    <p:extLst>
      <p:ext uri="{BB962C8B-B14F-4D97-AF65-F5344CB8AC3E}">
        <p14:creationId xmlns:p14="http://schemas.microsoft.com/office/powerpoint/2010/main" val="30562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2" grpId="0"/>
      <p:bldP spid="3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58545" y="681335"/>
            <a:ext cx="8732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C4885"/>
                </a:solidFill>
                <a:latin typeface="+mn-ea"/>
              </a:rPr>
              <a:t>任务三：探究使用</a:t>
            </a:r>
            <a:r>
              <a:rPr lang="en-US" altLang="zh-CN" sz="2800" dirty="0">
                <a:solidFill>
                  <a:srgbClr val="1C4885"/>
                </a:solidFill>
                <a:latin typeface="+mn-ea"/>
              </a:rPr>
              <a:t>ClO</a:t>
            </a:r>
            <a:r>
              <a:rPr lang="en-US" altLang="zh-CN" sz="2800" baseline="-25000" dirty="0">
                <a:solidFill>
                  <a:srgbClr val="1C4885"/>
                </a:solidFill>
                <a:latin typeface="+mn-ea"/>
              </a:rPr>
              <a:t>2</a:t>
            </a:r>
            <a:r>
              <a:rPr lang="zh-CN" altLang="en-US" sz="2800" dirty="0">
                <a:solidFill>
                  <a:srgbClr val="1C4885"/>
                </a:solidFill>
                <a:latin typeface="+mn-ea"/>
              </a:rPr>
              <a:t>消毒自来水的原因</a:t>
            </a:r>
          </a:p>
        </p:txBody>
      </p:sp>
      <p:pic>
        <p:nvPicPr>
          <p:cNvPr id="3" name="内容占位符 9">
            <a:extLst>
              <a:ext uri="{FF2B5EF4-FFF2-40B4-BE49-F238E27FC236}">
                <a16:creationId xmlns:a16="http://schemas.microsoft.com/office/drawing/2014/main" id="{60BDA93A-9D52-8673-427A-D351B4B56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0"/>
          <a:stretch/>
        </p:blipFill>
        <p:spPr>
          <a:xfrm>
            <a:off x="4909269" y="1272674"/>
            <a:ext cx="6712983" cy="4442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0E44E16-4DCF-7449-668A-F4A505C0F19F}"/>
              </a:ext>
            </a:extLst>
          </p:cNvPr>
          <p:cNvSpPr txBox="1"/>
          <p:nvPr/>
        </p:nvSpPr>
        <p:spPr>
          <a:xfrm>
            <a:off x="678722" y="1445570"/>
            <a:ext cx="4346118" cy="3360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资料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我国中小型水厂普遍采用的饮用水</a:t>
            </a:r>
            <a:r>
              <a:rPr lang="pt-BR" altLang="zh-CN" sz="2400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ClO</a:t>
            </a:r>
            <a:r>
              <a:rPr lang="pt-BR" altLang="zh-CN" sz="2400" baseline="-25000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消毒技术是氯酸钠盐酸法。该工艺最大的缺点是在</a:t>
            </a:r>
            <a:r>
              <a:rPr lang="pt-BR" altLang="zh-CN" sz="2400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ClO</a:t>
            </a:r>
            <a:r>
              <a:rPr lang="pt-BR" altLang="zh-CN" sz="2400" baseline="-25000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产生的同时还有约占</a:t>
            </a:r>
            <a:r>
              <a:rPr lang="pt-BR" altLang="zh-CN" sz="2400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ClO</a:t>
            </a:r>
            <a:r>
              <a:rPr lang="pt-BR" altLang="zh-CN" sz="2400" baseline="-25000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产量一半的</a:t>
            </a:r>
            <a:r>
              <a:rPr lang="pt-BR" altLang="zh-CN" sz="2400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</a:t>
            </a:r>
            <a:r>
              <a:rPr lang="pt-BR" altLang="zh-CN" sz="2400" baseline="-25000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产生。试写出反应方程式。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CFC6315-666A-69BC-7044-DBDC98D002D7}"/>
              </a:ext>
            </a:extLst>
          </p:cNvPr>
          <p:cNvSpPr txBox="1"/>
          <p:nvPr/>
        </p:nvSpPr>
        <p:spPr>
          <a:xfrm>
            <a:off x="592234" y="5559998"/>
            <a:ext cx="646347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2NaClO</a:t>
            </a:r>
            <a:r>
              <a:rPr lang="pt-BR" altLang="zh-CN" sz="2400" b="1" baseline="-25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+4HCl═2ClO</a:t>
            </a:r>
            <a:r>
              <a:rPr lang="pt-BR" altLang="zh-CN" sz="2400" b="1" baseline="-25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↑+Cl</a:t>
            </a:r>
            <a:r>
              <a:rPr lang="pt-BR" altLang="zh-CN" sz="2400" b="1" baseline="-25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+2H</a:t>
            </a:r>
            <a:r>
              <a:rPr lang="pt-BR" altLang="zh-CN" sz="2400" b="1" baseline="-25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O+2NaCl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C4B8136-A498-0C9D-5ECA-CE700A45E8E1}"/>
              </a:ext>
            </a:extLst>
          </p:cNvPr>
          <p:cNvSpPr txBox="1"/>
          <p:nvPr/>
        </p:nvSpPr>
        <p:spPr>
          <a:xfrm>
            <a:off x="5758247" y="4261317"/>
            <a:ext cx="675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18B8993-8515-A095-9C31-61BC49C30F26}"/>
              </a:ext>
            </a:extLst>
          </p:cNvPr>
          <p:cNvSpPr txBox="1"/>
          <p:nvPr/>
        </p:nvSpPr>
        <p:spPr>
          <a:xfrm>
            <a:off x="9959205" y="4312000"/>
            <a:ext cx="1161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NaClO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2019057-D99D-EC43-DACD-1AA353637D29}"/>
              </a:ext>
            </a:extLst>
          </p:cNvPr>
          <p:cNvSpPr txBox="1"/>
          <p:nvPr/>
        </p:nvSpPr>
        <p:spPr>
          <a:xfrm>
            <a:off x="7414331" y="5830754"/>
            <a:ext cx="42079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陌生情境下的知识的运用能力</a:t>
            </a:r>
          </a:p>
        </p:txBody>
      </p:sp>
    </p:spTree>
    <p:extLst>
      <p:ext uri="{BB962C8B-B14F-4D97-AF65-F5344CB8AC3E}">
        <p14:creationId xmlns:p14="http://schemas.microsoft.com/office/powerpoint/2010/main" val="36008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58545" y="681335"/>
            <a:ext cx="5321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C4885"/>
                </a:solidFill>
                <a:latin typeface="+mn-ea"/>
              </a:rPr>
              <a:t>任务四：新型自来水消毒剂展望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E4A87FB-3056-7F46-4581-3668ED9607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" t="2883" r="2131" b="14415"/>
          <a:stretch/>
        </p:blipFill>
        <p:spPr bwMode="auto">
          <a:xfrm>
            <a:off x="1075038" y="1540219"/>
            <a:ext cx="4436076" cy="38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5FEB76E-6C99-EE8E-E095-0D024F2CA3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t="15473" r="3808" b="21835"/>
          <a:stretch/>
        </p:blipFill>
        <p:spPr>
          <a:xfrm>
            <a:off x="5975296" y="1727495"/>
            <a:ext cx="5325934" cy="358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8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302A6-31FB-71DC-F31C-5E848D275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EEE3A6D-3B52-C86C-B643-F4F1B0D9ACE6}"/>
              </a:ext>
            </a:extLst>
          </p:cNvPr>
          <p:cNvSpPr/>
          <p:nvPr/>
        </p:nvSpPr>
        <p:spPr>
          <a:xfrm>
            <a:off x="10230464" y="5161936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AFAF41D-49D6-6C91-6AF4-F10D37BFD0F1}"/>
              </a:ext>
            </a:extLst>
          </p:cNvPr>
          <p:cNvSpPr/>
          <p:nvPr/>
        </p:nvSpPr>
        <p:spPr>
          <a:xfrm>
            <a:off x="0" y="3420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E8E2079-7521-CFFC-354C-D9B5AEA06423}"/>
              </a:ext>
            </a:extLst>
          </p:cNvPr>
          <p:cNvSpPr/>
          <p:nvPr/>
        </p:nvSpPr>
        <p:spPr>
          <a:xfrm>
            <a:off x="7373" y="5158516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FBE9D95-D0CE-C398-3FE1-9852E19D53BC}"/>
              </a:ext>
            </a:extLst>
          </p:cNvPr>
          <p:cNvSpPr/>
          <p:nvPr/>
        </p:nvSpPr>
        <p:spPr>
          <a:xfrm>
            <a:off x="10230464" y="11435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B6B0FBA1-86D4-5EC3-A3C1-62A7FE997D6B}"/>
              </a:ext>
            </a:extLst>
          </p:cNvPr>
          <p:cNvSpPr/>
          <p:nvPr/>
        </p:nvSpPr>
        <p:spPr>
          <a:xfrm>
            <a:off x="195843" y="213185"/>
            <a:ext cx="11807687" cy="6422496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6DFD7FE-B711-1B16-D129-23A016921DA6}"/>
              </a:ext>
            </a:extLst>
          </p:cNvPr>
          <p:cNvSpPr txBox="1"/>
          <p:nvPr/>
        </p:nvSpPr>
        <p:spPr>
          <a:xfrm>
            <a:off x="651469" y="597857"/>
            <a:ext cx="241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一、明确课型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AB1394E-D73D-F474-EE5F-623A97418D63}"/>
              </a:ext>
            </a:extLst>
          </p:cNvPr>
          <p:cNvSpPr txBox="1"/>
          <p:nvPr/>
        </p:nvSpPr>
        <p:spPr>
          <a:xfrm>
            <a:off x="1079232" y="1355302"/>
            <a:ext cx="10307517" cy="113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>
              <a:lnSpc>
                <a:spcPct val="150000"/>
              </a:lnSpc>
            </a:pPr>
            <a:r>
              <a:rPr lang="zh-CN" altLang="zh-CN" sz="2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元素化合物复习课应该从新的角度和新的高度促进知识的结构化、系统化、功能化，使学生对元素化合物的认知水平达到更高层次。</a:t>
            </a:r>
            <a:endParaRPr lang="en-US" altLang="zh-CN" sz="24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3F5A8DF-F31E-EA27-BF83-FA11E3772A94}"/>
              </a:ext>
            </a:extLst>
          </p:cNvPr>
          <p:cNvSpPr txBox="1"/>
          <p:nvPr/>
        </p:nvSpPr>
        <p:spPr>
          <a:xfrm>
            <a:off x="1079232" y="2849616"/>
            <a:ext cx="10499197" cy="1667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根据元素化合物的核心内容和学生的认知水平，在知识主线的牵引下，选取恰当的真实情境，精心设计真实问题情境和活动，使学生在元素化合物知识的记忆和理解的基础上不断拓展、深化和迁移。</a:t>
            </a:r>
          </a:p>
        </p:txBody>
      </p:sp>
    </p:spTree>
    <p:extLst>
      <p:ext uri="{BB962C8B-B14F-4D97-AF65-F5344CB8AC3E}">
        <p14:creationId xmlns:p14="http://schemas.microsoft.com/office/powerpoint/2010/main" val="246293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58545" y="681335"/>
            <a:ext cx="5321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C4885"/>
                </a:solidFill>
                <a:latin typeface="+mn-ea"/>
              </a:rPr>
              <a:t>任务四：新型自来水消毒剂展望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F379DD0-A4C5-5354-3F42-28217EB78F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1"/>
          <a:stretch/>
        </p:blipFill>
        <p:spPr>
          <a:xfrm>
            <a:off x="5193890" y="1401082"/>
            <a:ext cx="6445842" cy="416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4030952-E700-CB4E-3A77-9ABF96A2BB46}"/>
              </a:ext>
            </a:extLst>
          </p:cNvPr>
          <p:cNvSpPr txBox="1"/>
          <p:nvPr/>
        </p:nvSpPr>
        <p:spPr>
          <a:xfrm>
            <a:off x="1018038" y="5817473"/>
            <a:ext cx="107708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i="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银离子发生器和控制器进行消毒杀菌，保证航天员喝到的是经过灭菌的高品质水源。</a:t>
            </a:r>
            <a:endParaRPr lang="zh-CN" altLang="en-US" sz="2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A742886-8BC5-9A42-59B4-8C92EF348B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5" r="10012" b="9147"/>
          <a:stretch/>
        </p:blipFill>
        <p:spPr>
          <a:xfrm>
            <a:off x="394950" y="1871260"/>
            <a:ext cx="4798940" cy="3461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0D40EEA-CE9D-355D-6FD5-21678CC27A37}"/>
              </a:ext>
            </a:extLst>
          </p:cNvPr>
          <p:cNvSpPr txBox="1"/>
          <p:nvPr/>
        </p:nvSpPr>
        <p:spPr>
          <a:xfrm>
            <a:off x="8007576" y="1720578"/>
            <a:ext cx="1890185" cy="235715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58545" y="681335"/>
            <a:ext cx="5321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C4885"/>
                </a:solidFill>
                <a:latin typeface="+mn-ea"/>
              </a:rPr>
              <a:t>任务四：新型自来水消毒剂展望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839A628-44E5-E38B-CCD8-7EA0FEAC3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45" y="2299763"/>
            <a:ext cx="5139373" cy="276172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ADEE0CA-7F48-B55B-B843-20C4BC753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887" y="2299763"/>
            <a:ext cx="5620999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45805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984658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03122" y="46514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04168" y="619780"/>
            <a:ext cx="1611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C4885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课堂小结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CA61435-7CFC-6C09-C1F0-CAAEC3CB6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01" y="1991031"/>
            <a:ext cx="8163135" cy="4401823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C0FA6743-2FA3-8CD2-044C-A2ED0C477D38}"/>
              </a:ext>
            </a:extLst>
          </p:cNvPr>
          <p:cNvSpPr txBox="1"/>
          <p:nvPr/>
        </p:nvSpPr>
        <p:spPr>
          <a:xfrm>
            <a:off x="961485" y="1066675"/>
            <a:ext cx="10079040" cy="952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根据自来水消毒剂中出现的的含氯物质，建立氯元素的价类二维图，将可以相互转化的物质用箭头连接起来。</a:t>
            </a:r>
          </a:p>
        </p:txBody>
      </p:sp>
    </p:spTree>
    <p:extLst>
      <p:ext uri="{BB962C8B-B14F-4D97-AF65-F5344CB8AC3E}">
        <p14:creationId xmlns:p14="http://schemas.microsoft.com/office/powerpoint/2010/main" val="13447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45805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984658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15479" y="455008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829988" y="731815"/>
            <a:ext cx="1611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C4885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作业：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78533B5-FB6C-1EAB-63BF-F5AF0BA0FC94}"/>
              </a:ext>
            </a:extLst>
          </p:cNvPr>
          <p:cNvSpPr txBox="1"/>
          <p:nvPr/>
        </p:nvSpPr>
        <p:spPr>
          <a:xfrm>
            <a:off x="1576282" y="2739208"/>
            <a:ext cx="8941310" cy="535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．查阅资料，了解自来水厂用于消毒的氯气是如何工业化生产的？</a:t>
            </a:r>
            <a:endParaRPr lang="zh-CN" altLang="en-US" sz="22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8CDF073-B77D-EEF6-050B-DE982809692B}"/>
              </a:ext>
            </a:extLst>
          </p:cNvPr>
          <p:cNvSpPr txBox="1"/>
          <p:nvPr/>
        </p:nvSpPr>
        <p:spPr>
          <a:xfrm>
            <a:off x="1576282" y="1255035"/>
            <a:ext cx="8941310" cy="1043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．结合自来水消毒剂的发展史，试分析我国目前自来水消毒剂仍然以氯气消毒为主的原因。</a:t>
            </a:r>
            <a:endParaRPr lang="zh-CN" altLang="en-US" sz="22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E808890-4D74-8D60-EC77-3EE42CDDA304}"/>
              </a:ext>
            </a:extLst>
          </p:cNvPr>
          <p:cNvSpPr txBox="1"/>
          <p:nvPr/>
        </p:nvSpPr>
        <p:spPr>
          <a:xfrm>
            <a:off x="1576282" y="3855264"/>
            <a:ext cx="8828107" cy="1047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．假如你是某自来水厂的水质检验员，查阅资料，设计实验检测自来水中余氯含量是否符合国家标准。</a:t>
            </a:r>
            <a:endParaRPr lang="zh-CN" altLang="en-US" sz="22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2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48DD0-A253-DAF5-B06A-0B0EB972D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C6296B4-BA4B-EF00-7FA1-842F63759C03}"/>
              </a:ext>
            </a:extLst>
          </p:cNvPr>
          <p:cNvSpPr/>
          <p:nvPr/>
        </p:nvSpPr>
        <p:spPr>
          <a:xfrm>
            <a:off x="10230464" y="5161936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CAE1C7D-BB00-C8F7-B4CF-6F4EC8934485}"/>
              </a:ext>
            </a:extLst>
          </p:cNvPr>
          <p:cNvSpPr/>
          <p:nvPr/>
        </p:nvSpPr>
        <p:spPr>
          <a:xfrm>
            <a:off x="0" y="3420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E454904-5AA1-6694-62DA-12FA8643DB0C}"/>
              </a:ext>
            </a:extLst>
          </p:cNvPr>
          <p:cNvSpPr/>
          <p:nvPr/>
        </p:nvSpPr>
        <p:spPr>
          <a:xfrm>
            <a:off x="7373" y="5158516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E013B6C-6CC0-65AD-01DC-0085024A0487}"/>
              </a:ext>
            </a:extLst>
          </p:cNvPr>
          <p:cNvSpPr/>
          <p:nvPr/>
        </p:nvSpPr>
        <p:spPr>
          <a:xfrm>
            <a:off x="10230464" y="11435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7">
            <a:extLst>
              <a:ext uri="{FF2B5EF4-FFF2-40B4-BE49-F238E27FC236}">
                <a16:creationId xmlns:a16="http://schemas.microsoft.com/office/drawing/2014/main" id="{8CC1C8A0-A5C6-2D3A-704F-69C2D98BC2A9}"/>
              </a:ext>
            </a:extLst>
          </p:cNvPr>
          <p:cNvSpPr/>
          <p:nvPr/>
        </p:nvSpPr>
        <p:spPr>
          <a:xfrm>
            <a:off x="224118" y="197224"/>
            <a:ext cx="11788587" cy="6535270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: 圆角 1">
            <a:extLst>
              <a:ext uri="{FF2B5EF4-FFF2-40B4-BE49-F238E27FC236}">
                <a16:creationId xmlns:a16="http://schemas.microsoft.com/office/drawing/2014/main" id="{B052055A-62DC-9C17-44DA-2AB3006B6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403" y="2761541"/>
            <a:ext cx="525665" cy="156549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课程标准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0C5A9873-5609-0F3A-B38A-1C69206F765F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1792068" y="2965254"/>
            <a:ext cx="479980" cy="5790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30">
            <a:extLst>
              <a:ext uri="{FF2B5EF4-FFF2-40B4-BE49-F238E27FC236}">
                <a16:creationId xmlns:a16="http://schemas.microsoft.com/office/drawing/2014/main" id="{C1D0379B-597A-C7AB-3596-DE1B8981D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787" y="2740936"/>
            <a:ext cx="1285494" cy="58780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复习目标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AutoShape 29">
            <a:extLst>
              <a:ext uri="{FF2B5EF4-FFF2-40B4-BE49-F238E27FC236}">
                <a16:creationId xmlns:a16="http://schemas.microsoft.com/office/drawing/2014/main" id="{3CCBE126-C244-BB61-C900-73006ACDF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7370" y="3560685"/>
            <a:ext cx="1285496" cy="5909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复习内容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9439FCEB-4D9E-07DB-86B0-865A625EBE5E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>
            <a:off x="1792070" y="3544287"/>
            <a:ext cx="485301" cy="3118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A9DDF26C-1308-FCA6-49A4-C51422F7236E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3556301" y="3033884"/>
            <a:ext cx="509584" cy="388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9D204AB8-E6A5-FF87-B8D2-EB157647C140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3549559" y="3422472"/>
            <a:ext cx="516327" cy="4835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utoShape 25">
            <a:extLst>
              <a:ext uri="{FF2B5EF4-FFF2-40B4-BE49-F238E27FC236}">
                <a16:creationId xmlns:a16="http://schemas.microsoft.com/office/drawing/2014/main" id="{CDAC0770-D869-DFB2-48D8-A86A3B56C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887" y="3128569"/>
            <a:ext cx="1793840" cy="58780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选取真实情境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132DCC7D-40D6-8417-2991-AC87A5758A4F}"/>
              </a:ext>
            </a:extLst>
          </p:cNvPr>
          <p:cNvCxnSpPr/>
          <p:nvPr/>
        </p:nvCxnSpPr>
        <p:spPr>
          <a:xfrm>
            <a:off x="5853961" y="3422472"/>
            <a:ext cx="6238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23">
            <a:extLst>
              <a:ext uri="{FF2B5EF4-FFF2-40B4-BE49-F238E27FC236}">
                <a16:creationId xmlns:a16="http://schemas.microsoft.com/office/drawing/2014/main" id="{EFE5DD62-E649-F3D0-C2E9-924E675AF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2513" y="3144457"/>
            <a:ext cx="1325417" cy="58780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设计问题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AutoShape 22">
            <a:extLst>
              <a:ext uri="{FF2B5EF4-FFF2-40B4-BE49-F238E27FC236}">
                <a16:creationId xmlns:a16="http://schemas.microsoft.com/office/drawing/2014/main" id="{D596B78B-3522-9D22-8496-8BFF27453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8054" y="3128567"/>
            <a:ext cx="1336063" cy="57191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解决问题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244A3EE7-6B9B-2CF8-0A64-2ADEB4F25980}"/>
              </a:ext>
            </a:extLst>
          </p:cNvPr>
          <p:cNvCxnSpPr/>
          <p:nvPr/>
        </p:nvCxnSpPr>
        <p:spPr>
          <a:xfrm>
            <a:off x="7807930" y="3437246"/>
            <a:ext cx="6238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4464A9E3-006E-885E-EA5C-246FA4BC077A}"/>
              </a:ext>
            </a:extLst>
          </p:cNvPr>
          <p:cNvCxnSpPr/>
          <p:nvPr/>
        </p:nvCxnSpPr>
        <p:spPr>
          <a:xfrm>
            <a:off x="9760394" y="3414526"/>
            <a:ext cx="6238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utoShape 19">
            <a:extLst>
              <a:ext uri="{FF2B5EF4-FFF2-40B4-BE49-F238E27FC236}">
                <a16:creationId xmlns:a16="http://schemas.microsoft.com/office/drawing/2014/main" id="{7F61822E-0CA0-AAF7-F28E-11F8FAA6E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2621" y="2696459"/>
            <a:ext cx="545603" cy="149866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评价反思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6C1C5527-837E-AB8C-5784-F8FCB62E7610}"/>
              </a:ext>
            </a:extLst>
          </p:cNvPr>
          <p:cNvCxnSpPr/>
          <p:nvPr/>
        </p:nvCxnSpPr>
        <p:spPr>
          <a:xfrm flipV="1">
            <a:off x="4933241" y="2739665"/>
            <a:ext cx="0" cy="393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385124EC-2ECB-551F-E1E6-C6EF56A53C9B}"/>
              </a:ext>
            </a:extLst>
          </p:cNvPr>
          <p:cNvCxnSpPr/>
          <p:nvPr/>
        </p:nvCxnSpPr>
        <p:spPr>
          <a:xfrm flipV="1">
            <a:off x="4950363" y="3719835"/>
            <a:ext cx="0" cy="393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EFE0F52B-8AB7-0C72-3959-CC93E2F38CA9}"/>
              </a:ext>
            </a:extLst>
          </p:cNvPr>
          <p:cNvCxnSpPr/>
          <p:nvPr/>
        </p:nvCxnSpPr>
        <p:spPr>
          <a:xfrm>
            <a:off x="4314713" y="4099842"/>
            <a:ext cx="1256219" cy="7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C43681BE-1864-CC0F-D486-BEF0AC1725FE}"/>
              </a:ext>
            </a:extLst>
          </p:cNvPr>
          <p:cNvCxnSpPr/>
          <p:nvPr/>
        </p:nvCxnSpPr>
        <p:spPr>
          <a:xfrm>
            <a:off x="4322301" y="4105835"/>
            <a:ext cx="3194" cy="5020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E97E3877-B9A8-639A-0DE4-E80979DC2AD7}"/>
              </a:ext>
            </a:extLst>
          </p:cNvPr>
          <p:cNvCxnSpPr/>
          <p:nvPr/>
        </p:nvCxnSpPr>
        <p:spPr>
          <a:xfrm>
            <a:off x="4948995" y="4111281"/>
            <a:ext cx="3194" cy="5020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74642DB2-DE4B-6F66-7917-6410941B2E4C}"/>
              </a:ext>
            </a:extLst>
          </p:cNvPr>
          <p:cNvCxnSpPr/>
          <p:nvPr/>
        </p:nvCxnSpPr>
        <p:spPr>
          <a:xfrm>
            <a:off x="5564241" y="4111281"/>
            <a:ext cx="3194" cy="5020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: 圆角 16">
            <a:extLst>
              <a:ext uri="{FF2B5EF4-FFF2-40B4-BE49-F238E27FC236}">
                <a16:creationId xmlns:a16="http://schemas.microsoft.com/office/drawing/2014/main" id="{C295AA09-5F32-EF4B-5A6F-A337FB489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918" y="4599375"/>
            <a:ext cx="545603" cy="168610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9175" algn="l"/>
              </a:tabLst>
            </a:pPr>
            <a:r>
              <a:rPr kumimoji="0" lang="zh-CN" altLang="zh-CN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必备知识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4" name="矩形 17">
            <a:extLst>
              <a:ext uri="{FF2B5EF4-FFF2-40B4-BE49-F238E27FC236}">
                <a16:creationId xmlns:a16="http://schemas.microsoft.com/office/drawing/2014/main" id="{0EFD7BD7-C6AD-880B-439B-2F1D68EC3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608" y="3653241"/>
            <a:ext cx="894257" cy="55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承载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AutoShape 3">
            <a:extLst>
              <a:ext uri="{FF2B5EF4-FFF2-40B4-BE49-F238E27FC236}">
                <a16:creationId xmlns:a16="http://schemas.microsoft.com/office/drawing/2014/main" id="{961D7B46-D472-5D72-22EC-7F2F24766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352" y="4607851"/>
            <a:ext cx="545603" cy="16776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9175" algn="l"/>
              </a:tabLst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关键能力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" name="AutoShape 2">
            <a:extLst>
              <a:ext uri="{FF2B5EF4-FFF2-40B4-BE49-F238E27FC236}">
                <a16:creationId xmlns:a16="http://schemas.microsoft.com/office/drawing/2014/main" id="{3FBD651C-FA7A-3199-390F-E8F952F92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356" y="4607851"/>
            <a:ext cx="545604" cy="16776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9175" algn="l"/>
              </a:tabLst>
            </a:pPr>
            <a:r>
              <a:rPr kumimoji="0" lang="zh-CN" altLang="zh-CN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核心素养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A030822E-E9B6-5B7F-E06D-95822A92A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9917" y="2654479"/>
            <a:ext cx="894257" cy="55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来源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A6AA6B1F-70D8-D3A7-F241-4E44AA610417}"/>
              </a:ext>
            </a:extLst>
          </p:cNvPr>
          <p:cNvCxnSpPr/>
          <p:nvPr/>
        </p:nvCxnSpPr>
        <p:spPr>
          <a:xfrm>
            <a:off x="4314713" y="2737123"/>
            <a:ext cx="1256219" cy="7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AA3AEE60-4E18-358E-48ED-FD19C6EFF8F3}"/>
              </a:ext>
            </a:extLst>
          </p:cNvPr>
          <p:cNvCxnSpPr/>
          <p:nvPr/>
        </p:nvCxnSpPr>
        <p:spPr>
          <a:xfrm flipV="1">
            <a:off x="4317907" y="2226210"/>
            <a:ext cx="0" cy="508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F21BD598-5FAC-BBB2-CA83-BA1237514D03}"/>
              </a:ext>
            </a:extLst>
          </p:cNvPr>
          <p:cNvCxnSpPr/>
          <p:nvPr/>
        </p:nvCxnSpPr>
        <p:spPr>
          <a:xfrm flipV="1">
            <a:off x="4933241" y="2232565"/>
            <a:ext cx="0" cy="508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A8D2794E-1B60-C5D5-D096-6C8866987168}"/>
              </a:ext>
            </a:extLst>
          </p:cNvPr>
          <p:cNvCxnSpPr/>
          <p:nvPr/>
        </p:nvCxnSpPr>
        <p:spPr>
          <a:xfrm flipV="1">
            <a:off x="5572943" y="2246545"/>
            <a:ext cx="0" cy="508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16">
            <a:extLst>
              <a:ext uri="{FF2B5EF4-FFF2-40B4-BE49-F238E27FC236}">
                <a16:creationId xmlns:a16="http://schemas.microsoft.com/office/drawing/2014/main" id="{35935299-C182-DD97-B256-B12628731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6695" y="538175"/>
            <a:ext cx="545604" cy="170939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9175" algn="l"/>
              </a:tabLst>
            </a:pPr>
            <a:r>
              <a:rPr kumimoji="0" lang="zh-CN" altLang="zh-CN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科技前沿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3" name="AutoShape 15">
            <a:extLst>
              <a:ext uri="{FF2B5EF4-FFF2-40B4-BE49-F238E27FC236}">
                <a16:creationId xmlns:a16="http://schemas.microsoft.com/office/drawing/2014/main" id="{4E955DD2-22E7-8EE4-A7AB-8AF974BC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750" y="532529"/>
            <a:ext cx="545604" cy="170939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9175" algn="l"/>
              </a:tabLst>
            </a:pPr>
            <a:r>
              <a:rPr kumimoji="0" lang="zh-CN" altLang="zh-CN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社会热点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4" name="AutoShape 14">
            <a:extLst>
              <a:ext uri="{FF2B5EF4-FFF2-40B4-BE49-F238E27FC236}">
                <a16:creationId xmlns:a16="http://schemas.microsoft.com/office/drawing/2014/main" id="{1F96B075-5CB3-47BD-63D4-B33AF81DA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213" y="538173"/>
            <a:ext cx="545604" cy="170939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9175" algn="l"/>
              </a:tabLst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日常生活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79290480-34D5-602B-C1C9-F032171F2194}"/>
              </a:ext>
            </a:extLst>
          </p:cNvPr>
          <p:cNvCxnSpPr/>
          <p:nvPr/>
        </p:nvCxnSpPr>
        <p:spPr>
          <a:xfrm flipV="1">
            <a:off x="7131944" y="2757458"/>
            <a:ext cx="0" cy="393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1996B8FC-32D8-C068-F679-C5F0543BD7FA}"/>
              </a:ext>
            </a:extLst>
          </p:cNvPr>
          <p:cNvCxnSpPr/>
          <p:nvPr/>
        </p:nvCxnSpPr>
        <p:spPr>
          <a:xfrm>
            <a:off x="6513416" y="2754916"/>
            <a:ext cx="1256219" cy="7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3F437D68-52E2-7956-CF3F-5A58299880ED}"/>
              </a:ext>
            </a:extLst>
          </p:cNvPr>
          <p:cNvCxnSpPr/>
          <p:nvPr/>
        </p:nvCxnSpPr>
        <p:spPr>
          <a:xfrm flipV="1">
            <a:off x="6516610" y="2244003"/>
            <a:ext cx="0" cy="508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28C8D22D-65B7-1DE0-C6FA-3793FE459FFD}"/>
              </a:ext>
            </a:extLst>
          </p:cNvPr>
          <p:cNvCxnSpPr/>
          <p:nvPr/>
        </p:nvCxnSpPr>
        <p:spPr>
          <a:xfrm flipV="1">
            <a:off x="7131944" y="2250358"/>
            <a:ext cx="0" cy="508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264C16FE-AD64-6227-BBA9-F2F89D1A48E1}"/>
              </a:ext>
            </a:extLst>
          </p:cNvPr>
          <p:cNvCxnSpPr/>
          <p:nvPr/>
        </p:nvCxnSpPr>
        <p:spPr>
          <a:xfrm flipV="1">
            <a:off x="7771645" y="2264338"/>
            <a:ext cx="0" cy="508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B64A90D4-7F1A-B860-A0F5-3AA47259E443}"/>
              </a:ext>
            </a:extLst>
          </p:cNvPr>
          <p:cNvCxnSpPr/>
          <p:nvPr/>
        </p:nvCxnSpPr>
        <p:spPr>
          <a:xfrm flipV="1">
            <a:off x="7139485" y="3730448"/>
            <a:ext cx="0" cy="393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F52E772F-46CE-6641-6750-67DA86E5DDEB}"/>
              </a:ext>
            </a:extLst>
          </p:cNvPr>
          <p:cNvCxnSpPr/>
          <p:nvPr/>
        </p:nvCxnSpPr>
        <p:spPr>
          <a:xfrm>
            <a:off x="6503835" y="4110456"/>
            <a:ext cx="1256219" cy="7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9BF9576E-0877-6EBF-F836-7ED1113EF620}"/>
              </a:ext>
            </a:extLst>
          </p:cNvPr>
          <p:cNvCxnSpPr/>
          <p:nvPr/>
        </p:nvCxnSpPr>
        <p:spPr>
          <a:xfrm>
            <a:off x="6511422" y="4116448"/>
            <a:ext cx="3194" cy="5020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C5EC3D15-7FC3-0ED5-F838-13512E172DC0}"/>
              </a:ext>
            </a:extLst>
          </p:cNvPr>
          <p:cNvCxnSpPr/>
          <p:nvPr/>
        </p:nvCxnSpPr>
        <p:spPr>
          <a:xfrm>
            <a:off x="7138117" y="4121894"/>
            <a:ext cx="3194" cy="5020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08438CA8-D361-FDA6-360E-1648C4731CDC}"/>
              </a:ext>
            </a:extLst>
          </p:cNvPr>
          <p:cNvCxnSpPr/>
          <p:nvPr/>
        </p:nvCxnSpPr>
        <p:spPr>
          <a:xfrm>
            <a:off x="7753362" y="4121894"/>
            <a:ext cx="3194" cy="5020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utoShape 16">
            <a:extLst>
              <a:ext uri="{FF2B5EF4-FFF2-40B4-BE49-F238E27FC236}">
                <a16:creationId xmlns:a16="http://schemas.microsoft.com/office/drawing/2014/main" id="{96D6E404-66CE-2F6F-DC0D-2920661F3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1812" y="4618201"/>
            <a:ext cx="545604" cy="166728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9175" algn="l"/>
              </a:tabLst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系统性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6" name="AutoShape 16">
            <a:extLst>
              <a:ext uri="{FF2B5EF4-FFF2-40B4-BE49-F238E27FC236}">
                <a16:creationId xmlns:a16="http://schemas.microsoft.com/office/drawing/2014/main" id="{123EF1A0-C0B2-4AD1-4FF7-4AA4E3F1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263" y="4611068"/>
            <a:ext cx="545604" cy="166727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9175" algn="l"/>
              </a:tabLst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启发性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7" name="AutoShape 16">
            <a:extLst>
              <a:ext uri="{FF2B5EF4-FFF2-40B4-BE49-F238E27FC236}">
                <a16:creationId xmlns:a16="http://schemas.microsoft.com/office/drawing/2014/main" id="{23CF4D95-F5DB-3CDF-8D55-6FBB251D4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4476" y="4623190"/>
            <a:ext cx="545604" cy="168610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9175" algn="l"/>
              </a:tabLst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综合性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8" name="矩形: 圆角 16">
            <a:extLst>
              <a:ext uri="{FF2B5EF4-FFF2-40B4-BE49-F238E27FC236}">
                <a16:creationId xmlns:a16="http://schemas.microsoft.com/office/drawing/2014/main" id="{61A69BE9-3323-08A8-4DEF-A5477AD63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9372" y="535331"/>
            <a:ext cx="545603" cy="169572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9175" algn="l"/>
              </a:tabLst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物质类别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9813A823-253E-BB93-CD0B-D4F0B5DCB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0835" y="3649427"/>
            <a:ext cx="894257" cy="55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具有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">
            <a:extLst>
              <a:ext uri="{FF2B5EF4-FFF2-40B4-BE49-F238E27FC236}">
                <a16:creationId xmlns:a16="http://schemas.microsoft.com/office/drawing/2014/main" id="{5ACA4BF4-8A64-9FBA-0845-B8D011ADC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1992" y="2660343"/>
            <a:ext cx="894257" cy="55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串联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矩形: 圆角 16">
            <a:extLst>
              <a:ext uri="{FF2B5EF4-FFF2-40B4-BE49-F238E27FC236}">
                <a16:creationId xmlns:a16="http://schemas.microsoft.com/office/drawing/2014/main" id="{4992D7FD-4539-536B-5F5B-D44373720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6778" y="535331"/>
            <a:ext cx="545603" cy="169572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9175" algn="l"/>
              </a:tabLst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物质性质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2" name="矩形: 圆角 16">
            <a:extLst>
              <a:ext uri="{FF2B5EF4-FFF2-40B4-BE49-F238E27FC236}">
                <a16:creationId xmlns:a16="http://schemas.microsoft.com/office/drawing/2014/main" id="{4F596764-FC4B-ECD3-221F-3C505174D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8482" y="548433"/>
            <a:ext cx="545603" cy="169572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9175" algn="l"/>
              </a:tabLst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物质价态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FB33069C-B696-59E7-3E09-A9F84ADFD717}"/>
              </a:ext>
            </a:extLst>
          </p:cNvPr>
          <p:cNvCxnSpPr/>
          <p:nvPr/>
        </p:nvCxnSpPr>
        <p:spPr>
          <a:xfrm>
            <a:off x="8435491" y="4093103"/>
            <a:ext cx="1256219" cy="7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9EB011E9-43B4-A47D-0601-F65CB4F08D52}"/>
              </a:ext>
            </a:extLst>
          </p:cNvPr>
          <p:cNvCxnSpPr/>
          <p:nvPr/>
        </p:nvCxnSpPr>
        <p:spPr>
          <a:xfrm>
            <a:off x="8438596" y="4099098"/>
            <a:ext cx="3194" cy="5020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8B51CFB4-4B59-3175-3418-5A01001339BB}"/>
              </a:ext>
            </a:extLst>
          </p:cNvPr>
          <p:cNvCxnSpPr/>
          <p:nvPr/>
        </p:nvCxnSpPr>
        <p:spPr>
          <a:xfrm>
            <a:off x="9069773" y="4104544"/>
            <a:ext cx="3194" cy="5020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71191465-0D66-5085-D5AF-B122BE1F1104}"/>
              </a:ext>
            </a:extLst>
          </p:cNvPr>
          <p:cNvCxnSpPr/>
          <p:nvPr/>
        </p:nvCxnSpPr>
        <p:spPr>
          <a:xfrm>
            <a:off x="9685019" y="4104544"/>
            <a:ext cx="3194" cy="5020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: 圆角 16">
            <a:extLst>
              <a:ext uri="{FF2B5EF4-FFF2-40B4-BE49-F238E27FC236}">
                <a16:creationId xmlns:a16="http://schemas.microsoft.com/office/drawing/2014/main" id="{71C2E47D-473B-2258-59BB-E1557C11C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9501" y="4607513"/>
            <a:ext cx="545603" cy="169572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9175" algn="l"/>
              </a:tabLst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知识获取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8" name="矩形: 圆角 16">
            <a:extLst>
              <a:ext uri="{FF2B5EF4-FFF2-40B4-BE49-F238E27FC236}">
                <a16:creationId xmlns:a16="http://schemas.microsoft.com/office/drawing/2014/main" id="{0BBB2948-0B50-8C9D-C629-D00C2468E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907" y="4607513"/>
            <a:ext cx="545603" cy="169572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9175" algn="l"/>
              </a:tabLst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思维认知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9" name="矩形: 圆角 16">
            <a:extLst>
              <a:ext uri="{FF2B5EF4-FFF2-40B4-BE49-F238E27FC236}">
                <a16:creationId xmlns:a16="http://schemas.microsoft.com/office/drawing/2014/main" id="{0D524E3D-5D1B-B437-3AE9-C695C16E3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611" y="4620615"/>
            <a:ext cx="545603" cy="169572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9175" algn="l"/>
              </a:tabLst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实践操作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39CECB67-CD67-D892-56FD-D8A563F45797}"/>
              </a:ext>
            </a:extLst>
          </p:cNvPr>
          <p:cNvCxnSpPr/>
          <p:nvPr/>
        </p:nvCxnSpPr>
        <p:spPr>
          <a:xfrm flipV="1">
            <a:off x="9069710" y="3696300"/>
            <a:ext cx="0" cy="393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5">
            <a:extLst>
              <a:ext uri="{FF2B5EF4-FFF2-40B4-BE49-F238E27FC236}">
                <a16:creationId xmlns:a16="http://schemas.microsoft.com/office/drawing/2014/main" id="{8BC8A7BC-92BD-EF76-0557-6B06025B4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4889" y="3630549"/>
            <a:ext cx="894257" cy="55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能力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70F55696-E97F-AA0C-94A7-291434A631A1}"/>
              </a:ext>
            </a:extLst>
          </p:cNvPr>
          <p:cNvCxnSpPr/>
          <p:nvPr/>
        </p:nvCxnSpPr>
        <p:spPr>
          <a:xfrm flipV="1">
            <a:off x="9060955" y="2747290"/>
            <a:ext cx="0" cy="393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21220B4C-918B-7184-CFAD-458C64521947}"/>
              </a:ext>
            </a:extLst>
          </p:cNvPr>
          <p:cNvCxnSpPr/>
          <p:nvPr/>
        </p:nvCxnSpPr>
        <p:spPr>
          <a:xfrm>
            <a:off x="8442427" y="2744749"/>
            <a:ext cx="1256219" cy="7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463A74FA-D072-5A3C-81C1-98CCC80E4805}"/>
              </a:ext>
            </a:extLst>
          </p:cNvPr>
          <p:cNvCxnSpPr/>
          <p:nvPr/>
        </p:nvCxnSpPr>
        <p:spPr>
          <a:xfrm flipV="1">
            <a:off x="8445621" y="2233835"/>
            <a:ext cx="0" cy="508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56CA7B51-0162-D4B1-D5B2-25AFF9D88C0B}"/>
              </a:ext>
            </a:extLst>
          </p:cNvPr>
          <p:cNvCxnSpPr/>
          <p:nvPr/>
        </p:nvCxnSpPr>
        <p:spPr>
          <a:xfrm flipV="1">
            <a:off x="9060955" y="2240190"/>
            <a:ext cx="0" cy="508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>
            <a:extLst>
              <a:ext uri="{FF2B5EF4-FFF2-40B4-BE49-F238E27FC236}">
                <a16:creationId xmlns:a16="http://schemas.microsoft.com/office/drawing/2014/main" id="{D6080F93-35DD-49C0-14EA-681258845E7E}"/>
              </a:ext>
            </a:extLst>
          </p:cNvPr>
          <p:cNvCxnSpPr/>
          <p:nvPr/>
        </p:nvCxnSpPr>
        <p:spPr>
          <a:xfrm flipV="1">
            <a:off x="9700656" y="2254170"/>
            <a:ext cx="0" cy="508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: 圆角 16">
            <a:extLst>
              <a:ext uri="{FF2B5EF4-FFF2-40B4-BE49-F238E27FC236}">
                <a16:creationId xmlns:a16="http://schemas.microsoft.com/office/drawing/2014/main" id="{431A63B5-A933-9632-57B8-FCE2FBEE3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8381" y="538173"/>
            <a:ext cx="545603" cy="168271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9175" algn="l"/>
              </a:tabLst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结构化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8" name="矩形: 圆角 16">
            <a:extLst>
              <a:ext uri="{FF2B5EF4-FFF2-40B4-BE49-F238E27FC236}">
                <a16:creationId xmlns:a16="http://schemas.microsoft.com/office/drawing/2014/main" id="{2231C5BF-0C9B-A8AD-0585-78CB373D8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5786" y="548435"/>
            <a:ext cx="545603" cy="167245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9175" algn="l"/>
              </a:tabLst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系统化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9" name="矩形: 圆角 16">
            <a:extLst>
              <a:ext uri="{FF2B5EF4-FFF2-40B4-BE49-F238E27FC236}">
                <a16:creationId xmlns:a16="http://schemas.microsoft.com/office/drawing/2014/main" id="{E05B15B0-555D-D9A9-2100-5435D4246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7486" y="532529"/>
            <a:ext cx="545603" cy="170145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9175" algn="l"/>
              </a:tabLst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功能化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0" name="Rectangle 5">
            <a:extLst>
              <a:ext uri="{FF2B5EF4-FFF2-40B4-BE49-F238E27FC236}">
                <a16:creationId xmlns:a16="http://schemas.microsoft.com/office/drawing/2014/main" id="{32864466-8E29-268A-3FF8-A9B397221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391" y="2682975"/>
            <a:ext cx="894257" cy="55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知识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79AF724-D232-BA58-F06A-16332DDE9659}"/>
              </a:ext>
            </a:extLst>
          </p:cNvPr>
          <p:cNvSpPr txBox="1"/>
          <p:nvPr/>
        </p:nvSpPr>
        <p:spPr>
          <a:xfrm>
            <a:off x="295707" y="544185"/>
            <a:ext cx="3465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五、复习课模型建构</a:t>
            </a:r>
          </a:p>
        </p:txBody>
      </p:sp>
    </p:spTree>
    <p:extLst>
      <p:ext uri="{BB962C8B-B14F-4D97-AF65-F5344CB8AC3E}">
        <p14:creationId xmlns:p14="http://schemas.microsoft.com/office/powerpoint/2010/main" val="4065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20" grpId="0" animBg="1"/>
      <p:bldP spid="22" grpId="0" animBg="1"/>
      <p:bldP spid="23" grpId="0" animBg="1"/>
      <p:bldP spid="26" grpId="0" animBg="1"/>
      <p:bldP spid="33" grpId="0" animBg="1"/>
      <p:bldP spid="34" grpId="0"/>
      <p:bldP spid="35" grpId="0" animBg="1"/>
      <p:bldP spid="36" grpId="0" animBg="1"/>
      <p:bldP spid="37" grpId="0"/>
      <p:bldP spid="42" grpId="0" animBg="1"/>
      <p:bldP spid="43" grpId="0" animBg="1"/>
      <p:bldP spid="44" grpId="0" animBg="1"/>
      <p:bldP spid="55" grpId="0" animBg="1"/>
      <p:bldP spid="56" grpId="0" animBg="1"/>
      <p:bldP spid="57" grpId="0" animBg="1"/>
      <p:bldP spid="58" grpId="0" animBg="1"/>
      <p:bldP spid="59" grpId="0"/>
      <p:bldP spid="60" grpId="0"/>
      <p:bldP spid="61" grpId="0" animBg="1"/>
      <p:bldP spid="62" grpId="0" animBg="1"/>
      <p:bldP spid="67" grpId="0" animBg="1"/>
      <p:bldP spid="68" grpId="0" animBg="1"/>
      <p:bldP spid="69" grpId="0" animBg="1"/>
      <p:bldP spid="71" grpId="0"/>
      <p:bldP spid="77" grpId="0" animBg="1"/>
      <p:bldP spid="78" grpId="0" animBg="1"/>
      <p:bldP spid="79" grpId="0" animBg="1"/>
      <p:bldP spid="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714D1-E09C-6943-8B77-1DE569D9F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3BEDB8C-5C84-9070-54C5-888EBE0E0ED4}"/>
              </a:ext>
            </a:extLst>
          </p:cNvPr>
          <p:cNvSpPr/>
          <p:nvPr/>
        </p:nvSpPr>
        <p:spPr>
          <a:xfrm>
            <a:off x="10230464" y="5161936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EEC553D-1ADE-D90C-7A24-7A935E835515}"/>
              </a:ext>
            </a:extLst>
          </p:cNvPr>
          <p:cNvSpPr/>
          <p:nvPr/>
        </p:nvSpPr>
        <p:spPr>
          <a:xfrm>
            <a:off x="0" y="3420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E1181AA-F933-B3F1-7589-241CA17F450A}"/>
              </a:ext>
            </a:extLst>
          </p:cNvPr>
          <p:cNvSpPr/>
          <p:nvPr/>
        </p:nvSpPr>
        <p:spPr>
          <a:xfrm>
            <a:off x="7373" y="5158516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961A852-CB4D-81B2-723F-8A75E3FEF2AA}"/>
              </a:ext>
            </a:extLst>
          </p:cNvPr>
          <p:cNvSpPr/>
          <p:nvPr/>
        </p:nvSpPr>
        <p:spPr>
          <a:xfrm>
            <a:off x="10230464" y="11435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7FD527AC-677A-DC96-F393-8933E81BB2F9}"/>
              </a:ext>
            </a:extLst>
          </p:cNvPr>
          <p:cNvSpPr/>
          <p:nvPr/>
        </p:nvSpPr>
        <p:spPr>
          <a:xfrm>
            <a:off x="188470" y="223470"/>
            <a:ext cx="11807687" cy="6422496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75801A5-407A-DDCF-5ED5-830AFDB79E8D}"/>
              </a:ext>
            </a:extLst>
          </p:cNvPr>
          <p:cNvSpPr txBox="1"/>
          <p:nvPr/>
        </p:nvSpPr>
        <p:spPr>
          <a:xfrm>
            <a:off x="686638" y="589842"/>
            <a:ext cx="3158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二、研读课程标准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E2D0E34-7DDB-DBD6-C4E0-F92E7D0001A8}"/>
              </a:ext>
            </a:extLst>
          </p:cNvPr>
          <p:cNvSpPr txBox="1"/>
          <p:nvPr/>
        </p:nvSpPr>
        <p:spPr>
          <a:xfrm>
            <a:off x="1079233" y="1355302"/>
            <a:ext cx="10069414" cy="2238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>
              <a:lnSpc>
                <a:spcPct val="150000"/>
              </a:lnSpc>
            </a:pPr>
            <a:r>
              <a:rPr lang="zh-CN" altLang="en-US" sz="2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结合真实情境中的应用实例或通过实验探究，了解氯及其化合物的主要性质，认识这些物质在生产中的应用和对生态环境的影响。</a:t>
            </a:r>
            <a:endParaRPr lang="en-US" altLang="zh-CN" sz="24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60000">
              <a:lnSpc>
                <a:spcPct val="150000"/>
              </a:lnSpc>
            </a:pPr>
            <a:r>
              <a:rPr lang="zh-CN" altLang="en-US" sz="2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能依据物质类别、元素价态及氧化还原反应原理认识氯及其化合物的转化途径，能有意识地运用所学知识参与社会性议题的讨论。</a:t>
            </a:r>
            <a:endParaRPr lang="en-US" altLang="zh-CN" sz="24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8B18BAE-5039-7D05-77C6-D2D7B481D3D3}"/>
              </a:ext>
            </a:extLst>
          </p:cNvPr>
          <p:cNvSpPr txBox="1"/>
          <p:nvPr/>
        </p:nvSpPr>
        <p:spPr>
          <a:xfrm>
            <a:off x="3931369" y="3105014"/>
            <a:ext cx="4876800" cy="553426"/>
          </a:xfrm>
          <a:prstGeom prst="rect">
            <a:avLst/>
          </a:prstGeom>
          <a:solidFill>
            <a:srgbClr val="D64242">
              <a:alpha val="21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6D0092F-1D54-6667-55F8-6A62805979F6}"/>
              </a:ext>
            </a:extLst>
          </p:cNvPr>
          <p:cNvSpPr txBox="1"/>
          <p:nvPr/>
        </p:nvSpPr>
        <p:spPr>
          <a:xfrm>
            <a:off x="1079233" y="1941724"/>
            <a:ext cx="715107" cy="553426"/>
          </a:xfrm>
          <a:prstGeom prst="rect">
            <a:avLst/>
          </a:prstGeom>
          <a:solidFill>
            <a:srgbClr val="D64242">
              <a:alpha val="21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969456-B8B5-3AAE-19D6-DCE54E9B89F9}"/>
              </a:ext>
            </a:extLst>
          </p:cNvPr>
          <p:cNvSpPr txBox="1"/>
          <p:nvPr/>
        </p:nvSpPr>
        <p:spPr>
          <a:xfrm>
            <a:off x="5419301" y="1965170"/>
            <a:ext cx="671193" cy="553426"/>
          </a:xfrm>
          <a:prstGeom prst="rect">
            <a:avLst/>
          </a:prstGeom>
          <a:solidFill>
            <a:srgbClr val="D64242">
              <a:alpha val="21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DB5F995-E5AA-5D7C-FBC3-08843B678705}"/>
              </a:ext>
            </a:extLst>
          </p:cNvPr>
          <p:cNvCxnSpPr>
            <a:cxnSpLocks/>
          </p:cNvCxnSpPr>
          <p:nvPr/>
        </p:nvCxnSpPr>
        <p:spPr>
          <a:xfrm>
            <a:off x="2473570" y="2989385"/>
            <a:ext cx="1160584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CEE2C880-DBAA-69C6-2301-814D78204465}"/>
              </a:ext>
            </a:extLst>
          </p:cNvPr>
          <p:cNvCxnSpPr>
            <a:cxnSpLocks/>
          </p:cNvCxnSpPr>
          <p:nvPr/>
        </p:nvCxnSpPr>
        <p:spPr>
          <a:xfrm>
            <a:off x="4032740" y="2977662"/>
            <a:ext cx="1160584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7BADEDC-079B-634E-FA11-14DB6A4FF3AB}"/>
              </a:ext>
            </a:extLst>
          </p:cNvPr>
          <p:cNvCxnSpPr>
            <a:cxnSpLocks/>
          </p:cNvCxnSpPr>
          <p:nvPr/>
        </p:nvCxnSpPr>
        <p:spPr>
          <a:xfrm>
            <a:off x="5533648" y="2977662"/>
            <a:ext cx="20980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4B11414A-A680-4BC1-68CA-A49A9710062E}"/>
              </a:ext>
            </a:extLst>
          </p:cNvPr>
          <p:cNvCxnSpPr>
            <a:cxnSpLocks/>
          </p:cNvCxnSpPr>
          <p:nvPr/>
        </p:nvCxnSpPr>
        <p:spPr>
          <a:xfrm>
            <a:off x="1214047" y="3593543"/>
            <a:ext cx="84921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9C0A4D73-F2DF-274B-EC8E-0B28B5C28303}"/>
              </a:ext>
            </a:extLst>
          </p:cNvPr>
          <p:cNvCxnSpPr>
            <a:cxnSpLocks/>
          </p:cNvCxnSpPr>
          <p:nvPr/>
        </p:nvCxnSpPr>
        <p:spPr>
          <a:xfrm>
            <a:off x="10580785" y="2989385"/>
            <a:ext cx="438907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AC991647-4DF6-4B12-3BE9-1E9BC14AEAA6}"/>
              </a:ext>
            </a:extLst>
          </p:cNvPr>
          <p:cNvSpPr txBox="1"/>
          <p:nvPr/>
        </p:nvSpPr>
        <p:spPr>
          <a:xfrm>
            <a:off x="2142633" y="1423413"/>
            <a:ext cx="1221890" cy="553426"/>
          </a:xfrm>
          <a:prstGeom prst="rect">
            <a:avLst/>
          </a:prstGeom>
          <a:solidFill>
            <a:srgbClr val="D64242">
              <a:alpha val="21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670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C01DB-A91B-489F-64D4-D6735C157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E34AA67-CCA8-6F54-7A8F-5672DEB6DB7E}"/>
              </a:ext>
            </a:extLst>
          </p:cNvPr>
          <p:cNvSpPr/>
          <p:nvPr/>
        </p:nvSpPr>
        <p:spPr>
          <a:xfrm>
            <a:off x="10230464" y="5161936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CC27C12-0B1B-A307-0CF3-85F4990CB958}"/>
              </a:ext>
            </a:extLst>
          </p:cNvPr>
          <p:cNvSpPr/>
          <p:nvPr/>
        </p:nvSpPr>
        <p:spPr>
          <a:xfrm>
            <a:off x="0" y="3420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CE1D97E-FB39-FED8-FD7C-99746F51C093}"/>
              </a:ext>
            </a:extLst>
          </p:cNvPr>
          <p:cNvSpPr/>
          <p:nvPr/>
        </p:nvSpPr>
        <p:spPr>
          <a:xfrm>
            <a:off x="7373" y="5158516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5FB4F52-2DF6-C982-11F6-3A886A39C91F}"/>
              </a:ext>
            </a:extLst>
          </p:cNvPr>
          <p:cNvSpPr/>
          <p:nvPr/>
        </p:nvSpPr>
        <p:spPr>
          <a:xfrm>
            <a:off x="10230464" y="11435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036AC47A-6336-5288-41A8-3C6F869572D8}"/>
              </a:ext>
            </a:extLst>
          </p:cNvPr>
          <p:cNvSpPr/>
          <p:nvPr/>
        </p:nvSpPr>
        <p:spPr>
          <a:xfrm>
            <a:off x="188470" y="223470"/>
            <a:ext cx="11807687" cy="6422496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C81B50F-596C-A6AA-1C2C-48FFCDE23496}"/>
              </a:ext>
            </a:extLst>
          </p:cNvPr>
          <p:cNvSpPr txBox="1"/>
          <p:nvPr/>
        </p:nvSpPr>
        <p:spPr>
          <a:xfrm>
            <a:off x="570740" y="379842"/>
            <a:ext cx="3158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三、深挖复习内容</a:t>
            </a: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9E84472E-9618-8003-8CCF-024037604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619284"/>
              </p:ext>
            </p:extLst>
          </p:nvPr>
        </p:nvGraphicFramePr>
        <p:xfrm>
          <a:off x="1248034" y="987420"/>
          <a:ext cx="9703306" cy="349051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80565">
                  <a:extLst>
                    <a:ext uri="{9D8B030D-6E8A-4147-A177-3AD203B41FA5}">
                      <a16:colId xmlns:a16="http://schemas.microsoft.com/office/drawing/2014/main" val="2474135017"/>
                    </a:ext>
                  </a:extLst>
                </a:gridCol>
                <a:gridCol w="3455398">
                  <a:extLst>
                    <a:ext uri="{9D8B030D-6E8A-4147-A177-3AD203B41FA5}">
                      <a16:colId xmlns:a16="http://schemas.microsoft.com/office/drawing/2014/main" val="2114306410"/>
                    </a:ext>
                  </a:extLst>
                </a:gridCol>
                <a:gridCol w="4367343">
                  <a:extLst>
                    <a:ext uri="{9D8B030D-6E8A-4147-A177-3AD203B41FA5}">
                      <a16:colId xmlns:a16="http://schemas.microsoft.com/office/drawing/2014/main" val="2910266016"/>
                    </a:ext>
                  </a:extLst>
                </a:gridCol>
              </a:tblGrid>
              <a:tr h="452388">
                <a:tc>
                  <a:txBody>
                    <a:bodyPr/>
                    <a:lstStyle/>
                    <a:p>
                      <a:pPr algn="ctr"/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en-US" sz="18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氯的化合物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3382700"/>
                  </a:ext>
                </a:extLst>
              </a:tr>
              <a:tr h="93355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人教版（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发现与实验室制法</a:t>
                      </a:r>
                    </a:p>
                    <a:p>
                      <a:pPr algn="l">
                        <a:lnSpc>
                          <a:spcPct val="125000"/>
                        </a:lnSpc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物理性质</a:t>
                      </a:r>
                    </a:p>
                    <a:p>
                      <a:pPr algn="l">
                        <a:lnSpc>
                          <a:spcPct val="125000"/>
                        </a:lnSpc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化学性质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金属氯化物</a:t>
                      </a: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2.HClO    3.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次氯酸盐</a:t>
                      </a:r>
                    </a:p>
                    <a:p>
                      <a:pPr algn="l">
                        <a:lnSpc>
                          <a:spcPct val="125000"/>
                        </a:lnSpc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验证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HClO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光照分解的数字化实验</a:t>
                      </a:r>
                    </a:p>
                    <a:p>
                      <a:pPr algn="l">
                        <a:lnSpc>
                          <a:spcPct val="125000"/>
                        </a:lnSpc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氯离子检验</a:t>
                      </a: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水质检验员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7087889"/>
                  </a:ext>
                </a:extLst>
              </a:tr>
              <a:tr h="93355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苏教版（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发现、实验室及工业制法</a:t>
                      </a:r>
                    </a:p>
                    <a:p>
                      <a:pPr algn="l">
                        <a:lnSpc>
                          <a:spcPct val="125000"/>
                        </a:lnSpc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物理性质</a:t>
                      </a:r>
                    </a:p>
                    <a:p>
                      <a:pPr algn="l">
                        <a:lnSpc>
                          <a:spcPct val="125000"/>
                        </a:lnSpc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化学性质及应用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金属氯化物</a:t>
                      </a: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2.HClO     </a:t>
                      </a:r>
                    </a:p>
                    <a:p>
                      <a:pPr algn="l">
                        <a:lnSpc>
                          <a:spcPct val="125000"/>
                        </a:lnSpc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3.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次氯酸盐</a:t>
                      </a: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4.ClO</a:t>
                      </a:r>
                      <a:r>
                        <a:rPr lang="en-US" sz="1800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        </a:t>
                      </a:r>
                    </a:p>
                    <a:p>
                      <a:pPr algn="l">
                        <a:lnSpc>
                          <a:spcPct val="125000"/>
                        </a:lnSpc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氯离子检验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7333834"/>
                  </a:ext>
                </a:extLst>
              </a:tr>
              <a:tr h="105058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鲁科版（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物理性质</a:t>
                      </a: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25000"/>
                        </a:lnSpc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化学性质</a:t>
                      </a:r>
                    </a:p>
                    <a:p>
                      <a:pPr algn="l">
                        <a:lnSpc>
                          <a:spcPct val="125000"/>
                        </a:lnSpc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发现与实验室制法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1.HClO       2.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次氯酸盐</a:t>
                      </a: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l">
                        <a:lnSpc>
                          <a:spcPct val="125000"/>
                        </a:lnSpc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3.ClO</a:t>
                      </a:r>
                      <a:r>
                        <a:rPr lang="en-US" sz="1800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             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有效氯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6541858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A1A17C65-5EC8-9125-E615-9CE9195B7E62}"/>
              </a:ext>
            </a:extLst>
          </p:cNvPr>
          <p:cNvSpPr txBox="1"/>
          <p:nvPr/>
        </p:nvSpPr>
        <p:spPr>
          <a:xfrm>
            <a:off x="1030349" y="4676651"/>
            <a:ext cx="10180883" cy="1701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l">
              <a:lnSpc>
                <a:spcPct val="150000"/>
              </a:lnSpc>
            </a:pP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三种版本教材呈现的知识点来看，选取的知识点均满足课程标准中对氯及其化合物的基本要求，从知识呈现形式上来看人教版注重建构认知模型，突出知识应用性，苏教版注重探寻知识本原，促使知识结构化，鲁科版注重研究方法程序，体现知识生活化。在氯及其化合物复习课教学中，更应该积极研究不同版本教材，体会不同教材的编写理念，全方位解构教材内容。</a:t>
            </a:r>
            <a:endParaRPr lang="zh-CN" altLang="zh-CN" sz="1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88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403EF-0E42-034D-CB10-A3AA75E40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BA4DA5F-6057-E267-DD3E-3AC8EB4A5873}"/>
              </a:ext>
            </a:extLst>
          </p:cNvPr>
          <p:cNvSpPr/>
          <p:nvPr/>
        </p:nvSpPr>
        <p:spPr>
          <a:xfrm>
            <a:off x="10230464" y="5161936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B3E68A0-D40D-FFBC-7115-26924879E91F}"/>
              </a:ext>
            </a:extLst>
          </p:cNvPr>
          <p:cNvSpPr/>
          <p:nvPr/>
        </p:nvSpPr>
        <p:spPr>
          <a:xfrm>
            <a:off x="0" y="3420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1EE7869-0366-0854-F4E4-8E7AA76AE2CA}"/>
              </a:ext>
            </a:extLst>
          </p:cNvPr>
          <p:cNvSpPr/>
          <p:nvPr/>
        </p:nvSpPr>
        <p:spPr>
          <a:xfrm>
            <a:off x="7373" y="5158516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34F27C8-78C8-6A1F-886A-A0C84FAA9999}"/>
              </a:ext>
            </a:extLst>
          </p:cNvPr>
          <p:cNvSpPr/>
          <p:nvPr/>
        </p:nvSpPr>
        <p:spPr>
          <a:xfrm>
            <a:off x="10230464" y="11435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197D6EDA-C3D7-0490-447F-FE063C8ECF2E}"/>
              </a:ext>
            </a:extLst>
          </p:cNvPr>
          <p:cNvSpPr/>
          <p:nvPr/>
        </p:nvSpPr>
        <p:spPr>
          <a:xfrm>
            <a:off x="188470" y="223470"/>
            <a:ext cx="11807687" cy="6422496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75E0852-4848-9F19-8F7E-A9668A3EBD0E}"/>
              </a:ext>
            </a:extLst>
          </p:cNvPr>
          <p:cNvSpPr txBox="1"/>
          <p:nvPr/>
        </p:nvSpPr>
        <p:spPr>
          <a:xfrm>
            <a:off x="570740" y="479627"/>
            <a:ext cx="3158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四、真实情境创设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7BE3B6F6-7E40-9084-877F-7F992D8C0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248389"/>
              </p:ext>
            </p:extLst>
          </p:nvPr>
        </p:nvGraphicFramePr>
        <p:xfrm>
          <a:off x="980768" y="1259003"/>
          <a:ext cx="10674938" cy="4335399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629871">
                  <a:extLst>
                    <a:ext uri="{9D8B030D-6E8A-4147-A177-3AD203B41FA5}">
                      <a16:colId xmlns:a16="http://schemas.microsoft.com/office/drawing/2014/main" val="2163363935"/>
                    </a:ext>
                  </a:extLst>
                </a:gridCol>
                <a:gridCol w="2153553">
                  <a:extLst>
                    <a:ext uri="{9D8B030D-6E8A-4147-A177-3AD203B41FA5}">
                      <a16:colId xmlns:a16="http://schemas.microsoft.com/office/drawing/2014/main" val="3131544012"/>
                    </a:ext>
                  </a:extLst>
                </a:gridCol>
                <a:gridCol w="2581155">
                  <a:extLst>
                    <a:ext uri="{9D8B030D-6E8A-4147-A177-3AD203B41FA5}">
                      <a16:colId xmlns:a16="http://schemas.microsoft.com/office/drawing/2014/main" val="2877801961"/>
                    </a:ext>
                  </a:extLst>
                </a:gridCol>
                <a:gridCol w="3310359">
                  <a:extLst>
                    <a:ext uri="{9D8B030D-6E8A-4147-A177-3AD203B41FA5}">
                      <a16:colId xmlns:a16="http://schemas.microsoft.com/office/drawing/2014/main" val="18805768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课程标准情境素材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教材情境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07145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CN" sz="2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含氯消毒剂及其合理使用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CN" sz="2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氯气泄漏的处理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人教版（</a:t>
                      </a:r>
                      <a:r>
                        <a:rPr lang="en-US" sz="2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zh-CN" sz="2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苏教版（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鲁科版（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06618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氯气的发现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自来水消毒剂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漂粉精消毒游泳池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氯气的发现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2.Cl</a:t>
                      </a:r>
                      <a:r>
                        <a:rPr lang="en-US" sz="2200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性质的实验探究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含氯消毒剂的合理使用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新型灭菌消毒剂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——</a:t>
                      </a: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二氧化氯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1.Cl</a:t>
                      </a:r>
                      <a:r>
                        <a:rPr lang="en-US" sz="2200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性质的实验探究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含氯化合物的漂白作用和消毒作用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氯气的发现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解读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84</a:t>
                      </a: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消毒液产品说明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zh-CN" sz="2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探究消毒剂使用问题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21951"/>
                  </a:ext>
                </a:extLst>
              </a:tr>
            </a:tbl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503105C2-0F94-64B7-2178-92CC76913BC9}"/>
              </a:ext>
            </a:extLst>
          </p:cNvPr>
          <p:cNvSpPr txBox="1"/>
          <p:nvPr/>
        </p:nvSpPr>
        <p:spPr>
          <a:xfrm>
            <a:off x="1253802" y="1761667"/>
            <a:ext cx="1443099" cy="553426"/>
          </a:xfrm>
          <a:prstGeom prst="rect">
            <a:avLst/>
          </a:prstGeom>
          <a:solidFill>
            <a:srgbClr val="D64242">
              <a:alpha val="21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B729A25-74D5-FD0D-6EC7-DED9DA49B5A8}"/>
              </a:ext>
            </a:extLst>
          </p:cNvPr>
          <p:cNvSpPr txBox="1"/>
          <p:nvPr/>
        </p:nvSpPr>
        <p:spPr>
          <a:xfrm>
            <a:off x="3894759" y="2608548"/>
            <a:ext cx="1730537" cy="553426"/>
          </a:xfrm>
          <a:prstGeom prst="rect">
            <a:avLst/>
          </a:prstGeom>
          <a:solidFill>
            <a:srgbClr val="D64242">
              <a:alpha val="21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5901F66-9FCA-268B-F205-86AFAB8FB511}"/>
              </a:ext>
            </a:extLst>
          </p:cNvPr>
          <p:cNvSpPr txBox="1"/>
          <p:nvPr/>
        </p:nvSpPr>
        <p:spPr>
          <a:xfrm>
            <a:off x="6092313" y="3640624"/>
            <a:ext cx="1593277" cy="553426"/>
          </a:xfrm>
          <a:prstGeom prst="rect">
            <a:avLst/>
          </a:prstGeom>
          <a:solidFill>
            <a:srgbClr val="D64242">
              <a:alpha val="21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B01FC3E-ED4C-4169-2A06-67DF3D0533CC}"/>
              </a:ext>
            </a:extLst>
          </p:cNvPr>
          <p:cNvSpPr txBox="1"/>
          <p:nvPr/>
        </p:nvSpPr>
        <p:spPr>
          <a:xfrm>
            <a:off x="9135672" y="4723325"/>
            <a:ext cx="1435289" cy="553426"/>
          </a:xfrm>
          <a:prstGeom prst="rect">
            <a:avLst/>
          </a:prstGeom>
          <a:solidFill>
            <a:srgbClr val="D64242">
              <a:alpha val="21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77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36850-219E-BB24-12D3-90AF89CEE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1CD6405-A49A-66B8-64CB-30C3FC430D58}"/>
              </a:ext>
            </a:extLst>
          </p:cNvPr>
          <p:cNvSpPr/>
          <p:nvPr/>
        </p:nvSpPr>
        <p:spPr>
          <a:xfrm>
            <a:off x="10230464" y="5161936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59D1289-E627-281C-8CFE-037E98B956B8}"/>
              </a:ext>
            </a:extLst>
          </p:cNvPr>
          <p:cNvSpPr/>
          <p:nvPr/>
        </p:nvSpPr>
        <p:spPr>
          <a:xfrm>
            <a:off x="0" y="3420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7C50CBD-6644-EDC4-974C-0A0DC50986BE}"/>
              </a:ext>
            </a:extLst>
          </p:cNvPr>
          <p:cNvSpPr/>
          <p:nvPr/>
        </p:nvSpPr>
        <p:spPr>
          <a:xfrm>
            <a:off x="7373" y="5158516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773187-A7E9-9DFE-E66D-4690EC05AB6A}"/>
              </a:ext>
            </a:extLst>
          </p:cNvPr>
          <p:cNvSpPr/>
          <p:nvPr/>
        </p:nvSpPr>
        <p:spPr>
          <a:xfrm>
            <a:off x="10230464" y="11435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6FD15510-81ED-426A-0687-F86E71A79AA2}"/>
              </a:ext>
            </a:extLst>
          </p:cNvPr>
          <p:cNvSpPr/>
          <p:nvPr/>
        </p:nvSpPr>
        <p:spPr>
          <a:xfrm>
            <a:off x="188470" y="181387"/>
            <a:ext cx="11807687" cy="6422496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FED653F-A2CE-C327-B500-C295B523488A}"/>
              </a:ext>
            </a:extLst>
          </p:cNvPr>
          <p:cNvSpPr txBox="1"/>
          <p:nvPr/>
        </p:nvSpPr>
        <p:spPr>
          <a:xfrm>
            <a:off x="570740" y="640963"/>
            <a:ext cx="3158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四、真实情境创设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023757F9-4946-9070-908A-ED4C064C36B3}"/>
              </a:ext>
            </a:extLst>
          </p:cNvPr>
          <p:cNvSpPr/>
          <p:nvPr/>
        </p:nvSpPr>
        <p:spPr>
          <a:xfrm>
            <a:off x="5920609" y="2727493"/>
            <a:ext cx="2018750" cy="823367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含氯自来水消毒剂的发展与探究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9F003DB-D5E9-189A-EEE8-83844137EA92}"/>
              </a:ext>
            </a:extLst>
          </p:cNvPr>
          <p:cNvCxnSpPr>
            <a:cxnSpLocks/>
          </p:cNvCxnSpPr>
          <p:nvPr/>
        </p:nvCxnSpPr>
        <p:spPr>
          <a:xfrm>
            <a:off x="8539362" y="2509694"/>
            <a:ext cx="1280" cy="1294971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D6AC089-6D15-6F3E-11EA-8B9EBD34DF5F}"/>
              </a:ext>
            </a:extLst>
          </p:cNvPr>
          <p:cNvCxnSpPr>
            <a:cxnSpLocks/>
          </p:cNvCxnSpPr>
          <p:nvPr/>
        </p:nvCxnSpPr>
        <p:spPr>
          <a:xfrm>
            <a:off x="8538030" y="2513538"/>
            <a:ext cx="51494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002E5080-40F5-A376-2B44-C1DA11E37EDA}"/>
              </a:ext>
            </a:extLst>
          </p:cNvPr>
          <p:cNvSpPr/>
          <p:nvPr/>
        </p:nvSpPr>
        <p:spPr>
          <a:xfrm>
            <a:off x="9056083" y="2308351"/>
            <a:ext cx="1702270" cy="426663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建构必备知识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4704628B-4240-0119-1AC6-6A9B608C5F65}"/>
              </a:ext>
            </a:extLst>
          </p:cNvPr>
          <p:cNvSpPr/>
          <p:nvPr/>
        </p:nvSpPr>
        <p:spPr>
          <a:xfrm>
            <a:off x="9051087" y="2933086"/>
            <a:ext cx="1702270" cy="426663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提升关键能力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3B7B0756-AE36-ABF0-67AB-8E3D75F9C157}"/>
              </a:ext>
            </a:extLst>
          </p:cNvPr>
          <p:cNvSpPr/>
          <p:nvPr/>
        </p:nvSpPr>
        <p:spPr>
          <a:xfrm>
            <a:off x="9054877" y="3597159"/>
            <a:ext cx="1702270" cy="426663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发展核心素养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B10AF1D0-2317-529A-353A-B1BEB75E0848}"/>
              </a:ext>
            </a:extLst>
          </p:cNvPr>
          <p:cNvCxnSpPr>
            <a:cxnSpLocks/>
          </p:cNvCxnSpPr>
          <p:nvPr/>
        </p:nvCxnSpPr>
        <p:spPr>
          <a:xfrm>
            <a:off x="5335065" y="2194230"/>
            <a:ext cx="0" cy="17702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F6E1DACC-A7AD-562A-AF24-A7CCE0C4ECB1}"/>
              </a:ext>
            </a:extLst>
          </p:cNvPr>
          <p:cNvCxnSpPr/>
          <p:nvPr/>
        </p:nvCxnSpPr>
        <p:spPr>
          <a:xfrm flipH="1">
            <a:off x="4813862" y="2194230"/>
            <a:ext cx="52120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440C434-AE50-7127-9426-8754372B8669}"/>
              </a:ext>
            </a:extLst>
          </p:cNvPr>
          <p:cNvCxnSpPr/>
          <p:nvPr/>
        </p:nvCxnSpPr>
        <p:spPr>
          <a:xfrm flipH="1">
            <a:off x="4813862" y="2775415"/>
            <a:ext cx="52120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F8CFA5F1-2C6D-DABD-31B4-2074E7523047}"/>
              </a:ext>
            </a:extLst>
          </p:cNvPr>
          <p:cNvCxnSpPr/>
          <p:nvPr/>
        </p:nvCxnSpPr>
        <p:spPr>
          <a:xfrm flipH="1">
            <a:off x="4813862" y="3392635"/>
            <a:ext cx="52120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067225DC-B6CD-A1CE-C135-22D416E34078}"/>
              </a:ext>
            </a:extLst>
          </p:cNvPr>
          <p:cNvCxnSpPr/>
          <p:nvPr/>
        </p:nvCxnSpPr>
        <p:spPr>
          <a:xfrm flipH="1">
            <a:off x="4813862" y="3964430"/>
            <a:ext cx="52120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D115660B-92CC-EC1D-4920-37900064499A}"/>
              </a:ext>
            </a:extLst>
          </p:cNvPr>
          <p:cNvSpPr/>
          <p:nvPr/>
        </p:nvSpPr>
        <p:spPr>
          <a:xfrm>
            <a:off x="1439011" y="1947849"/>
            <a:ext cx="3381113" cy="516717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探究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</a:t>
            </a:r>
            <a:r>
              <a:rPr lang="en-US" altLang="zh-CN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消毒自来水的原因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EDF37C7D-66EC-4836-9B13-3F65F4D723D6}"/>
              </a:ext>
            </a:extLst>
          </p:cNvPr>
          <p:cNvSpPr/>
          <p:nvPr/>
        </p:nvSpPr>
        <p:spPr>
          <a:xfrm>
            <a:off x="1426274" y="2551247"/>
            <a:ext cx="3381113" cy="516717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探究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NaClO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消毒自来水的原因</a:t>
            </a: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3E921B73-E9B3-C129-BD21-6272D89F8BF7}"/>
              </a:ext>
            </a:extLst>
          </p:cNvPr>
          <p:cNvSpPr/>
          <p:nvPr/>
        </p:nvSpPr>
        <p:spPr>
          <a:xfrm>
            <a:off x="1439009" y="3139177"/>
            <a:ext cx="3381113" cy="516717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探究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ClO</a:t>
            </a:r>
            <a:r>
              <a:rPr lang="en-US" altLang="zh-CN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消毒自来水的原因</a:t>
            </a: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24BFC362-5A18-B3F0-78CB-27638E08C664}"/>
              </a:ext>
            </a:extLst>
          </p:cNvPr>
          <p:cNvSpPr/>
          <p:nvPr/>
        </p:nvSpPr>
        <p:spPr>
          <a:xfrm>
            <a:off x="1426272" y="3724914"/>
            <a:ext cx="3381113" cy="516717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新型自来水消毒剂展望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2CB3967B-E750-7C81-1B0D-BCDABB340BF1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5335065" y="3139177"/>
            <a:ext cx="585544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61408C06-0B74-5C91-2E82-30FFA2013B5C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7939359" y="3139177"/>
            <a:ext cx="60909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82778A96-FA93-6545-CEB3-D9312C52D46F}"/>
              </a:ext>
            </a:extLst>
          </p:cNvPr>
          <p:cNvCxnSpPr>
            <a:cxnSpLocks/>
          </p:cNvCxnSpPr>
          <p:nvPr/>
        </p:nvCxnSpPr>
        <p:spPr>
          <a:xfrm>
            <a:off x="8541249" y="3134652"/>
            <a:ext cx="51494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4E8860D5-2183-335E-5A3F-752A05D75897}"/>
              </a:ext>
            </a:extLst>
          </p:cNvPr>
          <p:cNvCxnSpPr>
            <a:cxnSpLocks/>
          </p:cNvCxnSpPr>
          <p:nvPr/>
        </p:nvCxnSpPr>
        <p:spPr>
          <a:xfrm>
            <a:off x="8532162" y="3805015"/>
            <a:ext cx="51494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13C48575-0912-F88C-4B50-489EF8DDD48A}"/>
              </a:ext>
            </a:extLst>
          </p:cNvPr>
          <p:cNvSpPr txBox="1"/>
          <p:nvPr/>
        </p:nvSpPr>
        <p:spPr>
          <a:xfrm>
            <a:off x="3116828" y="4639041"/>
            <a:ext cx="6134582" cy="45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18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基于真实情境的氯及其化合物复习课情境创设思路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0D7D60A3-3090-C7B7-387D-6972CD3B1FCE}"/>
              </a:ext>
            </a:extLst>
          </p:cNvPr>
          <p:cNvSpPr txBox="1"/>
          <p:nvPr/>
        </p:nvSpPr>
        <p:spPr>
          <a:xfrm>
            <a:off x="369256" y="2003347"/>
            <a:ext cx="98258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单质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B75C3DD-607F-A4C6-FAD0-C1854C37706F}"/>
              </a:ext>
            </a:extLst>
          </p:cNvPr>
          <p:cNvSpPr txBox="1"/>
          <p:nvPr/>
        </p:nvSpPr>
        <p:spPr>
          <a:xfrm>
            <a:off x="369256" y="2630368"/>
            <a:ext cx="98258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盐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9F25F1E-279F-940B-6AD2-3D3D2BF50D03}"/>
              </a:ext>
            </a:extLst>
          </p:cNvPr>
          <p:cNvSpPr txBox="1"/>
          <p:nvPr/>
        </p:nvSpPr>
        <p:spPr>
          <a:xfrm>
            <a:off x="369256" y="3208445"/>
            <a:ext cx="989657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氧化物</a:t>
            </a:r>
          </a:p>
        </p:txBody>
      </p:sp>
    </p:spTree>
    <p:extLst>
      <p:ext uri="{BB962C8B-B14F-4D97-AF65-F5344CB8AC3E}">
        <p14:creationId xmlns:p14="http://schemas.microsoft.com/office/powerpoint/2010/main" val="285928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8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36" grpId="0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411C2-910C-903A-BC4F-C0FA8DD02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2DC6353-34D6-549E-239D-ED8CC6B902F9}"/>
              </a:ext>
            </a:extLst>
          </p:cNvPr>
          <p:cNvSpPr/>
          <p:nvPr/>
        </p:nvSpPr>
        <p:spPr>
          <a:xfrm>
            <a:off x="10230464" y="5161936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8B992EC-9AC2-EC22-1F3A-45DD8B93715D}"/>
              </a:ext>
            </a:extLst>
          </p:cNvPr>
          <p:cNvSpPr/>
          <p:nvPr/>
        </p:nvSpPr>
        <p:spPr>
          <a:xfrm>
            <a:off x="0" y="3420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F7622D4-1752-B89F-5AF8-81E66065C141}"/>
              </a:ext>
            </a:extLst>
          </p:cNvPr>
          <p:cNvSpPr/>
          <p:nvPr/>
        </p:nvSpPr>
        <p:spPr>
          <a:xfrm>
            <a:off x="7373" y="5158516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B61D002-EC94-EF87-5B0E-FC4CB5C9DF9C}"/>
              </a:ext>
            </a:extLst>
          </p:cNvPr>
          <p:cNvSpPr/>
          <p:nvPr/>
        </p:nvSpPr>
        <p:spPr>
          <a:xfrm>
            <a:off x="10230464" y="11435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4EEAF48B-A76A-9218-880A-8896BA301274}"/>
              </a:ext>
            </a:extLst>
          </p:cNvPr>
          <p:cNvSpPr/>
          <p:nvPr/>
        </p:nvSpPr>
        <p:spPr>
          <a:xfrm>
            <a:off x="188470" y="181387"/>
            <a:ext cx="11807687" cy="6422496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6D6C287-1428-1D80-DB15-9508327EDA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4" y="341443"/>
            <a:ext cx="10967935" cy="6102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398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A255F61-2942-E702-00C8-7BEB66C5D035}"/>
              </a:ext>
            </a:extLst>
          </p:cNvPr>
          <p:cNvCxnSpPr>
            <a:cxnSpLocks/>
          </p:cNvCxnSpPr>
          <p:nvPr/>
        </p:nvCxnSpPr>
        <p:spPr>
          <a:xfrm>
            <a:off x="518593" y="3656668"/>
            <a:ext cx="1087433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肘形连接符 128">
            <a:extLst>
              <a:ext uri="{FF2B5EF4-FFF2-40B4-BE49-F238E27FC236}">
                <a16:creationId xmlns:a16="http://schemas.microsoft.com/office/drawing/2014/main" id="{096E6C7D-24E7-7A47-035B-2105FDA2564E}"/>
              </a:ext>
            </a:extLst>
          </p:cNvPr>
          <p:cNvCxnSpPr>
            <a:cxnSpLocks/>
            <a:stCxn id="31" idx="3"/>
          </p:cNvCxnSpPr>
          <p:nvPr/>
        </p:nvCxnSpPr>
        <p:spPr>
          <a:xfrm rot="5400000" flipH="1" flipV="1">
            <a:off x="1012933" y="2801360"/>
            <a:ext cx="784737" cy="234772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肘形连接符 142">
            <a:extLst>
              <a:ext uri="{FF2B5EF4-FFF2-40B4-BE49-F238E27FC236}">
                <a16:creationId xmlns:a16="http://schemas.microsoft.com/office/drawing/2014/main" id="{FD34EFAC-C294-CA4D-7F85-C1448E4CD3D4}"/>
              </a:ext>
            </a:extLst>
          </p:cNvPr>
          <p:cNvCxnSpPr>
            <a:cxnSpLocks/>
            <a:stCxn id="37" idx="3"/>
          </p:cNvCxnSpPr>
          <p:nvPr/>
        </p:nvCxnSpPr>
        <p:spPr>
          <a:xfrm rot="5400000" flipH="1" flipV="1">
            <a:off x="4965515" y="2770477"/>
            <a:ext cx="784737" cy="296538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肘形连接符 149">
            <a:extLst>
              <a:ext uri="{FF2B5EF4-FFF2-40B4-BE49-F238E27FC236}">
                <a16:creationId xmlns:a16="http://schemas.microsoft.com/office/drawing/2014/main" id="{C921A812-5400-1E40-AABA-514C17FEB3C9}"/>
              </a:ext>
            </a:extLst>
          </p:cNvPr>
          <p:cNvCxnSpPr>
            <a:cxnSpLocks/>
            <a:stCxn id="49" idx="3"/>
          </p:cNvCxnSpPr>
          <p:nvPr/>
        </p:nvCxnSpPr>
        <p:spPr>
          <a:xfrm rot="5400000" flipH="1" flipV="1">
            <a:off x="8634801" y="2811619"/>
            <a:ext cx="803469" cy="220104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156">
            <a:extLst>
              <a:ext uri="{FF2B5EF4-FFF2-40B4-BE49-F238E27FC236}">
                <a16:creationId xmlns:a16="http://schemas.microsoft.com/office/drawing/2014/main" id="{CE63BE70-2910-E5F9-6F1B-AB9C6D6E4ACF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32821" y="4213975"/>
            <a:ext cx="770219" cy="261506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肘形连接符 170">
            <a:extLst>
              <a:ext uri="{FF2B5EF4-FFF2-40B4-BE49-F238E27FC236}">
                <a16:creationId xmlns:a16="http://schemas.microsoft.com/office/drawing/2014/main" id="{8B7CCDE3-D4E3-27CC-8316-6633C31CE13E}"/>
              </a:ext>
            </a:extLst>
          </p:cNvPr>
          <p:cNvCxnSpPr>
            <a:cxnSpLocks/>
            <a:stCxn id="46" idx="0"/>
          </p:cNvCxnSpPr>
          <p:nvPr/>
        </p:nvCxnSpPr>
        <p:spPr>
          <a:xfrm rot="16200000" flipH="1">
            <a:off x="7014753" y="4259754"/>
            <a:ext cx="770219" cy="234772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79B39C1-A2FD-59A8-5B25-E47FB6A61989}"/>
              </a:ext>
            </a:extLst>
          </p:cNvPr>
          <p:cNvGrpSpPr/>
          <p:nvPr/>
        </p:nvGrpSpPr>
        <p:grpSpPr>
          <a:xfrm>
            <a:off x="940105" y="3311113"/>
            <a:ext cx="695623" cy="676235"/>
            <a:chOff x="799942" y="3672263"/>
            <a:chExt cx="582582" cy="676235"/>
          </a:xfrm>
        </p:grpSpPr>
        <p:sp>
          <p:nvSpPr>
            <p:cNvPr id="31" name="六边形 30">
              <a:extLst>
                <a:ext uri="{FF2B5EF4-FFF2-40B4-BE49-F238E27FC236}">
                  <a16:creationId xmlns:a16="http://schemas.microsoft.com/office/drawing/2014/main" id="{0401085A-B77D-AFA3-C685-99A4256DA9AC}"/>
                </a:ext>
              </a:extLst>
            </p:cNvPr>
            <p:cNvSpPr/>
            <p:nvPr/>
          </p:nvSpPr>
          <p:spPr>
            <a:xfrm rot="5400000">
              <a:off x="753115" y="3719090"/>
              <a:ext cx="676235" cy="582582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2" name="文本框 64">
              <a:extLst>
                <a:ext uri="{FF2B5EF4-FFF2-40B4-BE49-F238E27FC236}">
                  <a16:creationId xmlns:a16="http://schemas.microsoft.com/office/drawing/2014/main" id="{A1BB851E-451B-469C-2B7F-258151503696}"/>
                </a:ext>
              </a:extLst>
            </p:cNvPr>
            <p:cNvSpPr txBox="1"/>
            <p:nvPr/>
          </p:nvSpPr>
          <p:spPr>
            <a:xfrm>
              <a:off x="805182" y="3879606"/>
              <a:ext cx="577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1897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64BE1CD-722A-0295-3B59-FD23E9ABB5C3}"/>
              </a:ext>
            </a:extLst>
          </p:cNvPr>
          <p:cNvGrpSpPr/>
          <p:nvPr/>
        </p:nvGrpSpPr>
        <p:grpSpPr>
          <a:xfrm>
            <a:off x="3034957" y="3323402"/>
            <a:ext cx="695623" cy="676235"/>
            <a:chOff x="3786406" y="3672263"/>
            <a:chExt cx="582582" cy="676235"/>
          </a:xfrm>
        </p:grpSpPr>
        <p:sp>
          <p:nvSpPr>
            <p:cNvPr id="34" name="六边形 33">
              <a:extLst>
                <a:ext uri="{FF2B5EF4-FFF2-40B4-BE49-F238E27FC236}">
                  <a16:creationId xmlns:a16="http://schemas.microsoft.com/office/drawing/2014/main" id="{BDE6D76A-6D2B-6C1C-E483-5303ED77161E}"/>
                </a:ext>
              </a:extLst>
            </p:cNvPr>
            <p:cNvSpPr/>
            <p:nvPr/>
          </p:nvSpPr>
          <p:spPr>
            <a:xfrm rot="5400000">
              <a:off x="3739579" y="3719090"/>
              <a:ext cx="676235" cy="582582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5" name="文本框 72">
              <a:extLst>
                <a:ext uri="{FF2B5EF4-FFF2-40B4-BE49-F238E27FC236}">
                  <a16:creationId xmlns:a16="http://schemas.microsoft.com/office/drawing/2014/main" id="{19AF38A0-F175-716C-E59E-6057CEC71824}"/>
                </a:ext>
              </a:extLst>
            </p:cNvPr>
            <p:cNvSpPr txBox="1"/>
            <p:nvPr/>
          </p:nvSpPr>
          <p:spPr>
            <a:xfrm>
              <a:off x="3791646" y="3879606"/>
              <a:ext cx="577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1913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8FBFB5E-AD11-B01F-DB1C-745A59474987}"/>
              </a:ext>
            </a:extLst>
          </p:cNvPr>
          <p:cNvGrpSpPr/>
          <p:nvPr/>
        </p:nvGrpSpPr>
        <p:grpSpPr>
          <a:xfrm>
            <a:off x="4841913" y="3311113"/>
            <a:ext cx="715508" cy="676235"/>
            <a:chOff x="6756216" y="3672263"/>
            <a:chExt cx="599236" cy="676235"/>
          </a:xfrm>
        </p:grpSpPr>
        <p:sp>
          <p:nvSpPr>
            <p:cNvPr id="37" name="六边形 36">
              <a:extLst>
                <a:ext uri="{FF2B5EF4-FFF2-40B4-BE49-F238E27FC236}">
                  <a16:creationId xmlns:a16="http://schemas.microsoft.com/office/drawing/2014/main" id="{532CDF5F-C57F-905D-693C-A9B5ACBEC622}"/>
                </a:ext>
              </a:extLst>
            </p:cNvPr>
            <p:cNvSpPr/>
            <p:nvPr/>
          </p:nvSpPr>
          <p:spPr>
            <a:xfrm rot="5400000">
              <a:off x="6726043" y="3719090"/>
              <a:ext cx="676235" cy="582582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8" name="文本框 79">
              <a:extLst>
                <a:ext uri="{FF2B5EF4-FFF2-40B4-BE49-F238E27FC236}">
                  <a16:creationId xmlns:a16="http://schemas.microsoft.com/office/drawing/2014/main" id="{3CE5617A-5DDC-E1EA-DD8A-7F430D51E4B4}"/>
                </a:ext>
              </a:extLst>
            </p:cNvPr>
            <p:cNvSpPr txBox="1"/>
            <p:nvPr/>
          </p:nvSpPr>
          <p:spPr>
            <a:xfrm>
              <a:off x="6756216" y="3844594"/>
              <a:ext cx="577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1920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299CD6AD-247E-27DE-C40E-B76A12443A60}"/>
              </a:ext>
            </a:extLst>
          </p:cNvPr>
          <p:cNvGrpSpPr/>
          <p:nvPr/>
        </p:nvGrpSpPr>
        <p:grpSpPr>
          <a:xfrm>
            <a:off x="6934666" y="3315795"/>
            <a:ext cx="695623" cy="676235"/>
            <a:chOff x="8266102" y="3672263"/>
            <a:chExt cx="582582" cy="676235"/>
          </a:xfrm>
        </p:grpSpPr>
        <p:sp>
          <p:nvSpPr>
            <p:cNvPr id="46" name="六边形 45">
              <a:extLst>
                <a:ext uri="{FF2B5EF4-FFF2-40B4-BE49-F238E27FC236}">
                  <a16:creationId xmlns:a16="http://schemas.microsoft.com/office/drawing/2014/main" id="{63A8E1C8-3383-4CE8-8E2D-FA04F3915F3B}"/>
                </a:ext>
              </a:extLst>
            </p:cNvPr>
            <p:cNvSpPr/>
            <p:nvPr/>
          </p:nvSpPr>
          <p:spPr>
            <a:xfrm rot="5400000">
              <a:off x="8219275" y="3719090"/>
              <a:ext cx="676235" cy="582582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7" name="文本框 108">
              <a:extLst>
                <a:ext uri="{FF2B5EF4-FFF2-40B4-BE49-F238E27FC236}">
                  <a16:creationId xmlns:a16="http://schemas.microsoft.com/office/drawing/2014/main" id="{24A59E13-2B23-9A26-587A-0F78AFBB4577}"/>
                </a:ext>
              </a:extLst>
            </p:cNvPr>
            <p:cNvSpPr txBox="1"/>
            <p:nvPr/>
          </p:nvSpPr>
          <p:spPr>
            <a:xfrm>
              <a:off x="8271342" y="3879606"/>
              <a:ext cx="577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1917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499988ED-FF8B-C391-A532-8EBCBC5117B0}"/>
              </a:ext>
            </a:extLst>
          </p:cNvPr>
          <p:cNvGrpSpPr/>
          <p:nvPr/>
        </p:nvGrpSpPr>
        <p:grpSpPr>
          <a:xfrm>
            <a:off x="8502240" y="3323404"/>
            <a:ext cx="813806" cy="676235"/>
            <a:chOff x="9759335" y="3672263"/>
            <a:chExt cx="681560" cy="676235"/>
          </a:xfrm>
        </p:grpSpPr>
        <p:sp>
          <p:nvSpPr>
            <p:cNvPr id="49" name="六边形 48">
              <a:extLst>
                <a:ext uri="{FF2B5EF4-FFF2-40B4-BE49-F238E27FC236}">
                  <a16:creationId xmlns:a16="http://schemas.microsoft.com/office/drawing/2014/main" id="{7F4AD27B-5BE1-CD8A-9B53-58F420C053AD}"/>
                </a:ext>
              </a:extLst>
            </p:cNvPr>
            <p:cNvSpPr/>
            <p:nvPr/>
          </p:nvSpPr>
          <p:spPr>
            <a:xfrm rot="5400000">
              <a:off x="9776519" y="3719090"/>
              <a:ext cx="676235" cy="582581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0" name="文本框 114">
              <a:extLst>
                <a:ext uri="{FF2B5EF4-FFF2-40B4-BE49-F238E27FC236}">
                  <a16:creationId xmlns:a16="http://schemas.microsoft.com/office/drawing/2014/main" id="{B70A884D-9158-F3FB-9E4C-5BE7AE6F2BF9}"/>
                </a:ext>
              </a:extLst>
            </p:cNvPr>
            <p:cNvSpPr txBox="1"/>
            <p:nvPr/>
          </p:nvSpPr>
          <p:spPr>
            <a:xfrm>
              <a:off x="9759335" y="3879606"/>
              <a:ext cx="681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2023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Rectangle 23">
            <a:extLst>
              <a:ext uri="{FF2B5EF4-FFF2-40B4-BE49-F238E27FC236}">
                <a16:creationId xmlns:a16="http://schemas.microsoft.com/office/drawing/2014/main" id="{FAB5397B-FF3C-88DE-2DC3-42997D3CB283}"/>
              </a:ext>
            </a:extLst>
          </p:cNvPr>
          <p:cNvSpPr/>
          <p:nvPr/>
        </p:nvSpPr>
        <p:spPr>
          <a:xfrm>
            <a:off x="1560874" y="760508"/>
            <a:ext cx="2441228" cy="807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+mn-ea"/>
              </a:rPr>
              <a:t>英国首次将氯气通入自来水进行消毒</a:t>
            </a:r>
          </a:p>
        </p:txBody>
      </p:sp>
      <p:sp>
        <p:nvSpPr>
          <p:cNvPr id="52" name="Rectangle 23">
            <a:extLst>
              <a:ext uri="{FF2B5EF4-FFF2-40B4-BE49-F238E27FC236}">
                <a16:creationId xmlns:a16="http://schemas.microsoft.com/office/drawing/2014/main" id="{7A89F0B4-6F57-5EBE-4878-6F72744265EC}"/>
              </a:ext>
            </a:extLst>
          </p:cNvPr>
          <p:cNvSpPr/>
          <p:nvPr/>
        </p:nvSpPr>
        <p:spPr>
          <a:xfrm>
            <a:off x="3706050" y="5450578"/>
            <a:ext cx="2409370" cy="807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+mn-ea"/>
              </a:rPr>
              <a:t>美国广泛应用加氯机对饮用水消毒</a:t>
            </a:r>
          </a:p>
        </p:txBody>
      </p:sp>
      <p:sp>
        <p:nvSpPr>
          <p:cNvPr id="55" name="Rectangle 23">
            <a:extLst>
              <a:ext uri="{FF2B5EF4-FFF2-40B4-BE49-F238E27FC236}">
                <a16:creationId xmlns:a16="http://schemas.microsoft.com/office/drawing/2014/main" id="{22BE8273-EACB-C153-4988-FD07D9DFD0BE}"/>
              </a:ext>
            </a:extLst>
          </p:cNvPr>
          <p:cNvSpPr/>
          <p:nvPr/>
        </p:nvSpPr>
        <p:spPr>
          <a:xfrm>
            <a:off x="9041967" y="507238"/>
            <a:ext cx="2410142" cy="1176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/>
              <a:t>昆明市八水厂液氯辅助消毒方式对自来水进行杀菌消毒</a:t>
            </a:r>
            <a:endParaRPr lang="zh-CN" altLang="en-US" sz="1600" dirty="0">
              <a:latin typeface="+mn-ea"/>
            </a:endParaRPr>
          </a:p>
        </p:txBody>
      </p:sp>
      <p:sp>
        <p:nvSpPr>
          <p:cNvPr id="57" name="Rectangle 23">
            <a:extLst>
              <a:ext uri="{FF2B5EF4-FFF2-40B4-BE49-F238E27FC236}">
                <a16:creationId xmlns:a16="http://schemas.microsoft.com/office/drawing/2014/main" id="{4DF16A32-C6FB-7B9E-DA48-931C4D5DAC08}"/>
              </a:ext>
            </a:extLst>
          </p:cNvPr>
          <p:cNvSpPr/>
          <p:nvPr/>
        </p:nvSpPr>
        <p:spPr>
          <a:xfrm>
            <a:off x="7517249" y="5544505"/>
            <a:ext cx="2409370" cy="807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/>
              <a:t>昆明首座自来水厂于翠湖九龙泉建成</a:t>
            </a:r>
            <a:endParaRPr lang="zh-CN" altLang="en-US" sz="1600" dirty="0">
              <a:latin typeface="+mn-ea"/>
            </a:endParaRPr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id="{9C83F143-6C09-BF3F-577F-C62DD50D69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87" y="1653995"/>
            <a:ext cx="2305288" cy="1576753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358BEA53-CAD6-3849-9D22-2228EA796A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684" y="4051696"/>
            <a:ext cx="2219931" cy="1349798"/>
          </a:xfrm>
          <a:prstGeom prst="rect">
            <a:avLst/>
          </a:prstGeom>
        </p:spPr>
      </p:pic>
      <p:sp>
        <p:nvSpPr>
          <p:cNvPr id="64" name="Rectangle 77">
            <a:extLst>
              <a:ext uri="{FF2B5EF4-FFF2-40B4-BE49-F238E27FC236}">
                <a16:creationId xmlns:a16="http://schemas.microsoft.com/office/drawing/2014/main" id="{BDC23CFB-2F7C-35A9-6D7F-7A7DEBDBD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421" y="825998"/>
            <a:ext cx="2219032" cy="80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zh-CN" altLang="en-US" sz="2000" dirty="0">
                <a:latin typeface="+mn-ea"/>
              </a:rPr>
              <a:t>我国上海最早应用氯气给自来水消毒</a:t>
            </a: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id="{F92ADDC1-B6FD-2EFD-574B-46623835E4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418" y="1710636"/>
            <a:ext cx="2305288" cy="1493271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B01A49A5-109E-7373-BFA5-4A0C3BB214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281" y="4045865"/>
            <a:ext cx="2231873" cy="1423828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933DC37D-EC20-B620-2FFD-D9DAC6C33B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1" y="1791254"/>
            <a:ext cx="2105275" cy="153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5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5" grpId="0"/>
      <p:bldP spid="57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58544" y="681335"/>
            <a:ext cx="6940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C4885"/>
                </a:solidFill>
                <a:latin typeface="+mn-ea"/>
              </a:rPr>
              <a:t>任务一：探究使用</a:t>
            </a:r>
            <a:r>
              <a:rPr lang="en-US" altLang="zh-CN" sz="2800" dirty="0">
                <a:solidFill>
                  <a:srgbClr val="1C4885"/>
                </a:solidFill>
                <a:latin typeface="+mn-ea"/>
              </a:rPr>
              <a:t>Cl</a:t>
            </a:r>
            <a:r>
              <a:rPr lang="en-US" altLang="zh-CN" sz="2800" baseline="-25000" dirty="0">
                <a:solidFill>
                  <a:srgbClr val="1C4885"/>
                </a:solidFill>
                <a:latin typeface="+mn-ea"/>
              </a:rPr>
              <a:t>2</a:t>
            </a:r>
            <a:r>
              <a:rPr lang="zh-CN" altLang="en-US" sz="2800" dirty="0">
                <a:solidFill>
                  <a:srgbClr val="1C4885"/>
                </a:solidFill>
                <a:latin typeface="+mn-ea"/>
              </a:rPr>
              <a:t>消毒自来水的原因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A2F8706-E669-3333-0158-552A74A32E52}"/>
              </a:ext>
            </a:extLst>
          </p:cNvPr>
          <p:cNvSpPr txBox="1"/>
          <p:nvPr/>
        </p:nvSpPr>
        <p:spPr>
          <a:xfrm>
            <a:off x="961285" y="1250043"/>
            <a:ext cx="9521845" cy="168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资料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1897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年英国首次使用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对给水管网消毒以来，氯气用于自来水消毒已经经历了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100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多年的历史。目前，我国大多数城市仍然采用氯气消毒法。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54D7CDB-AB2B-EFB2-14A6-D7792B6FFF8D}"/>
              </a:ext>
            </a:extLst>
          </p:cNvPr>
          <p:cNvSpPr txBox="1"/>
          <p:nvPr/>
        </p:nvSpPr>
        <p:spPr>
          <a:xfrm>
            <a:off x="961285" y="3289519"/>
            <a:ext cx="5649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思考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为什么可以用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</a:t>
            </a:r>
            <a:r>
              <a:rPr lang="en-US" altLang="zh-CN" sz="24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消毒自来水？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A87AD0C-F660-8492-76F1-BB215B9A316D}"/>
              </a:ext>
            </a:extLst>
          </p:cNvPr>
          <p:cNvSpPr txBox="1"/>
          <p:nvPr/>
        </p:nvSpPr>
        <p:spPr>
          <a:xfrm>
            <a:off x="862430" y="4077687"/>
            <a:ext cx="102092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提示：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Cl</a:t>
            </a:r>
            <a:r>
              <a:rPr lang="en-US" altLang="zh-CN" sz="2000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的物理性质、化学性质、制备、新制氯水成分等方面进行分析。）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008CABA-7783-5E29-F2B3-3F5609029A2E}"/>
              </a:ext>
            </a:extLst>
          </p:cNvPr>
          <p:cNvSpPr txBox="1"/>
          <p:nvPr/>
        </p:nvSpPr>
        <p:spPr>
          <a:xfrm>
            <a:off x="3269339" y="5059770"/>
            <a:ext cx="42426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运用所学知识，解决实际问题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98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简洁毕业答辩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8456</TotalTime>
  <Words>1814</Words>
  <Application>Microsoft Office PowerPoint</Application>
  <PresentationFormat>宽屏</PresentationFormat>
  <Paragraphs>207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楷体</vt:lpstr>
      <vt:lpstr>Arial</vt:lpstr>
      <vt:lpstr>华文楷体</vt:lpstr>
      <vt:lpstr>等线</vt:lpstr>
      <vt:lpstr>仿宋</vt:lpstr>
      <vt:lpstr>等线 Light</vt:lpstr>
      <vt:lpstr>华文新魏</vt:lpstr>
      <vt:lpstr>宋体</vt:lpstr>
      <vt:lpstr>FZZhengHeiS-DB-GB</vt:lpstr>
      <vt:lpstr>华文细黑</vt:lpstr>
      <vt:lpstr>微软雅黑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老刘化学</dc:title>
  <dc:creator>刘志勇</dc:creator>
  <cp:lastModifiedBy>志勇 刘</cp:lastModifiedBy>
  <cp:revision>48</cp:revision>
  <dcterms:created xsi:type="dcterms:W3CDTF">2018-02-27T12:12:58Z</dcterms:created>
  <dcterms:modified xsi:type="dcterms:W3CDTF">2024-03-07T06:14:01Z</dcterms:modified>
</cp:coreProperties>
</file>