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"/>
  </p:notesMasterIdLst>
  <p:sldIdLst>
    <p:sldId id="393" r:id="rId3"/>
    <p:sldId id="317" r:id="rId4"/>
    <p:sldId id="481" r:id="rId6"/>
    <p:sldId id="489" r:id="rId7"/>
    <p:sldId id="480" r:id="rId8"/>
    <p:sldId id="479" r:id="rId9"/>
    <p:sldId id="492" r:id="rId10"/>
    <p:sldId id="491" r:id="rId11"/>
    <p:sldId id="518" r:id="rId12"/>
    <p:sldId id="478" r:id="rId13"/>
    <p:sldId id="519" r:id="rId14"/>
    <p:sldId id="624" r:id="rId15"/>
    <p:sldId id="583" r:id="rId16"/>
    <p:sldId id="587" r:id="rId17"/>
    <p:sldId id="582" r:id="rId18"/>
    <p:sldId id="550" r:id="rId19"/>
    <p:sldId id="580" r:id="rId20"/>
    <p:sldId id="584" r:id="rId21"/>
    <p:sldId id="625" r:id="rId22"/>
    <p:sldId id="578" r:id="rId23"/>
    <p:sldId id="586" r:id="rId24"/>
    <p:sldId id="627" r:id="rId25"/>
    <p:sldId id="626" r:id="rId26"/>
    <p:sldId id="672" r:id="rId27"/>
    <p:sldId id="629" r:id="rId28"/>
    <p:sldId id="632" r:id="rId29"/>
    <p:sldId id="633" r:id="rId30"/>
    <p:sldId id="634" r:id="rId31"/>
    <p:sldId id="635" r:id="rId32"/>
    <p:sldId id="630" r:id="rId33"/>
    <p:sldId id="551" r:id="rId34"/>
    <p:sldId id="673" r:id="rId35"/>
    <p:sldId id="674" r:id="rId36"/>
    <p:sldId id="676" r:id="rId37"/>
    <p:sldId id="677" r:id="rId38"/>
    <p:sldId id="678" r:id="rId39"/>
    <p:sldId id="670" r:id="rId40"/>
    <p:sldId id="679" r:id="rId41"/>
    <p:sldId id="542" r:id="rId42"/>
    <p:sldId id="476" r:id="rId43"/>
  </p:sldIdLst>
  <p:sldSz cx="12192000" cy="6858000"/>
  <p:notesSz cx="6858000" cy="9144000"/>
  <p:embeddedFontLst>
    <p:embeddedFont>
      <p:font typeface="华文行楷" panose="02010800040101010101" charset="-122"/>
      <p:regular r:id="rId47"/>
    </p:embeddedFont>
    <p:embeddedFont>
      <p:font typeface="黑体" panose="02010609060101010101" charset="-122"/>
      <p:regular r:id="rId48"/>
    </p:embeddedFont>
    <p:embeddedFont>
      <p:font typeface="字魂73号-江南手书" panose="00000500000000000000" pitchFamily="2" charset="-122"/>
      <p:regular r:id="rId49"/>
    </p:embeddedFont>
    <p:embeddedFont>
      <p:font typeface="华文新魏" panose="02010800040101010101" charset="-122"/>
      <p:regular r:id="rId50"/>
    </p:embeddedFont>
    <p:embeddedFont>
      <p:font typeface="楷体" panose="02010609060101010101" charset="-122"/>
      <p:regular r:id="rId51"/>
    </p:embeddedFont>
    <p:embeddedFont>
      <p:font typeface="方正卡通简体" panose="03000509000000000000" charset="-122"/>
      <p:regular r:id="rId52"/>
    </p:embeddedFont>
    <p:embeddedFont>
      <p:font typeface="Calibri" panose="020F0502020204030204" charset="0"/>
      <p:regular r:id="rId53"/>
      <p:bold r:id="rId54"/>
      <p:italic r:id="rId55"/>
      <p:boldItalic r:id="rId56"/>
    </p:embeddedFont>
    <p:embeddedFont>
      <p:font typeface="微软雅黑" panose="020B0503020204020204" charset="-122"/>
      <p:regular r:id="rId57"/>
    </p:embeddedFont>
  </p:embeddedFontLst>
  <p:custDataLst>
    <p:tags r:id="rId5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E0E1"/>
    <a:srgbClr val="4D833F"/>
    <a:srgbClr val="3F4F45"/>
    <a:srgbClr val="72B3B4"/>
    <a:srgbClr val="789483"/>
    <a:srgbClr val="91A89A"/>
    <a:srgbClr val="C1D4CD"/>
    <a:srgbClr val="ECA149"/>
    <a:srgbClr val="FFCA5E"/>
    <a:srgbClr val="719B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8" Type="http://schemas.openxmlformats.org/officeDocument/2006/relationships/tags" Target="tags/tag7.xml"/><Relationship Id="rId57" Type="http://schemas.openxmlformats.org/officeDocument/2006/relationships/font" Target="fonts/font11.fntdata"/><Relationship Id="rId56" Type="http://schemas.openxmlformats.org/officeDocument/2006/relationships/font" Target="fonts/font10.fntdata"/><Relationship Id="rId55" Type="http://schemas.openxmlformats.org/officeDocument/2006/relationships/font" Target="fonts/font9.fntdata"/><Relationship Id="rId54" Type="http://schemas.openxmlformats.org/officeDocument/2006/relationships/font" Target="fonts/font8.fntdata"/><Relationship Id="rId53" Type="http://schemas.openxmlformats.org/officeDocument/2006/relationships/font" Target="fonts/font7.fntdata"/><Relationship Id="rId52" Type="http://schemas.openxmlformats.org/officeDocument/2006/relationships/font" Target="fonts/font6.fntdata"/><Relationship Id="rId51" Type="http://schemas.openxmlformats.org/officeDocument/2006/relationships/font" Target="fonts/font5.fntdata"/><Relationship Id="rId50" Type="http://schemas.openxmlformats.org/officeDocument/2006/relationships/font" Target="fonts/font4.fntdata"/><Relationship Id="rId5" Type="http://schemas.openxmlformats.org/officeDocument/2006/relationships/notesMaster" Target="notesMasters/notesMaster1.xml"/><Relationship Id="rId49" Type="http://schemas.openxmlformats.org/officeDocument/2006/relationships/font" Target="fonts/font3.fntdata"/><Relationship Id="rId48" Type="http://schemas.openxmlformats.org/officeDocument/2006/relationships/font" Target="fonts/font2.fntdata"/><Relationship Id="rId47" Type="http://schemas.openxmlformats.org/officeDocument/2006/relationships/font" Target="fonts/font1.fntdata"/><Relationship Id="rId46" Type="http://schemas.openxmlformats.org/officeDocument/2006/relationships/tableStyles" Target="tableStyles.xml"/><Relationship Id="rId45" Type="http://schemas.openxmlformats.org/officeDocument/2006/relationships/viewProps" Target="viewProps.xml"/><Relationship Id="rId44" Type="http://schemas.openxmlformats.org/officeDocument/2006/relationships/presProps" Target="presProps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prism/>
      </p:transition>
    </mc:Choice>
    <mc:Fallback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prism/>
      </p:transition>
    </mc:Choice>
    <mc:Fallback>
      <p:transition spd="slow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prism/>
      </p:transition>
    </mc:Choice>
    <mc:Fallback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prism/>
      </p:transition>
    </mc:Choice>
    <mc:Fallback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prism/>
      </p:transition>
    </mc:Choice>
    <mc:Fallback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prism/>
      </p:transition>
    </mc:Choice>
    <mc:Fallback>
      <p:transition spd="slow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prism/>
      </p:transition>
    </mc:Choice>
    <mc:Fallback>
      <p:transition spd="slow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prism/>
      </p:transition>
    </mc:Choice>
    <mc:Fallback>
      <p:transition spd="slow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prism/>
      </p:transition>
    </mc:Choice>
    <mc:Fallback>
      <p:transition spd="slow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prism/>
      </p:transition>
    </mc:Choice>
    <mc:Fallback>
      <p:transition spd="slow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prism/>
      </p:transition>
    </mc:Choice>
    <mc:Fallback>
      <p:transition spd="slow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3000">
        <p14:prism/>
      </p:transition>
    </mc:Choice>
    <mc:Fallback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image" Target="../media/image6.png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6.png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8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9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0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4.png"/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6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5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0.png"/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8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0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5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8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6.png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1.png"/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4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2.xml"/><Relationship Id="rId5" Type="http://schemas.openxmlformats.org/officeDocument/2006/relationships/tags" Target="../tags/tag1.xml"/><Relationship Id="rId4" Type="http://schemas.openxmlformats.org/officeDocument/2006/relationships/image" Target="../media/image6.png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 descr="45748e379af290736b74e5fb14eabe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5875"/>
            <a:ext cx="12192000" cy="6826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prism/>
      </p:transition>
    </mc:Choice>
    <mc:Fallback>
      <p:transition spd="slow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6055" y="1649730"/>
            <a:ext cx="3172460" cy="472948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933950" y="307975"/>
            <a:ext cx="19030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>
                <a:solidFill>
                  <a:srgbClr val="4D833F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</a:rPr>
              <a:t>添加标题</a:t>
            </a:r>
            <a:endParaRPr lang="zh-CN" altLang="en-US" sz="2800">
              <a:solidFill>
                <a:srgbClr val="4D833F"/>
              </a:solidFill>
              <a:latin typeface="字魂73号-江南手书" panose="00000500000000000000" pitchFamily="2" charset="-122"/>
              <a:ea typeface="字魂73号-江南手书" panose="00000500000000000000" pitchFamily="2" charset="-122"/>
            </a:endParaRPr>
          </a:p>
        </p:txBody>
      </p:sp>
      <p:pic>
        <p:nvPicPr>
          <p:cNvPr id="18" name="图片 17" descr="手绘铅笔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955" y="829945"/>
            <a:ext cx="1056005" cy="105600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54025" y="550545"/>
            <a:ext cx="11460480" cy="6050915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12140" y="713740"/>
            <a:ext cx="11180445" cy="5739130"/>
          </a:xfrm>
          <a:prstGeom prst="rect">
            <a:avLst/>
          </a:prstGeom>
          <a:noFill/>
          <a:ln>
            <a:solidFill>
              <a:srgbClr val="ECA149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手绘边框1"/>
          <p:cNvPicPr>
            <a:picLocks noChangeAspect="1"/>
          </p:cNvPicPr>
          <p:nvPr/>
        </p:nvPicPr>
        <p:blipFill>
          <a:blip r:embed="rId3"/>
          <a:srcRect l="-885" t="24729" r="79688" b="42188"/>
          <a:stretch>
            <a:fillRect/>
          </a:stretch>
        </p:blipFill>
        <p:spPr>
          <a:xfrm>
            <a:off x="-83820" y="2830195"/>
            <a:ext cx="1123950" cy="1754505"/>
          </a:xfrm>
          <a:prstGeom prst="rect">
            <a:avLst/>
          </a:prstGeom>
        </p:spPr>
      </p:pic>
      <p:pic>
        <p:nvPicPr>
          <p:cNvPr id="10" name="图片 9" descr="手绘边框1"/>
          <p:cNvPicPr>
            <a:picLocks noChangeAspect="1"/>
          </p:cNvPicPr>
          <p:nvPr/>
        </p:nvPicPr>
        <p:blipFill>
          <a:blip r:embed="rId3"/>
          <a:srcRect l="-885" t="24729" r="79688" b="42188"/>
          <a:stretch>
            <a:fillRect/>
          </a:stretch>
        </p:blipFill>
        <p:spPr>
          <a:xfrm rot="5400000" flipH="1" flipV="1">
            <a:off x="6731635" y="5648960"/>
            <a:ext cx="969645" cy="1513840"/>
          </a:xfrm>
          <a:prstGeom prst="rect">
            <a:avLst/>
          </a:prstGeom>
        </p:spPr>
      </p:pic>
      <p:pic>
        <p:nvPicPr>
          <p:cNvPr id="4" name="图片 3" descr="卡通云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0000">
            <a:off x="10448925" y="-1251585"/>
            <a:ext cx="2785110" cy="27851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31950" y="1066165"/>
            <a:ext cx="69297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32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六年级下册单元结构与课标课程主题</a:t>
            </a:r>
            <a:endParaRPr lang="zh-CN" altLang="en-US" sz="3200" b="1">
              <a:solidFill>
                <a:srgbClr val="00B05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graphicFrame>
        <p:nvGraphicFramePr>
          <p:cNvPr id="7" name="表格 6"/>
          <p:cNvGraphicFramePr/>
          <p:nvPr>
            <p:custDataLst>
              <p:tags r:id="rId5"/>
            </p:custDataLst>
          </p:nvPr>
        </p:nvGraphicFramePr>
        <p:xfrm>
          <a:off x="4521835" y="2097405"/>
          <a:ext cx="5389880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3315"/>
                <a:gridCol w="4266565"/>
              </a:tblGrid>
              <a:tr h="381000">
                <a:tc gridSpan="2"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《义务教育品德与社会课程标准（</a:t>
                      </a:r>
                      <a:r>
                        <a:rPr lang="en-US" altLang="zh-CN"/>
                        <a:t>2011</a:t>
                      </a:r>
                      <a:r>
                        <a:rPr lang="zh-CN" altLang="en-US"/>
                        <a:t>年</a:t>
                      </a:r>
                      <a:r>
                        <a:rPr lang="zh-CN" altLang="en-US"/>
                        <a:t>版）》</a:t>
                      </a:r>
                      <a:endParaRPr lang="zh-CN" altLang="en-US"/>
                    </a:p>
                  </a:txBody>
                  <a:tcPr/>
                </a:tc>
                <a:tc hMerge="1">
                  <a:tcPr/>
                </a:tc>
              </a:tr>
              <a:tr h="381000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主题一</a:t>
                      </a:r>
                      <a:endParaRPr lang="zh-CN" altLang="en-US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80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+mn-ea"/>
                        </a:rPr>
                        <a:t>我的健康成长</a:t>
                      </a:r>
                      <a:endParaRPr lang="zh-CN" altLang="en-US" sz="1800">
                        <a:solidFill>
                          <a:schemeClr val="accent1">
                            <a:lumMod val="50000"/>
                          </a:schemeClr>
                        </a:solidFill>
                        <a:sym typeface="+mn-ea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主题五</a:t>
                      </a:r>
                      <a:endParaRPr lang="zh-CN" altLang="en-US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80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+mn-ea"/>
                        </a:rPr>
                        <a:t>我们的国家</a:t>
                      </a:r>
                      <a:endParaRPr lang="zh-CN" altLang="en-US" sz="1800">
                        <a:solidFill>
                          <a:schemeClr val="accent1">
                            <a:lumMod val="50000"/>
                          </a:schemeClr>
                        </a:solidFill>
                        <a:sym typeface="+mn-ea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主题六</a:t>
                      </a:r>
                      <a:endParaRPr lang="zh-CN" altLang="en-US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80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+mn-ea"/>
                        </a:rPr>
                        <a:t>我们共同的世界</a:t>
                      </a:r>
                      <a:endParaRPr lang="zh-CN" altLang="en-US" sz="1800">
                        <a:solidFill>
                          <a:schemeClr val="accent1">
                            <a:lumMod val="50000"/>
                          </a:schemeClr>
                        </a:solidFill>
                        <a:sym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6"/>
            </p:custDataLst>
          </p:nvPr>
        </p:nvGraphicFramePr>
        <p:xfrm>
          <a:off x="4521835" y="4336415"/>
          <a:ext cx="5389880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3315"/>
                <a:gridCol w="4266565"/>
              </a:tblGrid>
              <a:tr h="381000">
                <a:tc gridSpan="2"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《义务教育</a:t>
                      </a:r>
                      <a:r>
                        <a:rPr lang="zh-CN" altLang="en-US"/>
                        <a:t>道德与法治课程标准（</a:t>
                      </a:r>
                      <a:r>
                        <a:rPr lang="en-US" altLang="zh-CN"/>
                        <a:t>2022</a:t>
                      </a:r>
                      <a:r>
                        <a:rPr lang="zh-CN" altLang="en-US"/>
                        <a:t>年</a:t>
                      </a:r>
                      <a:r>
                        <a:rPr lang="zh-CN" altLang="en-US"/>
                        <a:t>版）》</a:t>
                      </a:r>
                      <a:endParaRPr lang="zh-CN" altLang="en-US"/>
                    </a:p>
                  </a:txBody>
                  <a:tcPr/>
                </a:tc>
                <a:tc hMerge="1">
                  <a:tcPr/>
                </a:tc>
              </a:tr>
              <a:tr h="381000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主题一</a:t>
                      </a:r>
                      <a:endParaRPr lang="zh-CN" altLang="en-US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80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+mn-ea"/>
                        </a:rPr>
                        <a:t>道德教育</a:t>
                      </a:r>
                      <a:endParaRPr lang="zh-CN" altLang="en-US" sz="1800">
                        <a:solidFill>
                          <a:schemeClr val="accent1">
                            <a:lumMod val="50000"/>
                          </a:schemeClr>
                        </a:solidFill>
                        <a:sym typeface="+mn-ea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主题</a:t>
                      </a:r>
                      <a:r>
                        <a:rPr lang="zh-CN" altLang="en-US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三</a:t>
                      </a:r>
                      <a:endParaRPr lang="zh-CN" altLang="en-US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80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+mn-ea"/>
                        </a:rPr>
                        <a:t>法治教育</a:t>
                      </a:r>
                      <a:endParaRPr lang="zh-CN" altLang="en-US" sz="1800">
                        <a:solidFill>
                          <a:schemeClr val="accent1">
                            <a:lumMod val="50000"/>
                          </a:schemeClr>
                        </a:solidFill>
                        <a:sym typeface="+mn-ea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主题</a:t>
                      </a:r>
                      <a:r>
                        <a:rPr lang="zh-CN" altLang="en-US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六</a:t>
                      </a:r>
                      <a:endParaRPr lang="zh-CN" altLang="en-US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80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+mn-ea"/>
                        </a:rPr>
                        <a:t>国情教育</a:t>
                      </a:r>
                      <a:endParaRPr lang="zh-CN" altLang="en-US" sz="1800">
                        <a:solidFill>
                          <a:schemeClr val="accent1">
                            <a:lumMod val="50000"/>
                          </a:schemeClr>
                        </a:solidFill>
                        <a:sym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3" name="直接箭头连接符 2"/>
          <p:cNvCxnSpPr/>
          <p:nvPr/>
        </p:nvCxnSpPr>
        <p:spPr>
          <a:xfrm flipV="1">
            <a:off x="3133090" y="2595880"/>
            <a:ext cx="1294130" cy="9525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/>
        </p:nvGrpSpPr>
        <p:grpSpPr>
          <a:xfrm>
            <a:off x="4234815" y="3037205"/>
            <a:ext cx="367030" cy="431165"/>
            <a:chOff x="6534" y="4783"/>
            <a:chExt cx="578" cy="679"/>
          </a:xfrm>
        </p:grpSpPr>
        <p:cxnSp>
          <p:nvCxnSpPr>
            <p:cNvPr id="11" name="直接连接符 10"/>
            <p:cNvCxnSpPr/>
            <p:nvPr/>
          </p:nvCxnSpPr>
          <p:spPr>
            <a:xfrm flipH="1" flipV="1">
              <a:off x="6534" y="4783"/>
              <a:ext cx="559" cy="15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6554" y="5433"/>
              <a:ext cx="559" cy="15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6561" y="4798"/>
              <a:ext cx="4" cy="664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直接箭头连接符 15"/>
          <p:cNvCxnSpPr/>
          <p:nvPr/>
        </p:nvCxnSpPr>
        <p:spPr>
          <a:xfrm flipV="1">
            <a:off x="3056890" y="3173095"/>
            <a:ext cx="1111885" cy="44831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 flipV="1">
            <a:off x="3056890" y="3362960"/>
            <a:ext cx="1140460" cy="1130935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 flipV="1">
            <a:off x="3075940" y="3535680"/>
            <a:ext cx="1274445" cy="175387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prism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711960" y="824865"/>
            <a:ext cx="53384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一单元教材内容及课标依据</a:t>
            </a:r>
            <a:endParaRPr lang="zh-CN" altLang="en-US" sz="3200">
              <a:solidFill>
                <a:srgbClr val="00B05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18" name="图片 17" descr="手绘铅笔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5955" y="588645"/>
            <a:ext cx="1056005" cy="105600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54025" y="550545"/>
            <a:ext cx="11460480" cy="6050915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12140" y="713740"/>
            <a:ext cx="11180445" cy="5739130"/>
          </a:xfrm>
          <a:prstGeom prst="rect">
            <a:avLst/>
          </a:prstGeom>
          <a:noFill/>
          <a:ln>
            <a:solidFill>
              <a:srgbClr val="ECA149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手绘边框1"/>
          <p:cNvPicPr>
            <a:picLocks noChangeAspect="1"/>
          </p:cNvPicPr>
          <p:nvPr/>
        </p:nvPicPr>
        <p:blipFill>
          <a:blip r:embed="rId2"/>
          <a:srcRect l="7375" b="71885"/>
          <a:stretch>
            <a:fillRect/>
          </a:stretch>
        </p:blipFill>
        <p:spPr>
          <a:xfrm>
            <a:off x="6545580" y="0"/>
            <a:ext cx="5646420" cy="171386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711960" y="1713865"/>
            <a:ext cx="7867015" cy="2842198"/>
            <a:chOff x="553" y="2258"/>
            <a:chExt cx="18007" cy="5795"/>
          </a:xfrm>
        </p:grpSpPr>
        <p:sp>
          <p:nvSpPr>
            <p:cNvPr id="14" name="圆角矩形 13"/>
            <p:cNvSpPr/>
            <p:nvPr/>
          </p:nvSpPr>
          <p:spPr>
            <a:xfrm>
              <a:off x="6399" y="2258"/>
              <a:ext cx="6269" cy="87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5644" y="2268"/>
              <a:ext cx="7785" cy="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200" b="1" dirty="0">
                  <a:solidFill>
                    <a:srgbClr val="00B0F0"/>
                  </a:solidFill>
                  <a:latin typeface="楷体" panose="02010609060101010101" charset="-122"/>
                  <a:ea typeface="楷体" panose="02010609060101010101" charset="-122"/>
                  <a:cs typeface="方正卡通简体" panose="03000509000000000000" charset="-122"/>
                  <a:sym typeface="+mn-ea"/>
                </a:rPr>
                <a:t>完善自我</a:t>
              </a:r>
              <a:r>
                <a:rPr lang="en-US" altLang="zh-CN" sz="2200" b="1" dirty="0">
                  <a:solidFill>
                    <a:srgbClr val="00B0F0"/>
                  </a:solidFill>
                  <a:latin typeface="楷体" panose="02010609060101010101" charset="-122"/>
                  <a:ea typeface="楷体" panose="02010609060101010101" charset="-122"/>
                  <a:cs typeface="方正卡通简体" panose="03000509000000000000" charset="-122"/>
                  <a:sym typeface="+mn-ea"/>
                </a:rPr>
                <a:t>  </a:t>
              </a:r>
              <a:r>
                <a:rPr lang="zh-CN" altLang="en-US" sz="2200" b="1" dirty="0">
                  <a:solidFill>
                    <a:srgbClr val="00B0F0"/>
                  </a:solidFill>
                  <a:latin typeface="楷体" panose="02010609060101010101" charset="-122"/>
                  <a:ea typeface="楷体" panose="02010609060101010101" charset="-122"/>
                  <a:cs typeface="方正卡通简体" panose="03000509000000000000" charset="-122"/>
                  <a:sym typeface="+mn-ea"/>
                </a:rPr>
                <a:t>健康成长</a:t>
              </a:r>
              <a:endParaRPr lang="zh-CN" altLang="en-US" sz="2200" b="1" dirty="0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  <a:cs typeface="方正卡通简体" panose="03000509000000000000" charset="-122"/>
                <a:sym typeface="+mn-ea"/>
              </a:endParaRPr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1387" y="4365"/>
              <a:ext cx="4638" cy="87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224" y="4467"/>
              <a:ext cx="4801" cy="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200" b="1" dirty="0">
                  <a:solidFill>
                    <a:srgbClr val="00B0F0"/>
                  </a:solidFill>
                  <a:latin typeface="楷体" panose="02010609060101010101" charset="-122"/>
                  <a:ea typeface="楷体" panose="02010609060101010101" charset="-122"/>
                  <a:cs typeface="方正卡通简体" panose="03000509000000000000" charset="-122"/>
                  <a:sym typeface="+mn-ea"/>
                </a:rPr>
                <a:t>学会尊重</a:t>
              </a:r>
              <a:endParaRPr lang="zh-CN" altLang="en-US" sz="2200" b="1" dirty="0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  <a:cs typeface="方正卡通简体" panose="03000509000000000000" charset="-122"/>
                <a:sym typeface="+mn-ea"/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>
              <a:off x="7281" y="4365"/>
              <a:ext cx="4638" cy="87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7118" y="4467"/>
              <a:ext cx="4801" cy="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buClrTx/>
                <a:buSzTx/>
                <a:buFontTx/>
              </a:pPr>
              <a:r>
                <a:rPr lang="zh-CN" altLang="en-US" sz="2200" b="1" dirty="0">
                  <a:solidFill>
                    <a:srgbClr val="00B0F0"/>
                  </a:solidFill>
                  <a:latin typeface="楷体" panose="02010609060101010101" charset="-122"/>
                  <a:ea typeface="楷体" panose="02010609060101010101" charset="-122"/>
                  <a:cs typeface="方正卡通简体" panose="03000509000000000000" charset="-122"/>
                  <a:sym typeface="+mn-ea"/>
                </a:rPr>
                <a:t>学会宽容</a:t>
              </a:r>
              <a:endParaRPr lang="zh-CN" altLang="en-US" sz="2200" b="1" dirty="0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  <a:cs typeface="方正卡通简体" panose="03000509000000000000" charset="-122"/>
                <a:sym typeface="+mn-ea"/>
              </a:endParaRP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13212" y="4365"/>
              <a:ext cx="5098" cy="87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3049" y="4467"/>
              <a:ext cx="5511" cy="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200" b="1" dirty="0">
                  <a:solidFill>
                    <a:srgbClr val="00B0F0"/>
                  </a:solidFill>
                  <a:latin typeface="楷体" panose="02010609060101010101" charset="-122"/>
                  <a:ea typeface="楷体" panose="02010609060101010101" charset="-122"/>
                  <a:cs typeface="方正卡通简体" panose="03000509000000000000" charset="-122"/>
                  <a:sym typeface="+mn-ea"/>
                </a:rPr>
                <a:t>学会反思</a:t>
              </a:r>
              <a:endParaRPr lang="en-US" altLang="zh-CN" sz="2200" b="1" dirty="0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  <a:cs typeface="方正卡通简体" panose="03000509000000000000" charset="-122"/>
                <a:sym typeface="+mn-ea"/>
              </a:endParaRPr>
            </a:p>
          </p:txBody>
        </p:sp>
        <p:pic>
          <p:nvPicPr>
            <p:cNvPr id="16" name="图片 15" descr="手绘铅笔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53" y="4005"/>
              <a:ext cx="1284" cy="1284"/>
            </a:xfrm>
            <a:prstGeom prst="rect">
              <a:avLst/>
            </a:prstGeom>
          </p:spPr>
        </p:pic>
        <p:pic>
          <p:nvPicPr>
            <p:cNvPr id="15" name="图片 14" descr="手绘铅笔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701" y="4005"/>
              <a:ext cx="1284" cy="1284"/>
            </a:xfrm>
            <a:prstGeom prst="rect">
              <a:avLst/>
            </a:prstGeom>
          </p:spPr>
        </p:pic>
        <p:pic>
          <p:nvPicPr>
            <p:cNvPr id="24" name="图片 23" descr="手绘铅笔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2270" y="4005"/>
              <a:ext cx="1284" cy="1284"/>
            </a:xfrm>
            <a:prstGeom prst="rect">
              <a:avLst/>
            </a:prstGeom>
          </p:spPr>
        </p:pic>
        <p:sp>
          <p:nvSpPr>
            <p:cNvPr id="26" name="圆角矩形 25"/>
            <p:cNvSpPr/>
            <p:nvPr/>
          </p:nvSpPr>
          <p:spPr>
            <a:xfrm>
              <a:off x="1224" y="5923"/>
              <a:ext cx="5175" cy="211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648" y="6173"/>
              <a:ext cx="6305" cy="1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buClrTx/>
                <a:buSzTx/>
                <a:buFontTx/>
              </a:pPr>
              <a:r>
                <a:rPr lang="en-US" altLang="zh-CN" b="1" dirty="0">
                  <a:solidFill>
                    <a:srgbClr val="00B0F0"/>
                  </a:solidFill>
                  <a:latin typeface="楷体" panose="02010609060101010101" charset="-122"/>
                  <a:ea typeface="楷体" panose="02010609060101010101" charset="-122"/>
                  <a:cs typeface="方正卡通简体" panose="03000509000000000000" charset="-122"/>
                  <a:sym typeface="+mn-ea"/>
                </a:rPr>
                <a:t>每个人都应得到尊重</a:t>
              </a:r>
              <a:endParaRPr lang="en-US" altLang="zh-CN" b="1" dirty="0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  <a:cs typeface="方正卡通简体" panose="03000509000000000000" charset="-122"/>
                <a:sym typeface="+mn-ea"/>
              </a:endParaRPr>
            </a:p>
            <a:p>
              <a:pPr algn="ctr">
                <a:buClrTx/>
                <a:buSzTx/>
                <a:buFontTx/>
              </a:pPr>
              <a:r>
                <a:rPr lang="en-US" altLang="zh-CN" b="1" dirty="0">
                  <a:solidFill>
                    <a:srgbClr val="00B0F0"/>
                  </a:solidFill>
                  <a:latin typeface="楷体" panose="02010609060101010101" charset="-122"/>
                  <a:ea typeface="楷体" panose="02010609060101010101" charset="-122"/>
                  <a:cs typeface="方正卡通简体" panose="03000509000000000000" charset="-122"/>
                  <a:sym typeface="+mn-ea"/>
                </a:rPr>
                <a:t>尊重自己</a:t>
              </a:r>
              <a:endParaRPr lang="en-US" altLang="zh-CN" b="1" dirty="0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  <a:cs typeface="方正卡通简体" panose="03000509000000000000" charset="-122"/>
                <a:sym typeface="+mn-ea"/>
              </a:endParaRPr>
            </a:p>
            <a:p>
              <a:pPr algn="ctr">
                <a:buClrTx/>
                <a:buSzTx/>
                <a:buFontTx/>
              </a:pPr>
              <a:r>
                <a:rPr lang="en-US" altLang="zh-CN" b="1" dirty="0">
                  <a:solidFill>
                    <a:srgbClr val="00B0F0"/>
                  </a:solidFill>
                  <a:latin typeface="楷体" panose="02010609060101010101" charset="-122"/>
                  <a:ea typeface="楷体" panose="02010609060101010101" charset="-122"/>
                  <a:cs typeface="方正卡通简体" panose="03000509000000000000" charset="-122"/>
                  <a:sym typeface="+mn-ea"/>
                </a:rPr>
                <a:t>尊重他人</a:t>
              </a:r>
              <a:endParaRPr lang="en-US" altLang="zh-CN" b="1" dirty="0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  <a:cs typeface="方正卡通简体" panose="03000509000000000000" charset="-122"/>
                <a:sym typeface="+mn-ea"/>
              </a:endParaRPr>
            </a:p>
          </p:txBody>
        </p:sp>
        <p:sp>
          <p:nvSpPr>
            <p:cNvPr id="29" name="圆角矩形 28"/>
            <p:cNvSpPr/>
            <p:nvPr/>
          </p:nvSpPr>
          <p:spPr>
            <a:xfrm>
              <a:off x="7012" y="5937"/>
              <a:ext cx="5175" cy="209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6993" y="6160"/>
              <a:ext cx="5366" cy="1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b="1" dirty="0">
                  <a:solidFill>
                    <a:srgbClr val="00B0F0"/>
                  </a:solidFill>
                  <a:latin typeface="楷体" panose="02010609060101010101" charset="-122"/>
                  <a:ea typeface="楷体" panose="02010609060101010101" charset="-122"/>
                  <a:cs typeface="方正卡通简体" panose="03000509000000000000" charset="-122"/>
                  <a:sym typeface="+mn-ea"/>
                </a:rPr>
                <a:t>宽容让生活更美好拥有一颗宽容心</a:t>
              </a:r>
              <a:endParaRPr lang="zh-CN" altLang="en-US" b="1" dirty="0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  <a:cs typeface="方正卡通简体" panose="03000509000000000000" charset="-122"/>
                <a:sym typeface="+mn-ea"/>
              </a:endParaRPr>
            </a:p>
            <a:p>
              <a:pPr algn="ctr"/>
              <a:r>
                <a:rPr lang="zh-CN" altLang="en-US" b="1" dirty="0">
                  <a:solidFill>
                    <a:srgbClr val="00B0F0"/>
                  </a:solidFill>
                  <a:latin typeface="楷体" panose="02010609060101010101" charset="-122"/>
                  <a:ea typeface="楷体" panose="02010609060101010101" charset="-122"/>
                  <a:cs typeface="方正卡通简体" panose="03000509000000000000" charset="-122"/>
                  <a:sym typeface="+mn-ea"/>
                </a:rPr>
                <a:t>和而不同</a:t>
              </a:r>
              <a:endParaRPr lang="zh-CN" altLang="en-US" b="1" dirty="0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  <a:cs typeface="方正卡通简体" panose="03000509000000000000" charset="-122"/>
                <a:sym typeface="+mn-ea"/>
              </a:endParaRPr>
            </a:p>
          </p:txBody>
        </p:sp>
        <p:sp>
          <p:nvSpPr>
            <p:cNvPr id="31" name="圆角矩形 30"/>
            <p:cNvSpPr/>
            <p:nvPr/>
          </p:nvSpPr>
          <p:spPr>
            <a:xfrm>
              <a:off x="13049" y="5923"/>
              <a:ext cx="5175" cy="209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2953" y="6324"/>
              <a:ext cx="5366" cy="1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b="1" dirty="0">
                  <a:solidFill>
                    <a:srgbClr val="00B0F0"/>
                  </a:solidFill>
                  <a:latin typeface="楷体" panose="02010609060101010101" charset="-122"/>
                  <a:ea typeface="楷体" panose="02010609060101010101" charset="-122"/>
                  <a:cs typeface="方正卡通简体" panose="03000509000000000000" charset="-122"/>
                  <a:sym typeface="+mn-ea"/>
                </a:rPr>
                <a:t>生活离不开反思</a:t>
              </a:r>
              <a:endParaRPr lang="zh-CN" altLang="en-US" b="1" dirty="0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  <a:cs typeface="方正卡通简体" panose="03000509000000000000" charset="-122"/>
                <a:sym typeface="+mn-ea"/>
              </a:endParaRPr>
            </a:p>
            <a:p>
              <a:pPr algn="ctr"/>
              <a:r>
                <a:rPr lang="zh-CN" altLang="en-US" b="1" dirty="0">
                  <a:solidFill>
                    <a:srgbClr val="00B0F0"/>
                  </a:solidFill>
                  <a:latin typeface="楷体" panose="02010609060101010101" charset="-122"/>
                  <a:ea typeface="楷体" panose="02010609060101010101" charset="-122"/>
                  <a:cs typeface="方正卡通简体" panose="03000509000000000000" charset="-122"/>
                  <a:sym typeface="+mn-ea"/>
                </a:rPr>
                <a:t>养成反思好习惯</a:t>
              </a:r>
              <a:endParaRPr lang="zh-CN" altLang="en-US" b="1" dirty="0">
                <a:solidFill>
                  <a:srgbClr val="00B0F0"/>
                </a:solidFill>
                <a:latin typeface="楷体" panose="02010609060101010101" charset="-122"/>
                <a:ea typeface="楷体" panose="02010609060101010101" charset="-122"/>
                <a:cs typeface="方正卡通简体" panose="03000509000000000000" charset="-122"/>
                <a:sym typeface="+mn-ea"/>
              </a:endParaRPr>
            </a:p>
          </p:txBody>
        </p:sp>
        <p:cxnSp>
          <p:nvCxnSpPr>
            <p:cNvPr id="43" name="直接连接符 42"/>
            <p:cNvCxnSpPr/>
            <p:nvPr/>
          </p:nvCxnSpPr>
          <p:spPr>
            <a:xfrm flipH="1">
              <a:off x="9519" y="3107"/>
              <a:ext cx="18" cy="128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9522" y="5242"/>
              <a:ext cx="5" cy="69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3622" y="5233"/>
              <a:ext cx="5" cy="69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15918" y="5233"/>
              <a:ext cx="5" cy="69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>
              <a:off x="3622" y="3775"/>
              <a:ext cx="12283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>
              <a:off x="3627" y="3777"/>
              <a:ext cx="16" cy="567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15905" y="3775"/>
              <a:ext cx="16" cy="567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文本框 6"/>
          <p:cNvSpPr txBox="1"/>
          <p:nvPr/>
        </p:nvSpPr>
        <p:spPr>
          <a:xfrm>
            <a:off x="4086805" y="2116902"/>
            <a:ext cx="3066404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方正卡通简体" panose="03000509000000000000" charset="-122"/>
                <a:sym typeface="+mn-ea"/>
              </a:rPr>
              <a:t>并列</a:t>
            </a:r>
            <a:r>
              <a:rPr lang="en-US" altLang="zh-CN" sz="2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方正卡通简体" panose="03000509000000000000" charset="-122"/>
                <a:sym typeface="+mn-ea"/>
              </a:rPr>
              <a:t> </a:t>
            </a:r>
            <a:r>
              <a:rPr lang="zh-CN" altLang="en-US" sz="2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方正卡通简体" panose="03000509000000000000" charset="-122"/>
                <a:sym typeface="+mn-ea"/>
              </a:rPr>
              <a:t>关系</a:t>
            </a:r>
            <a:endParaRPr lang="zh-CN" altLang="en-US" sz="2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方正卡通简体" panose="03000509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92200" y="4949825"/>
            <a:ext cx="10909935" cy="4298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200" b="1">
                <a:solidFill>
                  <a:srgbClr val="00B050"/>
                </a:solidFill>
                <a:ea typeface="宋体" panose="02010600030101010101" pitchFamily="2" charset="-122"/>
              </a:rPr>
              <a:t>         </a:t>
            </a:r>
            <a:r>
              <a:rPr lang="zh-CN" sz="2200" b="1">
                <a:solidFill>
                  <a:srgbClr val="00B050"/>
                </a:solidFill>
                <a:ea typeface="宋体" panose="02010600030101010101" pitchFamily="2" charset="-122"/>
              </a:rPr>
              <a:t>学会自尊自爱，能够尊重、宽容他人，并在反思自我中不断完善自己。</a:t>
            </a:r>
            <a:endParaRPr lang="en-US" altLang="zh-CN" sz="2200" b="1">
              <a:solidFill>
                <a:srgbClr val="00B050"/>
              </a:solidFill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73785" y="5602605"/>
            <a:ext cx="1022096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200" b="1">
                <a:solidFill>
                  <a:srgbClr val="00B050"/>
                </a:solidFill>
                <a:ea typeface="宋体" panose="02010600030101010101" pitchFamily="2" charset="-122"/>
              </a:rPr>
              <a:t>         </a:t>
            </a:r>
            <a:r>
              <a:rPr lang="zh-CN" sz="2200" b="1">
                <a:solidFill>
                  <a:srgbClr val="00B050"/>
                </a:solidFill>
                <a:ea typeface="宋体" panose="02010600030101010101" pitchFamily="2" charset="-122"/>
              </a:rPr>
              <a:t>本单元这一主题的学习为后面单元的学习奠定基础，使本册教材内容以尊重、宽容、反思概念贯穿始终，共同体现</a:t>
            </a:r>
            <a:r>
              <a:rPr lang="zh-CN" sz="2200" b="1">
                <a:solidFill>
                  <a:srgbClr val="C00000"/>
                </a:solidFill>
                <a:ea typeface="宋体" panose="02010600030101010101" pitchFamily="2" charset="-122"/>
              </a:rPr>
              <a:t>和谐共生的核心价值观</a:t>
            </a:r>
            <a:r>
              <a:rPr lang="zh-CN" sz="2200" b="1">
                <a:solidFill>
                  <a:srgbClr val="00B050"/>
                </a:solidFill>
                <a:ea typeface="宋体" panose="02010600030101010101" pitchFamily="2" charset="-122"/>
              </a:rPr>
              <a:t>。</a:t>
            </a:r>
            <a:endParaRPr lang="zh-CN" sz="2200" b="1">
              <a:solidFill>
                <a:srgbClr val="00B050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手绘铅笔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5955" y="829945"/>
            <a:ext cx="1056005" cy="105600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54025" y="550545"/>
            <a:ext cx="11460480" cy="6050915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12140" y="713740"/>
            <a:ext cx="11180445" cy="5739130"/>
          </a:xfrm>
          <a:prstGeom prst="rect">
            <a:avLst/>
          </a:prstGeom>
          <a:noFill/>
          <a:ln>
            <a:solidFill>
              <a:srgbClr val="ECA149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手绘边框1"/>
          <p:cNvPicPr>
            <a:picLocks noChangeAspect="1"/>
          </p:cNvPicPr>
          <p:nvPr/>
        </p:nvPicPr>
        <p:blipFill>
          <a:blip r:embed="rId2"/>
          <a:srcRect l="-885" t="24729" r="79688" b="42188"/>
          <a:stretch>
            <a:fillRect/>
          </a:stretch>
        </p:blipFill>
        <p:spPr>
          <a:xfrm>
            <a:off x="-83820" y="2830195"/>
            <a:ext cx="1123950" cy="1754505"/>
          </a:xfrm>
          <a:prstGeom prst="rect">
            <a:avLst/>
          </a:prstGeom>
        </p:spPr>
      </p:pic>
      <p:pic>
        <p:nvPicPr>
          <p:cNvPr id="10" name="图片 9" descr="手绘边框1"/>
          <p:cNvPicPr>
            <a:picLocks noChangeAspect="1"/>
          </p:cNvPicPr>
          <p:nvPr/>
        </p:nvPicPr>
        <p:blipFill>
          <a:blip r:embed="rId2"/>
          <a:srcRect l="-885" t="24729" r="79688" b="42188"/>
          <a:stretch>
            <a:fillRect/>
          </a:stretch>
        </p:blipFill>
        <p:spPr>
          <a:xfrm rot="5400000" flipH="1" flipV="1">
            <a:off x="6731635" y="5648960"/>
            <a:ext cx="969645" cy="1513840"/>
          </a:xfrm>
          <a:prstGeom prst="rect">
            <a:avLst/>
          </a:prstGeom>
        </p:spPr>
      </p:pic>
      <p:pic>
        <p:nvPicPr>
          <p:cNvPr id="4" name="图片 3" descr="卡通云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0000">
            <a:off x="10448925" y="-1251585"/>
            <a:ext cx="2785110" cy="2785110"/>
          </a:xfrm>
          <a:prstGeom prst="rect">
            <a:avLst/>
          </a:prstGeom>
        </p:spPr>
      </p:pic>
      <p:graphicFrame>
        <p:nvGraphicFramePr>
          <p:cNvPr id="14" name="表格 13"/>
          <p:cNvGraphicFramePr/>
          <p:nvPr>
            <p:custDataLst>
              <p:tags r:id="rId4"/>
            </p:custDataLst>
          </p:nvPr>
        </p:nvGraphicFramePr>
        <p:xfrm>
          <a:off x="1544320" y="2073910"/>
          <a:ext cx="9316085" cy="1633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7985"/>
                <a:gridCol w="7658100"/>
              </a:tblGrid>
              <a:tr h="381000">
                <a:tc gridSpan="2"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《义务教育品德与社会课程标准（</a:t>
                      </a:r>
                      <a:r>
                        <a:rPr lang="en-US" altLang="zh-CN"/>
                        <a:t>2011</a:t>
                      </a:r>
                      <a:r>
                        <a:rPr lang="zh-CN" altLang="en-US"/>
                        <a:t>年</a:t>
                      </a:r>
                      <a:r>
                        <a:rPr lang="zh-CN" altLang="en-US"/>
                        <a:t>版）》</a:t>
                      </a:r>
                      <a:endParaRPr lang="zh-CN" altLang="en-US"/>
                    </a:p>
                  </a:txBody>
                  <a:tcPr/>
                </a:tc>
                <a:tc hMerge="1">
                  <a:tcPr/>
                </a:tc>
              </a:tr>
              <a:tr h="640080">
                <a:tc rowSpan="2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+mn-ea"/>
                        </a:rPr>
                        <a:t>我的健康成长</a:t>
                      </a:r>
                      <a:endParaRPr lang="zh-CN" altLang="en-US" sz="1800">
                        <a:solidFill>
                          <a:schemeClr val="accent1">
                            <a:lumMod val="50000"/>
                          </a:schemeClr>
                        </a:solidFill>
                        <a:sym typeface="+mn-ea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 sz="1800">
                        <a:solidFill>
                          <a:schemeClr val="accent1">
                            <a:lumMod val="50000"/>
                          </a:schemeClr>
                        </a:solidFill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80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+mn-ea"/>
                        </a:rPr>
                        <a:t>第</a:t>
                      </a:r>
                      <a:r>
                        <a:rPr lang="en-US" altLang="zh-CN" sz="180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+mn-ea"/>
                        </a:rPr>
                        <a:t>2</a:t>
                      </a:r>
                      <a:r>
                        <a:rPr lang="zh-CN" altLang="en-US" sz="180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+mn-ea"/>
                        </a:rPr>
                        <a:t>条</a:t>
                      </a:r>
                      <a:r>
                        <a:rPr lang="en-US" altLang="zh-CN" sz="180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+mn-ea"/>
                        </a:rPr>
                        <a:t>   </a:t>
                      </a:r>
                      <a:r>
                        <a:rPr lang="zh-CN" altLang="en-US" sz="1800">
                          <a:solidFill>
                            <a:srgbClr val="C00000"/>
                          </a:solidFill>
                          <a:sym typeface="+mn-ea"/>
                        </a:rPr>
                        <a:t>懂得</a:t>
                      </a:r>
                      <a:r>
                        <a:rPr lang="zh-CN" altLang="en-US" sz="180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+mn-ea"/>
                        </a:rPr>
                        <a:t>做人要自尊自爱，</a:t>
                      </a:r>
                      <a:r>
                        <a:rPr lang="zh-CN" altLang="en-US" sz="1800">
                          <a:solidFill>
                            <a:srgbClr val="C00000"/>
                          </a:solidFill>
                          <a:sym typeface="+mn-ea"/>
                        </a:rPr>
                        <a:t>有</a:t>
                      </a:r>
                      <a:r>
                        <a:rPr lang="zh-CN" altLang="en-US" sz="180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+mn-ea"/>
                        </a:rPr>
                        <a:t>荣誉感和羞耻心；</a:t>
                      </a:r>
                      <a:endParaRPr lang="zh-CN" altLang="en-US" sz="1800">
                        <a:solidFill>
                          <a:schemeClr val="accent1">
                            <a:lumMod val="50000"/>
                          </a:schemeClr>
                        </a:solidFill>
                        <a:sym typeface="+mn-ea"/>
                      </a:endParaRP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80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+mn-ea"/>
                        </a:rPr>
                        <a:t> </a:t>
                      </a:r>
                      <a:r>
                        <a:rPr lang="en-US" altLang="zh-CN" sz="180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+mn-ea"/>
                        </a:rPr>
                        <a:t>             </a:t>
                      </a:r>
                      <a:r>
                        <a:rPr lang="zh-CN" altLang="en-US" sz="1800">
                          <a:solidFill>
                            <a:srgbClr val="C00000"/>
                          </a:solidFill>
                          <a:sym typeface="+mn-ea"/>
                        </a:rPr>
                        <a:t>愿意</a:t>
                      </a:r>
                      <a:r>
                        <a:rPr lang="zh-CN" altLang="en-US" sz="180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+mn-ea"/>
                        </a:rPr>
                        <a:t>反思自己的生活和行为。</a:t>
                      </a:r>
                      <a:endParaRPr lang="zh-CN" altLang="en-US" sz="1800">
                        <a:solidFill>
                          <a:schemeClr val="accent1">
                            <a:lumMod val="50000"/>
                          </a:schemeClr>
                        </a:solidFill>
                        <a:sym typeface="+mn-ea"/>
                      </a:endParaRPr>
                    </a:p>
                  </a:txBody>
                  <a:tcPr/>
                </a:tc>
              </a:tr>
              <a:tr h="612140">
                <a:tc vMerge="1">
                  <a:tcPr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80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+mn-ea"/>
                        </a:rPr>
                        <a:t>第</a:t>
                      </a:r>
                      <a:r>
                        <a:rPr lang="en-US" altLang="zh-CN" sz="180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+mn-ea"/>
                        </a:rPr>
                        <a:t>5</a:t>
                      </a:r>
                      <a:r>
                        <a:rPr lang="zh-CN" altLang="en-US" sz="180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+mn-ea"/>
                        </a:rPr>
                        <a:t>条</a:t>
                      </a:r>
                      <a:r>
                        <a:rPr lang="en-US" altLang="zh-CN" sz="180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+mn-ea"/>
                        </a:rPr>
                        <a:t>   </a:t>
                      </a:r>
                      <a:r>
                        <a:rPr lang="zh-CN" altLang="en-US" sz="1800">
                          <a:solidFill>
                            <a:srgbClr val="C00000"/>
                          </a:solidFill>
                          <a:sym typeface="+mn-ea"/>
                        </a:rPr>
                        <a:t>懂得</a:t>
                      </a:r>
                      <a:r>
                        <a:rPr lang="zh-CN" altLang="en-US" sz="180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+mn-ea"/>
                        </a:rPr>
                        <a:t>感恩和基本的</a:t>
                      </a:r>
                      <a:r>
                        <a:rPr lang="zh-CN" altLang="en-US" sz="180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+mn-ea"/>
                        </a:rPr>
                        <a:t>礼仪常识；</a:t>
                      </a:r>
                      <a:endParaRPr lang="zh-CN" altLang="en-US" sz="1800">
                        <a:solidFill>
                          <a:schemeClr val="accent1">
                            <a:lumMod val="50000"/>
                          </a:schemeClr>
                        </a:solidFill>
                        <a:sym typeface="+mn-ea"/>
                      </a:endParaRPr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altLang="zh-CN" sz="1800">
                          <a:solidFill>
                            <a:srgbClr val="C00000"/>
                          </a:solidFill>
                          <a:sym typeface="+mn-ea"/>
                        </a:rPr>
                        <a:t>              </a:t>
                      </a:r>
                      <a:r>
                        <a:rPr lang="zh-CN" altLang="en-US" sz="1800">
                          <a:solidFill>
                            <a:srgbClr val="C00000"/>
                          </a:solidFill>
                          <a:sym typeface="+mn-ea"/>
                        </a:rPr>
                        <a:t>学会</a:t>
                      </a:r>
                      <a:r>
                        <a:rPr lang="zh-CN" altLang="en-US" sz="180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+mn-ea"/>
                        </a:rPr>
                        <a:t>欣赏、宽容和尊重他人。</a:t>
                      </a:r>
                      <a:r>
                        <a:rPr lang="en-US" altLang="zh-CN" sz="180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+mn-ea"/>
                        </a:rPr>
                        <a:t>  </a:t>
                      </a:r>
                      <a:endParaRPr lang="en-US" altLang="zh-CN" sz="1800">
                        <a:solidFill>
                          <a:schemeClr val="accent1">
                            <a:lumMod val="50000"/>
                          </a:schemeClr>
                        </a:solidFill>
                        <a:sym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表格 14"/>
          <p:cNvGraphicFramePr/>
          <p:nvPr>
            <p:custDataLst>
              <p:tags r:id="rId5"/>
            </p:custDataLst>
          </p:nvPr>
        </p:nvGraphicFramePr>
        <p:xfrm>
          <a:off x="1544320" y="4486910"/>
          <a:ext cx="9316085" cy="1783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7665"/>
                <a:gridCol w="7678420"/>
              </a:tblGrid>
              <a:tr h="381000">
                <a:tc gridSpan="2"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《义务教育</a:t>
                      </a:r>
                      <a:r>
                        <a:rPr lang="zh-CN" altLang="en-US"/>
                        <a:t>道德与法治课程标准（</a:t>
                      </a:r>
                      <a:r>
                        <a:rPr lang="en-US" altLang="zh-CN"/>
                        <a:t>2022</a:t>
                      </a:r>
                      <a:r>
                        <a:rPr lang="zh-CN" altLang="en-US"/>
                        <a:t>年</a:t>
                      </a:r>
                      <a:r>
                        <a:rPr lang="zh-CN" altLang="en-US"/>
                        <a:t>版）》</a:t>
                      </a:r>
                      <a:endParaRPr lang="zh-CN" altLang="en-US"/>
                    </a:p>
                  </a:txBody>
                  <a:tcPr/>
                </a:tc>
                <a:tc hMerge="1">
                  <a:tcPr/>
                </a:tc>
              </a:tr>
              <a:tr h="381000">
                <a:tc rowSpan="3"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zh-CN" altLang="en-US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zh-CN" altLang="en-US" sz="180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+mn-ea"/>
                        </a:rPr>
                        <a:t>道德教育</a:t>
                      </a:r>
                      <a:endParaRPr lang="zh-CN" altLang="en-US" sz="1800">
                        <a:solidFill>
                          <a:schemeClr val="accent1">
                            <a:lumMod val="50000"/>
                          </a:schemeClr>
                        </a:solidFill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sym typeface="+mn-ea"/>
                        </a:rPr>
                        <a:t>懂得</a:t>
                      </a:r>
                      <a:r>
                        <a:rPr lang="zh-CN" altLang="en-US" sz="180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+mn-ea"/>
                        </a:rPr>
                        <a:t>做人要诚信、自尊、自爱、自强的</a:t>
                      </a:r>
                      <a:r>
                        <a:rPr lang="zh-CN" altLang="en-US" sz="180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+mn-ea"/>
                        </a:rPr>
                        <a:t>道理。</a:t>
                      </a:r>
                      <a:endParaRPr lang="zh-CN" altLang="en-US" sz="1800">
                        <a:solidFill>
                          <a:schemeClr val="accent1">
                            <a:lumMod val="50000"/>
                          </a:schemeClr>
                        </a:solidFill>
                        <a:sym typeface="+mn-ea"/>
                      </a:endParaRPr>
                    </a:p>
                  </a:txBody>
                  <a:tcPr/>
                </a:tc>
              </a:tr>
              <a:tr h="381000">
                <a:tc vMerge="1">
                  <a:tcPr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sym typeface="+mn-ea"/>
                        </a:rPr>
                        <a:t>愿意</a:t>
                      </a:r>
                      <a:r>
                        <a:rPr lang="zh-CN" altLang="en-US" sz="180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+mn-ea"/>
                        </a:rPr>
                        <a:t>反思自己的生活和行为，</a:t>
                      </a:r>
                      <a:r>
                        <a:rPr lang="zh-CN" altLang="en-US" sz="1800">
                          <a:solidFill>
                            <a:srgbClr val="C00000"/>
                          </a:solidFill>
                          <a:sym typeface="+mn-ea"/>
                        </a:rPr>
                        <a:t>学会</a:t>
                      </a:r>
                      <a:r>
                        <a:rPr lang="zh-CN" altLang="en-US" sz="180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+mn-ea"/>
                        </a:rPr>
                        <a:t>理性思考，</a:t>
                      </a:r>
                      <a:r>
                        <a:rPr lang="zh-CN" altLang="en-US" sz="1800">
                          <a:solidFill>
                            <a:srgbClr val="C00000"/>
                          </a:solidFill>
                          <a:sym typeface="+mn-ea"/>
                        </a:rPr>
                        <a:t>做出</a:t>
                      </a:r>
                      <a:r>
                        <a:rPr lang="zh-CN" altLang="en-US" sz="180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+mn-ea"/>
                        </a:rPr>
                        <a:t>正确的</a:t>
                      </a:r>
                      <a:r>
                        <a:rPr lang="zh-CN" altLang="en-US" sz="180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+mn-ea"/>
                        </a:rPr>
                        <a:t>判断与选择。</a:t>
                      </a:r>
                      <a:endParaRPr lang="zh-CN" altLang="en-US" sz="1800">
                        <a:solidFill>
                          <a:schemeClr val="accent1">
                            <a:lumMod val="50000"/>
                          </a:schemeClr>
                        </a:solidFill>
                        <a:sym typeface="+mn-ea"/>
                      </a:endParaRPr>
                    </a:p>
                  </a:txBody>
                  <a:tcPr/>
                </a:tc>
              </a:tr>
              <a:tr h="381000">
                <a:tc vMerge="1">
                  <a:tcPr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800">
                          <a:solidFill>
                            <a:srgbClr val="C00000"/>
                          </a:solidFill>
                          <a:sym typeface="+mn-ea"/>
                        </a:rPr>
                        <a:t>理解</a:t>
                      </a:r>
                      <a:r>
                        <a:rPr lang="zh-CN" altLang="en-US" sz="180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+mn-ea"/>
                        </a:rPr>
                        <a:t>平等待人的意义，</a:t>
                      </a:r>
                      <a:r>
                        <a:rPr lang="zh-CN" altLang="en-US" sz="1800">
                          <a:solidFill>
                            <a:srgbClr val="C00000"/>
                          </a:solidFill>
                          <a:sym typeface="+mn-ea"/>
                        </a:rPr>
                        <a:t>懂得</a:t>
                      </a:r>
                      <a:r>
                        <a:rPr lang="zh-CN" altLang="en-US" sz="180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+mn-ea"/>
                        </a:rPr>
                        <a:t>谦让、友善和宽容，</a:t>
                      </a:r>
                      <a:r>
                        <a:rPr lang="zh-CN" altLang="en-US" sz="1800">
                          <a:solidFill>
                            <a:srgbClr val="C00000"/>
                          </a:solidFill>
                          <a:sym typeface="+mn-ea"/>
                        </a:rPr>
                        <a:t>学会</a:t>
                      </a:r>
                      <a:r>
                        <a:rPr lang="zh-CN" altLang="en-US" sz="180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+mn-ea"/>
                        </a:rPr>
                        <a:t>尊重、同情、关心和感恩，</a:t>
                      </a:r>
                      <a:r>
                        <a:rPr lang="zh-CN" altLang="en-US" sz="1800">
                          <a:solidFill>
                            <a:srgbClr val="C00000"/>
                          </a:solidFill>
                          <a:sym typeface="+mn-ea"/>
                        </a:rPr>
                        <a:t>能够</a:t>
                      </a:r>
                      <a:r>
                        <a:rPr lang="zh-CN" altLang="en-US" sz="180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+mn-ea"/>
                        </a:rPr>
                        <a:t>相互帮助，</a:t>
                      </a:r>
                      <a:r>
                        <a:rPr lang="zh-CN" altLang="en-US" sz="1800">
                          <a:solidFill>
                            <a:srgbClr val="C00000"/>
                          </a:solidFill>
                          <a:sym typeface="+mn-ea"/>
                        </a:rPr>
                        <a:t>具有</a:t>
                      </a:r>
                      <a:r>
                        <a:rPr lang="zh-CN" altLang="en-US" sz="180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+mn-ea"/>
                        </a:rPr>
                        <a:t>团结互助</a:t>
                      </a:r>
                      <a:r>
                        <a:rPr lang="zh-CN" altLang="en-US" sz="180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+mn-ea"/>
                        </a:rPr>
                        <a:t>精神。</a:t>
                      </a:r>
                      <a:endParaRPr lang="zh-CN" altLang="en-US" sz="1800">
                        <a:solidFill>
                          <a:schemeClr val="accent1">
                            <a:lumMod val="50000"/>
                          </a:schemeClr>
                        </a:solidFill>
                        <a:sym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1711960" y="824865"/>
            <a:ext cx="53384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一单元教材编写</a:t>
            </a:r>
            <a:r>
              <a:rPr lang="zh-CN" altLang="en-US" sz="32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的课标依据</a:t>
            </a:r>
            <a:endParaRPr lang="zh-CN" altLang="en-US" sz="3200" b="1">
              <a:solidFill>
                <a:srgbClr val="00B050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prism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2950" y="1760855"/>
            <a:ext cx="10704195" cy="3644900"/>
          </a:xfrm>
          <a:prstGeom prst="rect">
            <a:avLst/>
          </a:prstGeom>
        </p:spPr>
      </p:pic>
      <p:pic>
        <p:nvPicPr>
          <p:cNvPr id="18" name="图片 17" descr="手绘铅笔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955" y="829945"/>
            <a:ext cx="1056005" cy="105600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54025" y="550545"/>
            <a:ext cx="11460480" cy="6050915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12140" y="713740"/>
            <a:ext cx="11180445" cy="5739130"/>
          </a:xfrm>
          <a:prstGeom prst="rect">
            <a:avLst/>
          </a:prstGeom>
          <a:noFill/>
          <a:ln>
            <a:solidFill>
              <a:srgbClr val="ECA149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手绘边框1"/>
          <p:cNvPicPr>
            <a:picLocks noChangeAspect="1"/>
          </p:cNvPicPr>
          <p:nvPr/>
        </p:nvPicPr>
        <p:blipFill>
          <a:blip r:embed="rId3"/>
          <a:srcRect l="-885" t="24729" r="79688" b="42188"/>
          <a:stretch>
            <a:fillRect/>
          </a:stretch>
        </p:blipFill>
        <p:spPr>
          <a:xfrm>
            <a:off x="-83820" y="2830195"/>
            <a:ext cx="1123950" cy="1754505"/>
          </a:xfrm>
          <a:prstGeom prst="rect">
            <a:avLst/>
          </a:prstGeom>
        </p:spPr>
      </p:pic>
      <p:pic>
        <p:nvPicPr>
          <p:cNvPr id="10" name="图片 9" descr="手绘边框1"/>
          <p:cNvPicPr>
            <a:picLocks noChangeAspect="1"/>
          </p:cNvPicPr>
          <p:nvPr/>
        </p:nvPicPr>
        <p:blipFill>
          <a:blip r:embed="rId3"/>
          <a:srcRect l="-885" t="24729" r="79688" b="42188"/>
          <a:stretch>
            <a:fillRect/>
          </a:stretch>
        </p:blipFill>
        <p:spPr>
          <a:xfrm rot="5400000" flipH="1" flipV="1">
            <a:off x="6731635" y="5648960"/>
            <a:ext cx="969645" cy="1513840"/>
          </a:xfrm>
          <a:prstGeom prst="rect">
            <a:avLst/>
          </a:prstGeom>
        </p:spPr>
      </p:pic>
      <p:pic>
        <p:nvPicPr>
          <p:cNvPr id="4" name="图片 3" descr="卡通云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0000">
            <a:off x="10448925" y="-1251585"/>
            <a:ext cx="2785110" cy="27851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11960" y="824865"/>
            <a:ext cx="53384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第一课</a:t>
            </a:r>
            <a:r>
              <a:rPr lang="en-US" altLang="zh-CN" sz="32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32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学会尊重</a:t>
            </a:r>
            <a:endParaRPr lang="zh-CN" altLang="en-US" sz="3200" b="1">
              <a:solidFill>
                <a:srgbClr val="00B05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5840730" y="2973070"/>
            <a:ext cx="50800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000" b="1">
                <a:solidFill>
                  <a:srgbClr val="00B050"/>
                </a:solidFill>
                <a:ea typeface="宋体" panose="02010600030101010101" pitchFamily="2" charset="-122"/>
              </a:rPr>
              <a:t>平</a:t>
            </a:r>
            <a:endParaRPr lang="zh-CN" sz="2000" b="1">
              <a:solidFill>
                <a:srgbClr val="00B050"/>
              </a:solidFill>
              <a:ea typeface="宋体" panose="02010600030101010101" pitchFamily="2" charset="-122"/>
            </a:endParaRPr>
          </a:p>
          <a:p>
            <a:pPr indent="0"/>
            <a:r>
              <a:rPr lang="zh-CN" sz="2000" b="1">
                <a:solidFill>
                  <a:srgbClr val="00B050"/>
                </a:solidFill>
                <a:ea typeface="宋体" panose="02010600030101010101" pitchFamily="2" charset="-122"/>
              </a:rPr>
              <a:t>行</a:t>
            </a:r>
            <a:endParaRPr lang="zh-CN" sz="2000" b="1">
              <a:solidFill>
                <a:srgbClr val="00B050"/>
              </a:solidFill>
              <a:ea typeface="宋体" panose="02010600030101010101" pitchFamily="2" charset="-122"/>
            </a:endParaRPr>
          </a:p>
          <a:p>
            <a:pPr indent="0"/>
            <a:r>
              <a:rPr lang="zh-CN" sz="2000" b="1">
                <a:solidFill>
                  <a:srgbClr val="00B050"/>
                </a:solidFill>
                <a:ea typeface="宋体" panose="02010600030101010101" pitchFamily="2" charset="-122"/>
              </a:rPr>
              <a:t>并</a:t>
            </a:r>
            <a:endParaRPr lang="zh-CN" sz="2000" b="1">
              <a:solidFill>
                <a:srgbClr val="00B050"/>
              </a:solidFill>
              <a:ea typeface="宋体" panose="02010600030101010101" pitchFamily="2" charset="-122"/>
            </a:endParaRPr>
          </a:p>
          <a:p>
            <a:pPr indent="0"/>
            <a:r>
              <a:rPr lang="zh-CN" sz="2000" b="1">
                <a:solidFill>
                  <a:srgbClr val="00B050"/>
                </a:solidFill>
                <a:ea typeface="宋体" panose="02010600030101010101" pitchFamily="2" charset="-122"/>
              </a:rPr>
              <a:t>列</a:t>
            </a:r>
            <a:endParaRPr lang="zh-CN" altLang="en-US" sz="2000" b="1">
              <a:solidFill>
                <a:srgbClr val="00B050"/>
              </a:solidFill>
              <a:ea typeface="宋体" panose="02010600030101010101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123950" y="1885950"/>
            <a:ext cx="6584950" cy="4104005"/>
            <a:chOff x="1770" y="2970"/>
            <a:chExt cx="10370" cy="6463"/>
          </a:xfrm>
        </p:grpSpPr>
        <p:sp>
          <p:nvSpPr>
            <p:cNvPr id="14" name="文本框 13"/>
            <p:cNvSpPr txBox="1"/>
            <p:nvPr/>
          </p:nvSpPr>
          <p:spPr>
            <a:xfrm>
              <a:off x="2696" y="6136"/>
              <a:ext cx="1551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2000" b="1">
                  <a:solidFill>
                    <a:srgbClr val="00B05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2-3</a:t>
              </a:r>
              <a:r>
                <a:rPr lang="zh-CN" altLang="en-US" sz="2000" b="1">
                  <a:solidFill>
                    <a:srgbClr val="00B05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页</a:t>
              </a:r>
              <a:endPara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10590" y="2970"/>
              <a:ext cx="1551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2000" b="1">
                  <a:solidFill>
                    <a:srgbClr val="00B05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4-7</a:t>
              </a:r>
              <a:r>
                <a:rPr lang="zh-CN" altLang="en-US" sz="2000" b="1">
                  <a:solidFill>
                    <a:srgbClr val="00B05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页</a:t>
              </a:r>
              <a:endPara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0590" y="7885"/>
              <a:ext cx="1551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2000" b="1">
                  <a:solidFill>
                    <a:srgbClr val="00B05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8-11</a:t>
              </a:r>
              <a:r>
                <a:rPr lang="zh-CN" altLang="en-US" sz="2000" b="1">
                  <a:solidFill>
                    <a:srgbClr val="00B05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页</a:t>
              </a:r>
              <a:endPara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770" y="7739"/>
              <a:ext cx="5748" cy="1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60000"/>
                </a:lnSpc>
              </a:pPr>
              <a:r>
                <a:rPr lang="zh-CN" altLang="en-US" sz="2000" b="1">
                  <a:solidFill>
                    <a:srgbClr val="00B05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第</a:t>
              </a:r>
              <a:r>
                <a:rPr lang="en-US" altLang="zh-CN" sz="2000" b="1">
                  <a:solidFill>
                    <a:srgbClr val="00B05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1</a:t>
              </a:r>
              <a:r>
                <a:rPr lang="zh-CN" altLang="en-US" sz="2000" b="1">
                  <a:solidFill>
                    <a:srgbClr val="00B05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课时：话题一、话题二</a:t>
              </a:r>
              <a:endPara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  <a:p>
              <a:pPr algn="l">
                <a:lnSpc>
                  <a:spcPct val="160000"/>
                </a:lnSpc>
              </a:pPr>
              <a:r>
                <a:rPr lang="zh-CN" altLang="en-US" sz="2000" b="1">
                  <a:solidFill>
                    <a:srgbClr val="00B05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第</a:t>
              </a:r>
              <a:r>
                <a:rPr lang="en-US" altLang="zh-CN" sz="2000" b="1">
                  <a:solidFill>
                    <a:srgbClr val="00B05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2</a:t>
              </a:r>
              <a:r>
                <a:rPr lang="zh-CN" altLang="en-US" sz="2000" b="1">
                  <a:solidFill>
                    <a:srgbClr val="00B05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课时：话题三</a:t>
              </a:r>
              <a:endPara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prism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手绘铅笔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5955" y="829945"/>
            <a:ext cx="1056005" cy="105600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54025" y="550545"/>
            <a:ext cx="11460480" cy="6050915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12140" y="713740"/>
            <a:ext cx="11180445" cy="5739130"/>
          </a:xfrm>
          <a:prstGeom prst="rect">
            <a:avLst/>
          </a:prstGeom>
          <a:noFill/>
          <a:ln>
            <a:solidFill>
              <a:srgbClr val="ECA149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手绘边框1"/>
          <p:cNvPicPr>
            <a:picLocks noChangeAspect="1"/>
          </p:cNvPicPr>
          <p:nvPr/>
        </p:nvPicPr>
        <p:blipFill>
          <a:blip r:embed="rId2"/>
          <a:srcRect l="-885" t="24729" r="79688" b="42188"/>
          <a:stretch>
            <a:fillRect/>
          </a:stretch>
        </p:blipFill>
        <p:spPr>
          <a:xfrm>
            <a:off x="-83820" y="2830195"/>
            <a:ext cx="1123950" cy="1754505"/>
          </a:xfrm>
          <a:prstGeom prst="rect">
            <a:avLst/>
          </a:prstGeom>
        </p:spPr>
      </p:pic>
      <p:pic>
        <p:nvPicPr>
          <p:cNvPr id="10" name="图片 9" descr="手绘边框1"/>
          <p:cNvPicPr>
            <a:picLocks noChangeAspect="1"/>
          </p:cNvPicPr>
          <p:nvPr/>
        </p:nvPicPr>
        <p:blipFill>
          <a:blip r:embed="rId2"/>
          <a:srcRect l="-885" t="24729" r="79688" b="42188"/>
          <a:stretch>
            <a:fillRect/>
          </a:stretch>
        </p:blipFill>
        <p:spPr>
          <a:xfrm rot="5400000" flipH="1" flipV="1">
            <a:off x="6731635" y="5648960"/>
            <a:ext cx="969645" cy="1513840"/>
          </a:xfrm>
          <a:prstGeom prst="rect">
            <a:avLst/>
          </a:prstGeom>
        </p:spPr>
      </p:pic>
      <p:pic>
        <p:nvPicPr>
          <p:cNvPr id="4" name="图片 3" descr="卡通云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0000">
            <a:off x="10448925" y="-1251585"/>
            <a:ext cx="2785110" cy="278511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8335010" y="1114425"/>
            <a:ext cx="2290445" cy="16414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20000"/>
              </a:lnSpc>
            </a:pPr>
            <a:r>
              <a:rPr lang="zh-CN" sz="2800" b="1">
                <a:solidFill>
                  <a:srgbClr val="C00000"/>
                </a:solidFill>
                <a:ea typeface="宋体" panose="02010600030101010101" pitchFamily="2" charset="-122"/>
              </a:rPr>
              <a:t>1个“了解”</a:t>
            </a:r>
            <a:endParaRPr lang="zh-CN" sz="28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>
              <a:lnSpc>
                <a:spcPct val="120000"/>
              </a:lnSpc>
            </a:pPr>
            <a:r>
              <a:rPr lang="zh-CN" sz="2800" b="1">
                <a:solidFill>
                  <a:srgbClr val="C00000"/>
                </a:solidFill>
                <a:ea typeface="宋体" panose="02010600030101010101" pitchFamily="2" charset="-122"/>
              </a:rPr>
              <a:t>2个“认识”</a:t>
            </a:r>
            <a:endParaRPr lang="zh-CN" sz="2800" b="1">
              <a:solidFill>
                <a:srgbClr val="C00000"/>
              </a:solidFill>
              <a:ea typeface="宋体" panose="02010600030101010101" pitchFamily="2" charset="-122"/>
            </a:endParaRPr>
          </a:p>
          <a:p>
            <a:pPr indent="0">
              <a:lnSpc>
                <a:spcPct val="120000"/>
              </a:lnSpc>
            </a:pPr>
            <a:r>
              <a:rPr lang="zh-CN" sz="2800" b="1">
                <a:solidFill>
                  <a:srgbClr val="C00000"/>
                </a:solidFill>
                <a:ea typeface="宋体" panose="02010600030101010101" pitchFamily="2" charset="-122"/>
              </a:rPr>
              <a:t>2个“学会”</a:t>
            </a:r>
            <a:endParaRPr lang="zh-CN" altLang="en-US" sz="2800" b="1">
              <a:solidFill>
                <a:srgbClr val="C00000"/>
              </a:solidFill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11960" y="824865"/>
            <a:ext cx="53384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第一课</a:t>
            </a:r>
            <a:r>
              <a:rPr lang="en-US" altLang="zh-CN" sz="32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32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学会尊重</a:t>
            </a:r>
            <a:endParaRPr lang="zh-CN" altLang="en-US" sz="3200" b="1">
              <a:solidFill>
                <a:srgbClr val="00B05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202055" y="2416810"/>
            <a:ext cx="10172700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教学目标：</a:t>
            </a:r>
            <a:endParaRPr lang="zh-CN" altLang="en-US" sz="28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</a:t>
            </a:r>
            <a:r>
              <a:rPr lang="zh-CN" altLang="en-US" sz="28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1.</a:t>
            </a:r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认识</a:t>
            </a:r>
            <a:r>
              <a:rPr lang="zh-CN" altLang="en-US" sz="28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到每个人都拥有生而为人的尊严，都应当得到尊重。</a:t>
            </a:r>
            <a:endParaRPr lang="zh-CN" altLang="en-US" sz="28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zh-CN" sz="28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</a:t>
            </a:r>
            <a:r>
              <a:rPr lang="zh-CN" altLang="en-US" sz="28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2.</a:t>
            </a:r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了解</a:t>
            </a:r>
            <a:r>
              <a:rPr lang="zh-CN" altLang="en-US" sz="28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自尊的意义和主要表现，学会尊重自己。</a:t>
            </a:r>
            <a:endParaRPr lang="zh-CN" altLang="en-US" sz="28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</a:t>
            </a:r>
            <a:r>
              <a:rPr lang="zh-CN" altLang="en-US" sz="28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3.</a:t>
            </a:r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认识</a:t>
            </a:r>
            <a:r>
              <a:rPr lang="zh-CN" altLang="en-US" sz="28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到尊重他人是一个人文明素养的体现，</a:t>
            </a:r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学会</a:t>
            </a:r>
            <a:r>
              <a:rPr lang="zh-CN" altLang="en-US" sz="28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将对他人的尊重体现在语言和行动上。</a:t>
            </a:r>
            <a:endParaRPr lang="zh-CN" altLang="en-US" sz="28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prism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6770" y="1829435"/>
            <a:ext cx="10965815" cy="3670935"/>
          </a:xfrm>
          <a:prstGeom prst="rect">
            <a:avLst/>
          </a:prstGeom>
        </p:spPr>
      </p:pic>
      <p:pic>
        <p:nvPicPr>
          <p:cNvPr id="18" name="图片 17" descr="手绘铅笔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955" y="829945"/>
            <a:ext cx="1056005" cy="105600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54025" y="550545"/>
            <a:ext cx="11460480" cy="6050915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12140" y="713740"/>
            <a:ext cx="11180445" cy="5739130"/>
          </a:xfrm>
          <a:prstGeom prst="rect">
            <a:avLst/>
          </a:prstGeom>
          <a:noFill/>
          <a:ln>
            <a:solidFill>
              <a:srgbClr val="ECA149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手绘边框1"/>
          <p:cNvPicPr>
            <a:picLocks noChangeAspect="1"/>
          </p:cNvPicPr>
          <p:nvPr/>
        </p:nvPicPr>
        <p:blipFill>
          <a:blip r:embed="rId3"/>
          <a:srcRect l="-885" t="24729" r="79688" b="42188"/>
          <a:stretch>
            <a:fillRect/>
          </a:stretch>
        </p:blipFill>
        <p:spPr>
          <a:xfrm>
            <a:off x="-83820" y="2830195"/>
            <a:ext cx="1123950" cy="1754505"/>
          </a:xfrm>
          <a:prstGeom prst="rect">
            <a:avLst/>
          </a:prstGeom>
        </p:spPr>
      </p:pic>
      <p:pic>
        <p:nvPicPr>
          <p:cNvPr id="10" name="图片 9" descr="手绘边框1"/>
          <p:cNvPicPr>
            <a:picLocks noChangeAspect="1"/>
          </p:cNvPicPr>
          <p:nvPr/>
        </p:nvPicPr>
        <p:blipFill>
          <a:blip r:embed="rId3"/>
          <a:srcRect l="-885" t="24729" r="79688" b="42188"/>
          <a:stretch>
            <a:fillRect/>
          </a:stretch>
        </p:blipFill>
        <p:spPr>
          <a:xfrm rot="5400000" flipH="1" flipV="1">
            <a:off x="6731635" y="5648960"/>
            <a:ext cx="969645" cy="1513840"/>
          </a:xfrm>
          <a:prstGeom prst="rect">
            <a:avLst/>
          </a:prstGeom>
        </p:spPr>
      </p:pic>
      <p:pic>
        <p:nvPicPr>
          <p:cNvPr id="4" name="图片 3" descr="卡通云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0000">
            <a:off x="10448925" y="-1251585"/>
            <a:ext cx="2785110" cy="27851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rcRect b="27407"/>
          <a:stretch>
            <a:fillRect/>
          </a:stretch>
        </p:blipFill>
        <p:spPr>
          <a:xfrm>
            <a:off x="1711960" y="1717040"/>
            <a:ext cx="2956560" cy="99568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711960" y="824865"/>
            <a:ext cx="53384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第一课</a:t>
            </a:r>
            <a:r>
              <a:rPr lang="en-US" altLang="zh-CN" sz="32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32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学会尊重</a:t>
            </a:r>
            <a:endParaRPr lang="zh-CN" altLang="en-US" sz="3200" b="1">
              <a:solidFill>
                <a:srgbClr val="00B05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prism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6740" y="2164715"/>
            <a:ext cx="11019155" cy="3085465"/>
          </a:xfrm>
          <a:prstGeom prst="rect">
            <a:avLst/>
          </a:prstGeom>
        </p:spPr>
      </p:pic>
      <p:pic>
        <p:nvPicPr>
          <p:cNvPr id="18" name="图片 17" descr="手绘铅笔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955" y="829945"/>
            <a:ext cx="1056005" cy="105600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54025" y="550545"/>
            <a:ext cx="11460480" cy="6050915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12140" y="713740"/>
            <a:ext cx="11180445" cy="5739130"/>
          </a:xfrm>
          <a:prstGeom prst="rect">
            <a:avLst/>
          </a:prstGeom>
          <a:noFill/>
          <a:ln>
            <a:solidFill>
              <a:srgbClr val="ECA149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手绘边框1"/>
          <p:cNvPicPr>
            <a:picLocks noChangeAspect="1"/>
          </p:cNvPicPr>
          <p:nvPr/>
        </p:nvPicPr>
        <p:blipFill>
          <a:blip r:embed="rId3"/>
          <a:srcRect l="-885" t="24729" r="79688" b="42188"/>
          <a:stretch>
            <a:fillRect/>
          </a:stretch>
        </p:blipFill>
        <p:spPr>
          <a:xfrm>
            <a:off x="-83820" y="2830195"/>
            <a:ext cx="1123950" cy="1754505"/>
          </a:xfrm>
          <a:prstGeom prst="rect">
            <a:avLst/>
          </a:prstGeom>
        </p:spPr>
      </p:pic>
      <p:pic>
        <p:nvPicPr>
          <p:cNvPr id="10" name="图片 9" descr="手绘边框1"/>
          <p:cNvPicPr>
            <a:picLocks noChangeAspect="1"/>
          </p:cNvPicPr>
          <p:nvPr/>
        </p:nvPicPr>
        <p:blipFill>
          <a:blip r:embed="rId3"/>
          <a:srcRect l="-885" t="24729" r="79688" b="42188"/>
          <a:stretch>
            <a:fillRect/>
          </a:stretch>
        </p:blipFill>
        <p:spPr>
          <a:xfrm rot="5400000" flipH="1" flipV="1">
            <a:off x="6731635" y="5648960"/>
            <a:ext cx="969645" cy="1513840"/>
          </a:xfrm>
          <a:prstGeom prst="rect">
            <a:avLst/>
          </a:prstGeom>
        </p:spPr>
      </p:pic>
      <p:pic>
        <p:nvPicPr>
          <p:cNvPr id="4" name="图片 3" descr="卡通云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0000">
            <a:off x="10448925" y="-1251585"/>
            <a:ext cx="2785110" cy="2785110"/>
          </a:xfrm>
          <a:prstGeom prst="rect">
            <a:avLst/>
          </a:prstGeom>
        </p:spPr>
      </p:pic>
      <p:cxnSp>
        <p:nvCxnSpPr>
          <p:cNvPr id="16" name="直接连接符 15"/>
          <p:cNvCxnSpPr/>
          <p:nvPr/>
        </p:nvCxnSpPr>
        <p:spPr>
          <a:xfrm flipV="1">
            <a:off x="6391275" y="3041650"/>
            <a:ext cx="518160" cy="1016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V="1">
            <a:off x="4628515" y="4554220"/>
            <a:ext cx="518160" cy="1016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1711960" y="824865"/>
            <a:ext cx="53384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第一课</a:t>
            </a:r>
            <a:r>
              <a:rPr lang="en-US" altLang="zh-CN" sz="32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32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学会尊重</a:t>
            </a:r>
            <a:endParaRPr lang="zh-CN" altLang="en-US" sz="3200" b="1">
              <a:solidFill>
                <a:srgbClr val="00B05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prism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2288540" y="1250950"/>
            <a:ext cx="6044565" cy="4730115"/>
            <a:chOff x="4447" y="2303"/>
            <a:chExt cx="9475" cy="7540"/>
          </a:xfrm>
        </p:grpSpPr>
        <p:pic>
          <p:nvPicPr>
            <p:cNvPr id="19" name="图片 18" descr="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447" y="2303"/>
              <a:ext cx="4763" cy="7412"/>
            </a:xfrm>
            <a:prstGeom prst="rect">
              <a:avLst/>
            </a:prstGeom>
          </p:spPr>
        </p:pic>
        <p:pic>
          <p:nvPicPr>
            <p:cNvPr id="6" name="图片 5" descr="3-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10" y="2303"/>
              <a:ext cx="4713" cy="7541"/>
            </a:xfrm>
            <a:prstGeom prst="rect">
              <a:avLst/>
            </a:prstGeom>
          </p:spPr>
        </p:pic>
      </p:grpSp>
      <p:pic>
        <p:nvPicPr>
          <p:cNvPr id="18" name="图片 17" descr="手绘铅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55" y="829945"/>
            <a:ext cx="1056005" cy="105600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54025" y="550545"/>
            <a:ext cx="11460480" cy="6050915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12140" y="713740"/>
            <a:ext cx="11180445" cy="5739130"/>
          </a:xfrm>
          <a:prstGeom prst="rect">
            <a:avLst/>
          </a:prstGeom>
          <a:noFill/>
          <a:ln>
            <a:solidFill>
              <a:srgbClr val="ECA149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手绘边框1"/>
          <p:cNvPicPr>
            <a:picLocks noChangeAspect="1"/>
          </p:cNvPicPr>
          <p:nvPr/>
        </p:nvPicPr>
        <p:blipFill>
          <a:blip r:embed="rId4"/>
          <a:srcRect l="-885" t="24729" r="79688" b="42188"/>
          <a:stretch>
            <a:fillRect/>
          </a:stretch>
        </p:blipFill>
        <p:spPr>
          <a:xfrm>
            <a:off x="-83820" y="2830195"/>
            <a:ext cx="1123950" cy="1754505"/>
          </a:xfrm>
          <a:prstGeom prst="rect">
            <a:avLst/>
          </a:prstGeom>
        </p:spPr>
      </p:pic>
      <p:pic>
        <p:nvPicPr>
          <p:cNvPr id="10" name="图片 9" descr="手绘边框1"/>
          <p:cNvPicPr>
            <a:picLocks noChangeAspect="1"/>
          </p:cNvPicPr>
          <p:nvPr/>
        </p:nvPicPr>
        <p:blipFill>
          <a:blip r:embed="rId4"/>
          <a:srcRect l="-885" t="24729" r="79688" b="42188"/>
          <a:stretch>
            <a:fillRect/>
          </a:stretch>
        </p:blipFill>
        <p:spPr>
          <a:xfrm rot="5400000" flipH="1" flipV="1">
            <a:off x="6731635" y="5648960"/>
            <a:ext cx="969645" cy="1513840"/>
          </a:xfrm>
          <a:prstGeom prst="rect">
            <a:avLst/>
          </a:prstGeom>
        </p:spPr>
      </p:pic>
      <p:pic>
        <p:nvPicPr>
          <p:cNvPr id="4" name="图片 3" descr="卡通云朵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00000">
            <a:off x="10448925" y="-1251585"/>
            <a:ext cx="2785110" cy="278511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441065" y="5901055"/>
            <a:ext cx="60452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宪法为人人享有平等的尊严提供了制度保障。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422900" y="4547235"/>
            <a:ext cx="629920" cy="1290320"/>
            <a:chOff x="6305" y="7161"/>
            <a:chExt cx="992" cy="2032"/>
          </a:xfrm>
        </p:grpSpPr>
        <p:sp>
          <p:nvSpPr>
            <p:cNvPr id="5" name="圆角矩形 4"/>
            <p:cNvSpPr/>
            <p:nvPr/>
          </p:nvSpPr>
          <p:spPr>
            <a:xfrm>
              <a:off x="6305" y="7161"/>
              <a:ext cx="992" cy="336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9" name="直接箭头连接符 8"/>
            <p:cNvCxnSpPr/>
            <p:nvPr/>
          </p:nvCxnSpPr>
          <p:spPr>
            <a:xfrm flipH="1">
              <a:off x="6433" y="7529"/>
              <a:ext cx="16" cy="1664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圆角矩形 10"/>
          <p:cNvSpPr/>
          <p:nvPr/>
        </p:nvSpPr>
        <p:spPr>
          <a:xfrm>
            <a:off x="5300345" y="3398520"/>
            <a:ext cx="2938145" cy="48323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3" name="直接箭头连接符 12"/>
          <p:cNvCxnSpPr>
            <a:stCxn id="11" idx="3"/>
          </p:cNvCxnSpPr>
          <p:nvPr/>
        </p:nvCxnSpPr>
        <p:spPr>
          <a:xfrm flipV="1">
            <a:off x="8238490" y="3014980"/>
            <a:ext cx="943610" cy="62547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8455025" y="2234565"/>
            <a:ext cx="34594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对正文文本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进行提炼概括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r>
              <a:rPr lang="en-US" altLang="zh-CN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“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每个人都应得到尊重</a:t>
            </a:r>
            <a:r>
              <a:rPr lang="en-US" altLang="zh-CN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”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。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2424430" y="4314825"/>
            <a:ext cx="629920" cy="21336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808355" y="3587750"/>
            <a:ext cx="19069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普通人的故事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22" name="直接箭头连接符 21"/>
          <p:cNvCxnSpPr/>
          <p:nvPr/>
        </p:nvCxnSpPr>
        <p:spPr>
          <a:xfrm flipH="1" flipV="1">
            <a:off x="2021205" y="4029710"/>
            <a:ext cx="428625" cy="36639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prism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 rot="0">
            <a:off x="3070225" y="1446530"/>
            <a:ext cx="5276215" cy="4589780"/>
            <a:chOff x="3235" y="1307"/>
            <a:chExt cx="9469" cy="7554"/>
          </a:xfrm>
        </p:grpSpPr>
        <p:pic>
          <p:nvPicPr>
            <p:cNvPr id="23" name="图片 22" descr="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696" y="1307"/>
              <a:ext cx="5008" cy="7555"/>
            </a:xfrm>
            <a:prstGeom prst="rect">
              <a:avLst/>
            </a:prstGeom>
          </p:spPr>
        </p:pic>
        <p:pic>
          <p:nvPicPr>
            <p:cNvPr id="22" name="图片 21" descr="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35" y="1307"/>
              <a:ext cx="4855" cy="7555"/>
            </a:xfrm>
            <a:prstGeom prst="rect">
              <a:avLst/>
            </a:prstGeom>
          </p:spPr>
        </p:pic>
      </p:grpSp>
      <p:pic>
        <p:nvPicPr>
          <p:cNvPr id="18" name="图片 17" descr="手绘铅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55" y="829945"/>
            <a:ext cx="1056005" cy="105600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54025" y="550545"/>
            <a:ext cx="11460480" cy="6050915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12140" y="713740"/>
            <a:ext cx="11180445" cy="5739130"/>
          </a:xfrm>
          <a:prstGeom prst="rect">
            <a:avLst/>
          </a:prstGeom>
          <a:noFill/>
          <a:ln>
            <a:solidFill>
              <a:srgbClr val="ECA149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手绘边框1"/>
          <p:cNvPicPr>
            <a:picLocks noChangeAspect="1"/>
          </p:cNvPicPr>
          <p:nvPr/>
        </p:nvPicPr>
        <p:blipFill>
          <a:blip r:embed="rId4"/>
          <a:srcRect l="-885" t="24729" r="79688" b="42188"/>
          <a:stretch>
            <a:fillRect/>
          </a:stretch>
        </p:blipFill>
        <p:spPr>
          <a:xfrm>
            <a:off x="-83820" y="2830195"/>
            <a:ext cx="1123950" cy="1754505"/>
          </a:xfrm>
          <a:prstGeom prst="rect">
            <a:avLst/>
          </a:prstGeom>
        </p:spPr>
      </p:pic>
      <p:pic>
        <p:nvPicPr>
          <p:cNvPr id="10" name="图片 9" descr="手绘边框1"/>
          <p:cNvPicPr>
            <a:picLocks noChangeAspect="1"/>
          </p:cNvPicPr>
          <p:nvPr/>
        </p:nvPicPr>
        <p:blipFill>
          <a:blip r:embed="rId4"/>
          <a:srcRect l="-885" t="24729" r="79688" b="42188"/>
          <a:stretch>
            <a:fillRect/>
          </a:stretch>
        </p:blipFill>
        <p:spPr>
          <a:xfrm rot="5400000" flipH="1" flipV="1">
            <a:off x="6731635" y="5648960"/>
            <a:ext cx="969645" cy="1513840"/>
          </a:xfrm>
          <a:prstGeom prst="rect">
            <a:avLst/>
          </a:prstGeom>
        </p:spPr>
      </p:pic>
      <p:pic>
        <p:nvPicPr>
          <p:cNvPr id="4" name="图片 3" descr="卡通云朵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00000">
            <a:off x="10448925" y="-1251585"/>
            <a:ext cx="2785110" cy="278511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143250" y="900430"/>
            <a:ext cx="6909435" cy="1539875"/>
            <a:chOff x="1845" y="1478"/>
            <a:chExt cx="10881" cy="2425"/>
          </a:xfrm>
        </p:grpSpPr>
        <p:sp>
          <p:nvSpPr>
            <p:cNvPr id="11" name="圆角矩形 10"/>
            <p:cNvSpPr/>
            <p:nvPr/>
          </p:nvSpPr>
          <p:spPr>
            <a:xfrm>
              <a:off x="1845" y="3030"/>
              <a:ext cx="4100" cy="873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993" y="1478"/>
              <a:ext cx="10733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>
                  <a:solidFill>
                    <a:srgbClr val="00B05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正文</a:t>
              </a:r>
              <a:r>
                <a:rPr lang="en-US" altLang="zh-CN" sz="2000" b="1">
                  <a:solidFill>
                    <a:srgbClr val="00B05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“</a:t>
              </a:r>
              <a:r>
                <a:rPr lang="zh-CN" altLang="en-US" sz="2000" b="1">
                  <a:solidFill>
                    <a:srgbClr val="00B05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尊重自己</a:t>
              </a:r>
              <a:r>
                <a:rPr lang="en-US" altLang="zh-CN" sz="2000" b="1">
                  <a:solidFill>
                    <a:srgbClr val="00B05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”</a:t>
              </a:r>
              <a:r>
                <a:rPr lang="zh-CN" altLang="en-US" sz="2000" b="1">
                  <a:solidFill>
                    <a:srgbClr val="00B05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的内容以及表现</a:t>
              </a:r>
              <a:endParaRPr lang="en-US" altLang="zh-CN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</p:txBody>
        </p:sp>
        <p:cxnSp>
          <p:nvCxnSpPr>
            <p:cNvPr id="13" name="直接箭头连接符 12"/>
            <p:cNvCxnSpPr/>
            <p:nvPr/>
          </p:nvCxnSpPr>
          <p:spPr>
            <a:xfrm flipV="1">
              <a:off x="5547" y="2242"/>
              <a:ext cx="0" cy="764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文本框 4"/>
          <p:cNvSpPr txBox="1"/>
          <p:nvPr/>
        </p:nvSpPr>
        <p:spPr>
          <a:xfrm>
            <a:off x="893445" y="2455545"/>
            <a:ext cx="19069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刘菲的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案例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155950" y="2498725"/>
            <a:ext cx="629920" cy="21336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7" name="直接箭头连接符 6"/>
          <p:cNvCxnSpPr/>
          <p:nvPr/>
        </p:nvCxnSpPr>
        <p:spPr>
          <a:xfrm flipH="1">
            <a:off x="2416810" y="2645410"/>
            <a:ext cx="726440" cy="889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圆角矩形 15"/>
          <p:cNvSpPr/>
          <p:nvPr/>
        </p:nvSpPr>
        <p:spPr>
          <a:xfrm>
            <a:off x="5670550" y="3339465"/>
            <a:ext cx="2603500" cy="35179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7" name="直接箭头连接符 16"/>
          <p:cNvCxnSpPr/>
          <p:nvPr/>
        </p:nvCxnSpPr>
        <p:spPr>
          <a:xfrm flipV="1">
            <a:off x="8284210" y="2482215"/>
            <a:ext cx="618490" cy="97345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圆角矩形 18"/>
          <p:cNvSpPr/>
          <p:nvPr/>
        </p:nvSpPr>
        <p:spPr>
          <a:xfrm>
            <a:off x="4368800" y="4766310"/>
            <a:ext cx="1301750" cy="90297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1040130" y="5270500"/>
            <a:ext cx="21024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留白处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思考，付诸行动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26" name="直接箭头连接符 25"/>
          <p:cNvCxnSpPr>
            <a:endCxn id="20" idx="3"/>
          </p:cNvCxnSpPr>
          <p:nvPr/>
        </p:nvCxnSpPr>
        <p:spPr>
          <a:xfrm flipH="1">
            <a:off x="3142615" y="5619750"/>
            <a:ext cx="1226185" cy="444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8345805" y="2099945"/>
            <a:ext cx="35299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正文</a:t>
            </a:r>
            <a:r>
              <a:rPr lang="en-US" altLang="zh-CN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“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尊重自己</a:t>
            </a:r>
            <a:r>
              <a:rPr lang="en-US" altLang="zh-CN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”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的表现</a:t>
            </a:r>
            <a:endParaRPr lang="en-US" altLang="zh-CN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5775325" y="3863340"/>
            <a:ext cx="2499360" cy="140716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8523605" y="5147945"/>
            <a:ext cx="35299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图文</a:t>
            </a:r>
            <a:r>
              <a:rPr lang="en-US" altLang="zh-CN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“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不尊重自己</a:t>
            </a:r>
            <a:r>
              <a:rPr lang="en-US" altLang="zh-CN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”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的表现</a:t>
            </a:r>
            <a:endParaRPr lang="en-US" altLang="zh-CN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30" name="直接箭头连接符 29"/>
          <p:cNvCxnSpPr/>
          <p:nvPr/>
        </p:nvCxnSpPr>
        <p:spPr>
          <a:xfrm>
            <a:off x="8274685" y="4272915"/>
            <a:ext cx="725170" cy="76073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prism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086100" y="1143635"/>
            <a:ext cx="6238240" cy="5164455"/>
            <a:chOff x="9890" y="2598"/>
            <a:chExt cx="8259" cy="7336"/>
          </a:xfrm>
        </p:grpSpPr>
        <p:pic>
          <p:nvPicPr>
            <p:cNvPr id="25" name="图片 24" descr="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887" y="2865"/>
              <a:ext cx="4262" cy="7037"/>
            </a:xfrm>
            <a:prstGeom prst="rect">
              <a:avLst/>
            </a:prstGeom>
          </p:spPr>
        </p:pic>
        <p:pic>
          <p:nvPicPr>
            <p:cNvPr id="24" name="图片 23" descr="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90" y="2598"/>
              <a:ext cx="4362" cy="7336"/>
            </a:xfrm>
            <a:prstGeom prst="rect">
              <a:avLst/>
            </a:prstGeom>
          </p:spPr>
        </p:pic>
      </p:grpSp>
      <p:pic>
        <p:nvPicPr>
          <p:cNvPr id="18" name="图片 17" descr="手绘铅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55" y="829945"/>
            <a:ext cx="1056005" cy="105600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54025" y="550545"/>
            <a:ext cx="11460480" cy="6050915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12140" y="713740"/>
            <a:ext cx="11180445" cy="5739130"/>
          </a:xfrm>
          <a:prstGeom prst="rect">
            <a:avLst/>
          </a:prstGeom>
          <a:noFill/>
          <a:ln>
            <a:solidFill>
              <a:srgbClr val="ECA149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手绘边框1"/>
          <p:cNvPicPr>
            <a:picLocks noChangeAspect="1"/>
          </p:cNvPicPr>
          <p:nvPr/>
        </p:nvPicPr>
        <p:blipFill>
          <a:blip r:embed="rId4"/>
          <a:srcRect l="-885" t="24729" r="79688" b="42188"/>
          <a:stretch>
            <a:fillRect/>
          </a:stretch>
        </p:blipFill>
        <p:spPr>
          <a:xfrm>
            <a:off x="-83820" y="2830195"/>
            <a:ext cx="1123950" cy="1754505"/>
          </a:xfrm>
          <a:prstGeom prst="rect">
            <a:avLst/>
          </a:prstGeom>
        </p:spPr>
      </p:pic>
      <p:pic>
        <p:nvPicPr>
          <p:cNvPr id="10" name="图片 9" descr="手绘边框1"/>
          <p:cNvPicPr>
            <a:picLocks noChangeAspect="1"/>
          </p:cNvPicPr>
          <p:nvPr/>
        </p:nvPicPr>
        <p:blipFill>
          <a:blip r:embed="rId4"/>
          <a:srcRect l="-885" t="24729" r="79688" b="42188"/>
          <a:stretch>
            <a:fillRect/>
          </a:stretch>
        </p:blipFill>
        <p:spPr>
          <a:xfrm rot="5400000" flipH="1" flipV="1">
            <a:off x="6731635" y="5648960"/>
            <a:ext cx="969645" cy="1513840"/>
          </a:xfrm>
          <a:prstGeom prst="rect">
            <a:avLst/>
          </a:prstGeom>
        </p:spPr>
      </p:pic>
      <p:pic>
        <p:nvPicPr>
          <p:cNvPr id="4" name="图片 3" descr="卡通云朵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00000">
            <a:off x="10448925" y="-1251585"/>
            <a:ext cx="2785110" cy="278511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3278505" y="1455420"/>
            <a:ext cx="629920" cy="21336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7" name="直接箭头连接符 6"/>
          <p:cNvCxnSpPr/>
          <p:nvPr/>
        </p:nvCxnSpPr>
        <p:spPr>
          <a:xfrm flipH="1">
            <a:off x="2552065" y="1614805"/>
            <a:ext cx="726440" cy="889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1111250" y="1348105"/>
            <a:ext cx="19069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“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好脾气</a:t>
            </a:r>
            <a:r>
              <a:rPr lang="en-US" altLang="zh-CN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”</a:t>
            </a:r>
            <a:endParaRPr lang="en-US" altLang="zh-CN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先生的故事</a:t>
            </a:r>
            <a:r>
              <a:rPr lang="en-US" altLang="zh-CN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</a:t>
            </a:r>
            <a:endParaRPr lang="en-US" altLang="zh-CN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008245" y="5010785"/>
            <a:ext cx="1248410" cy="90995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040130" y="5248910"/>
            <a:ext cx="21196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面对冒犯甚至侮辱的具体做法</a:t>
            </a:r>
            <a:r>
              <a:rPr lang="en-US" altLang="zh-CN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</a:t>
            </a:r>
            <a:endParaRPr lang="en-US" altLang="zh-CN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26" name="直接箭头连接符 25"/>
          <p:cNvCxnSpPr/>
          <p:nvPr/>
        </p:nvCxnSpPr>
        <p:spPr>
          <a:xfrm flipH="1">
            <a:off x="2952750" y="5619750"/>
            <a:ext cx="2054225" cy="254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圆角矩形 12"/>
          <p:cNvSpPr/>
          <p:nvPr/>
        </p:nvSpPr>
        <p:spPr>
          <a:xfrm>
            <a:off x="6316980" y="2054860"/>
            <a:ext cx="629920" cy="21336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9141460" y="1808480"/>
            <a:ext cx="277304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“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尊重自己</a:t>
            </a:r>
            <a:r>
              <a:rPr lang="en-US" altLang="zh-CN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”</a:t>
            </a:r>
            <a:endParaRPr lang="en-US" altLang="zh-CN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ctr"/>
            <a:r>
              <a:rPr lang="en-US" altLang="zh-CN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VS</a:t>
            </a:r>
            <a:endParaRPr lang="en-US" altLang="zh-CN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ctr"/>
            <a:r>
              <a:rPr lang="en-US" altLang="zh-CN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“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过度维护自己</a:t>
            </a:r>
            <a:r>
              <a:rPr lang="en-US" altLang="zh-CN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” </a:t>
            </a:r>
            <a:endParaRPr lang="en-US" altLang="zh-CN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16" name="直接箭头连接符 15"/>
          <p:cNvCxnSpPr/>
          <p:nvPr/>
        </p:nvCxnSpPr>
        <p:spPr>
          <a:xfrm>
            <a:off x="6970395" y="2143125"/>
            <a:ext cx="2739390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圆角矩形 16"/>
          <p:cNvSpPr/>
          <p:nvPr/>
        </p:nvSpPr>
        <p:spPr>
          <a:xfrm>
            <a:off x="6592570" y="4458335"/>
            <a:ext cx="2428240" cy="68770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9192260" y="4370070"/>
            <a:ext cx="27730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适度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维护自己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ctr"/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方法指导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20" name="直接箭头连接符 19"/>
          <p:cNvCxnSpPr/>
          <p:nvPr/>
        </p:nvCxnSpPr>
        <p:spPr>
          <a:xfrm>
            <a:off x="8996045" y="4809490"/>
            <a:ext cx="742950" cy="127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prism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454025" y="550545"/>
            <a:ext cx="11460480" cy="6050915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云朵"/>
          <p:cNvPicPr>
            <a:picLocks noChangeAspect="1"/>
          </p:cNvPicPr>
          <p:nvPr/>
        </p:nvPicPr>
        <p:blipFill>
          <a:blip r:embed="rId1"/>
          <a:srcRect t="38819" r="50534" b="35751"/>
          <a:stretch>
            <a:fillRect/>
          </a:stretch>
        </p:blipFill>
        <p:spPr>
          <a:xfrm>
            <a:off x="5845175" y="4612005"/>
            <a:ext cx="1664970" cy="855980"/>
          </a:xfrm>
          <a:prstGeom prst="rect">
            <a:avLst/>
          </a:prstGeom>
        </p:spPr>
      </p:pic>
      <p:pic>
        <p:nvPicPr>
          <p:cNvPr id="25" name="图片 24" descr="手绘边框1"/>
          <p:cNvPicPr>
            <a:picLocks noChangeAspect="1"/>
          </p:cNvPicPr>
          <p:nvPr/>
        </p:nvPicPr>
        <p:blipFill>
          <a:blip r:embed="rId2"/>
          <a:srcRect l="7375" b="71885"/>
          <a:stretch>
            <a:fillRect/>
          </a:stretch>
        </p:blipFill>
        <p:spPr>
          <a:xfrm>
            <a:off x="6545580" y="0"/>
            <a:ext cx="5646420" cy="1713865"/>
          </a:xfrm>
          <a:prstGeom prst="rect">
            <a:avLst/>
          </a:prstGeom>
        </p:spPr>
      </p:pic>
      <p:pic>
        <p:nvPicPr>
          <p:cNvPr id="33" name="图片 32" descr="手绘边框1"/>
          <p:cNvPicPr>
            <a:picLocks noChangeAspect="1"/>
          </p:cNvPicPr>
          <p:nvPr/>
        </p:nvPicPr>
        <p:blipFill>
          <a:blip r:embed="rId2"/>
          <a:srcRect t="71479"/>
          <a:stretch>
            <a:fillRect/>
          </a:stretch>
        </p:blipFill>
        <p:spPr>
          <a:xfrm>
            <a:off x="3183255" y="5311775"/>
            <a:ext cx="6001385" cy="1546225"/>
          </a:xfrm>
          <a:prstGeom prst="rect">
            <a:avLst/>
          </a:prstGeom>
        </p:spPr>
      </p:pic>
      <p:pic>
        <p:nvPicPr>
          <p:cNvPr id="26" name="图片 25" descr="手绘边框1"/>
          <p:cNvPicPr>
            <a:picLocks noChangeAspect="1"/>
          </p:cNvPicPr>
          <p:nvPr/>
        </p:nvPicPr>
        <p:blipFill>
          <a:blip r:embed="rId2"/>
          <a:srcRect l="-885" t="24729" r="79688" b="42188"/>
          <a:stretch>
            <a:fillRect/>
          </a:stretch>
        </p:blipFill>
        <p:spPr>
          <a:xfrm>
            <a:off x="-53975" y="2035810"/>
            <a:ext cx="1292225" cy="20167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475355" y="1713865"/>
            <a:ext cx="7498080" cy="1999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zh-CN" sz="4400" b="1" dirty="0">
                <a:ln w="9525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方正小标宋简体" panose="02010601030101010101" charset="-122"/>
                <a:ea typeface="方正小标宋简体" panose="02010601030101010101" charset="-122"/>
              </a:rPr>
              <a:t>《道德与法治》</a:t>
            </a:r>
            <a:r>
              <a:rPr lang="zh-CN" altLang="zh-CN" sz="4400" b="1" dirty="0">
                <a:ln w="9525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方正小标宋简体" panose="02010601030101010101" charset="-122"/>
                <a:ea typeface="方正小标宋简体" panose="02010601030101010101" charset="-122"/>
                <a:sym typeface="+mn-ea"/>
              </a:rPr>
              <a:t>教材分析</a:t>
            </a:r>
            <a:endParaRPr lang="zh-CN" altLang="zh-CN" sz="4400" b="1" dirty="0">
              <a:ln w="9525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方正小标宋简体" panose="02010601030101010101" charset="-122"/>
              <a:ea typeface="方正小标宋简体" panose="02010601030101010101" charset="-122"/>
            </a:endParaRPr>
          </a:p>
          <a:p>
            <a:pPr algn="ctr"/>
            <a:endParaRPr lang="zh-CN" altLang="zh-CN" sz="4400" b="1" dirty="0">
              <a:ln w="9525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方正小标宋简体" panose="02010601030101010101" charset="-122"/>
              <a:ea typeface="方正小标宋简体" panose="02010601030101010101" charset="-122"/>
            </a:endParaRPr>
          </a:p>
          <a:p>
            <a:pPr algn="ctr"/>
            <a:r>
              <a:rPr lang="zh-CN" altLang="zh-CN" sz="3600" b="1" dirty="0">
                <a:ln w="9525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方正小标宋简体" panose="02010601030101010101" charset="-122"/>
                <a:ea typeface="方正小标宋简体" panose="02010601030101010101" charset="-122"/>
              </a:rPr>
              <a:t>六年级上册</a:t>
            </a: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方正小标宋简体" panose="02010601030101010101" charset="-122"/>
                <a:ea typeface="方正小标宋简体" panose="02010601030101010101" charset="-122"/>
              </a:rPr>
              <a:t>       </a:t>
            </a:r>
            <a:r>
              <a:rPr lang="zh-CN" altLang="en-US" sz="3600" b="1" dirty="0">
                <a:ln w="9525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方正小标宋简体" panose="02010601030101010101" charset="-122"/>
                <a:ea typeface="方正小标宋简体" panose="02010601030101010101" charset="-122"/>
              </a:rPr>
              <a:t>第一单元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方正小标宋简体" panose="02010601030101010101" charset="-122"/>
              <a:ea typeface="方正小标宋简体" panose="0201060103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485" y="4343400"/>
            <a:ext cx="654558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zh-CN" altLang="en-US" sz="3200" dirty="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昆明市周霞名师工作室</a:t>
            </a:r>
            <a:r>
              <a:rPr lang="en-US" altLang="zh-CN" sz="3200" dirty="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      </a:t>
            </a:r>
            <a:endParaRPr lang="en-US" altLang="zh-CN" sz="3200" dirty="0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  <a:p>
            <a:pPr algn="r"/>
            <a:r>
              <a:rPr lang="zh-CN" altLang="en-US" sz="3200" dirty="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马</a:t>
            </a:r>
            <a:r>
              <a:rPr lang="en-US" altLang="zh-CN" sz="3200" dirty="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 </a:t>
            </a:r>
            <a:r>
              <a:rPr lang="zh-CN" altLang="en-US" sz="3200" dirty="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丽</a:t>
            </a:r>
            <a:endParaRPr lang="zh-CN" altLang="en-US" sz="3200" dirty="0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  <p:pic>
        <p:nvPicPr>
          <p:cNvPr id="46" name="图片 45" descr="1"/>
          <p:cNvPicPr>
            <a:picLocks noChangeAspect="1"/>
          </p:cNvPicPr>
          <p:nvPr/>
        </p:nvPicPr>
        <p:blipFill>
          <a:blip r:embed="rId3"/>
          <a:srcRect l="7665"/>
          <a:stretch>
            <a:fillRect/>
          </a:stretch>
        </p:blipFill>
        <p:spPr>
          <a:xfrm>
            <a:off x="1359535" y="1292860"/>
            <a:ext cx="2413635" cy="3667125"/>
          </a:xfrm>
          <a:prstGeom prst="rect">
            <a:avLst/>
          </a:prstGeom>
          <a:effectLst>
            <a:softEdge rad="3175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conveyor dir="l"/>
      </p:transition>
    </mc:Choice>
    <mc:Fallback>
      <p:transition spd="slow" advTm="3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2555875" y="1322705"/>
            <a:ext cx="6248400" cy="4686935"/>
            <a:chOff x="3512" y="2050"/>
            <a:chExt cx="9241" cy="7402"/>
          </a:xfrm>
        </p:grpSpPr>
        <p:pic>
          <p:nvPicPr>
            <p:cNvPr id="27" name="图片 26" descr="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897" y="2050"/>
              <a:ext cx="4856" cy="7402"/>
            </a:xfrm>
            <a:prstGeom prst="rect">
              <a:avLst/>
            </a:prstGeom>
          </p:spPr>
        </p:pic>
        <p:pic>
          <p:nvPicPr>
            <p:cNvPr id="26" name="图片 25" descr="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12" y="2050"/>
              <a:ext cx="4787" cy="7275"/>
            </a:xfrm>
            <a:prstGeom prst="rect">
              <a:avLst/>
            </a:prstGeom>
          </p:spPr>
        </p:pic>
      </p:grpSp>
      <p:pic>
        <p:nvPicPr>
          <p:cNvPr id="18" name="图片 17" descr="手绘铅笔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55" y="829945"/>
            <a:ext cx="1056005" cy="105600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54025" y="550545"/>
            <a:ext cx="11460480" cy="6050915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12140" y="713740"/>
            <a:ext cx="11180445" cy="5739130"/>
          </a:xfrm>
          <a:prstGeom prst="rect">
            <a:avLst/>
          </a:prstGeom>
          <a:noFill/>
          <a:ln>
            <a:solidFill>
              <a:srgbClr val="ECA149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手绘边框1"/>
          <p:cNvPicPr>
            <a:picLocks noChangeAspect="1"/>
          </p:cNvPicPr>
          <p:nvPr/>
        </p:nvPicPr>
        <p:blipFill>
          <a:blip r:embed="rId4"/>
          <a:srcRect l="-885" t="24729" r="79688" b="42188"/>
          <a:stretch>
            <a:fillRect/>
          </a:stretch>
        </p:blipFill>
        <p:spPr>
          <a:xfrm>
            <a:off x="-83820" y="2830195"/>
            <a:ext cx="1123950" cy="1754505"/>
          </a:xfrm>
          <a:prstGeom prst="rect">
            <a:avLst/>
          </a:prstGeom>
        </p:spPr>
      </p:pic>
      <p:pic>
        <p:nvPicPr>
          <p:cNvPr id="10" name="图片 9" descr="手绘边框1"/>
          <p:cNvPicPr>
            <a:picLocks noChangeAspect="1"/>
          </p:cNvPicPr>
          <p:nvPr/>
        </p:nvPicPr>
        <p:blipFill>
          <a:blip r:embed="rId4"/>
          <a:srcRect l="-885" t="24729" r="79688" b="42188"/>
          <a:stretch>
            <a:fillRect/>
          </a:stretch>
        </p:blipFill>
        <p:spPr>
          <a:xfrm rot="5400000" flipH="1" flipV="1">
            <a:off x="6731635" y="5648960"/>
            <a:ext cx="969645" cy="1513840"/>
          </a:xfrm>
          <a:prstGeom prst="rect">
            <a:avLst/>
          </a:prstGeom>
        </p:spPr>
      </p:pic>
      <p:pic>
        <p:nvPicPr>
          <p:cNvPr id="4" name="图片 3" descr="卡通云朵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00000">
            <a:off x="10448925" y="-1251585"/>
            <a:ext cx="2785110" cy="27851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14680" y="3235960"/>
            <a:ext cx="190690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小故事</a:t>
            </a:r>
            <a:r>
              <a:rPr lang="en-US" altLang="zh-CN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</a:t>
            </a:r>
            <a:endParaRPr lang="en-US" altLang="zh-CN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ctr"/>
            <a:r>
              <a:rPr lang="en-US" altLang="zh-CN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+</a:t>
            </a:r>
            <a:endParaRPr lang="en-US" altLang="zh-CN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ctr"/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心理体验</a:t>
            </a:r>
            <a:r>
              <a:rPr lang="en-US" altLang="zh-CN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</a:t>
            </a:r>
            <a:endParaRPr lang="en-US" altLang="zh-CN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424035" y="1792605"/>
            <a:ext cx="190690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小故事</a:t>
            </a:r>
            <a:r>
              <a:rPr lang="en-US" altLang="zh-CN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</a:t>
            </a:r>
            <a:endParaRPr lang="en-US" altLang="zh-CN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ctr"/>
            <a:r>
              <a:rPr lang="en-US" altLang="zh-CN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+</a:t>
            </a:r>
            <a:endParaRPr lang="en-US" altLang="zh-CN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ctr"/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经验交流</a:t>
            </a:r>
            <a:r>
              <a:rPr lang="en-US" altLang="zh-CN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</a:t>
            </a:r>
            <a:endParaRPr lang="en-US" altLang="zh-CN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20" name="直接箭头连接符 19"/>
          <p:cNvCxnSpPr/>
          <p:nvPr/>
        </p:nvCxnSpPr>
        <p:spPr>
          <a:xfrm>
            <a:off x="8681085" y="2283460"/>
            <a:ext cx="742950" cy="127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 flipH="1">
            <a:off x="2193925" y="3707130"/>
            <a:ext cx="649605" cy="2857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8733155" y="4652645"/>
            <a:ext cx="35299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观察、发现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生活中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ctr"/>
            <a:r>
              <a:rPr lang="en-US" altLang="zh-CN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“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不尊重他人</a:t>
            </a:r>
            <a:r>
              <a:rPr lang="en-US" altLang="zh-CN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”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的表现</a:t>
            </a:r>
            <a:endParaRPr lang="en-US" altLang="zh-CN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>
            <a:off x="8615045" y="4865370"/>
            <a:ext cx="742950" cy="127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prism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手绘铅笔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5955" y="829945"/>
            <a:ext cx="1056005" cy="105600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12140" y="713740"/>
            <a:ext cx="11180445" cy="5739130"/>
          </a:xfrm>
          <a:prstGeom prst="rect">
            <a:avLst/>
          </a:prstGeom>
          <a:noFill/>
          <a:ln>
            <a:solidFill>
              <a:srgbClr val="ECA149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手绘边框1"/>
          <p:cNvPicPr>
            <a:picLocks noChangeAspect="1"/>
          </p:cNvPicPr>
          <p:nvPr/>
        </p:nvPicPr>
        <p:blipFill>
          <a:blip r:embed="rId2"/>
          <a:srcRect l="-885" t="24729" r="79688" b="42188"/>
          <a:stretch>
            <a:fillRect/>
          </a:stretch>
        </p:blipFill>
        <p:spPr>
          <a:xfrm>
            <a:off x="-83820" y="2830195"/>
            <a:ext cx="1123950" cy="1754505"/>
          </a:xfrm>
          <a:prstGeom prst="rect">
            <a:avLst/>
          </a:prstGeom>
        </p:spPr>
      </p:pic>
      <p:pic>
        <p:nvPicPr>
          <p:cNvPr id="10" name="图片 9" descr="手绘边框1"/>
          <p:cNvPicPr>
            <a:picLocks noChangeAspect="1"/>
          </p:cNvPicPr>
          <p:nvPr/>
        </p:nvPicPr>
        <p:blipFill>
          <a:blip r:embed="rId2"/>
          <a:srcRect l="-885" t="24729" r="79688" b="42188"/>
          <a:stretch>
            <a:fillRect/>
          </a:stretch>
        </p:blipFill>
        <p:spPr>
          <a:xfrm rot="5400000" flipH="1" flipV="1">
            <a:off x="6731635" y="5648960"/>
            <a:ext cx="969645" cy="1513840"/>
          </a:xfrm>
          <a:prstGeom prst="rect">
            <a:avLst/>
          </a:prstGeom>
        </p:spPr>
      </p:pic>
      <p:pic>
        <p:nvPicPr>
          <p:cNvPr id="4" name="图片 3" descr="卡通云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0000">
            <a:off x="10448925" y="-1251585"/>
            <a:ext cx="2785110" cy="278511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463550" y="502920"/>
            <a:ext cx="11460480" cy="6050280"/>
            <a:chOff x="715" y="867"/>
            <a:chExt cx="18048" cy="9528"/>
          </a:xfrm>
        </p:grpSpPr>
        <p:sp>
          <p:nvSpPr>
            <p:cNvPr id="21" name="矩形 20"/>
            <p:cNvSpPr/>
            <p:nvPr/>
          </p:nvSpPr>
          <p:spPr>
            <a:xfrm>
              <a:off x="715" y="867"/>
              <a:ext cx="18048" cy="9529"/>
            </a:xfrm>
            <a:prstGeom prst="rect">
              <a:avLst/>
            </a:prstGeom>
            <a:noFill/>
            <a:ln w="28575">
              <a:solidFill>
                <a:srgbClr val="F8DB9E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4758" y="1442"/>
              <a:ext cx="9706" cy="8072"/>
              <a:chOff x="3425" y="1552"/>
              <a:chExt cx="9419" cy="7437"/>
            </a:xfrm>
          </p:grpSpPr>
          <p:pic>
            <p:nvPicPr>
              <p:cNvPr id="29" name="图片 28" descr="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930" y="1552"/>
                <a:ext cx="4914" cy="7437"/>
              </a:xfrm>
              <a:prstGeom prst="rect">
                <a:avLst/>
              </a:prstGeom>
            </p:spPr>
          </p:pic>
          <p:pic>
            <p:nvPicPr>
              <p:cNvPr id="28" name="图片 27" descr="1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25" y="1657"/>
                <a:ext cx="4740" cy="7332"/>
              </a:xfrm>
              <a:prstGeom prst="rect">
                <a:avLst/>
              </a:prstGeom>
            </p:spPr>
          </p:pic>
        </p:grpSp>
        <p:sp>
          <p:nvSpPr>
            <p:cNvPr id="5" name="文本框 4"/>
            <p:cNvSpPr txBox="1"/>
            <p:nvPr/>
          </p:nvSpPr>
          <p:spPr>
            <a:xfrm>
              <a:off x="1614" y="2319"/>
              <a:ext cx="3003" cy="1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000" b="1">
                  <a:solidFill>
                    <a:srgbClr val="00B05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情境</a:t>
              </a:r>
              <a:r>
                <a:rPr lang="en-US" altLang="zh-CN" sz="2000" b="1">
                  <a:solidFill>
                    <a:srgbClr val="00B05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 </a:t>
              </a:r>
              <a:endParaRPr lang="en-US" altLang="zh-CN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  <a:p>
              <a:pPr algn="ctr"/>
              <a:r>
                <a:rPr lang="en-US" altLang="zh-CN" sz="2000" b="1">
                  <a:solidFill>
                    <a:srgbClr val="00B05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+</a:t>
              </a:r>
              <a:endParaRPr lang="en-US" altLang="zh-CN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  <a:p>
              <a:pPr algn="ctr"/>
              <a:r>
                <a:rPr lang="zh-CN" altLang="en-US" sz="2000" b="1">
                  <a:solidFill>
                    <a:srgbClr val="00B05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案例分析</a:t>
              </a:r>
              <a:r>
                <a:rPr lang="en-US" altLang="zh-CN" sz="2000" b="1">
                  <a:solidFill>
                    <a:srgbClr val="00B05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 </a:t>
              </a:r>
              <a:endParaRPr lang="en-US" altLang="zh-CN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>
              <a:off x="4997" y="2649"/>
              <a:ext cx="992" cy="336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6" name="直接箭头连接符 5"/>
            <p:cNvCxnSpPr/>
            <p:nvPr/>
          </p:nvCxnSpPr>
          <p:spPr>
            <a:xfrm flipH="1">
              <a:off x="3937" y="2794"/>
              <a:ext cx="1023" cy="45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/>
            <p:cNvSpPr txBox="1"/>
            <p:nvPr/>
          </p:nvSpPr>
          <p:spPr>
            <a:xfrm>
              <a:off x="1614" y="6257"/>
              <a:ext cx="3003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000" b="1">
                  <a:solidFill>
                    <a:srgbClr val="00B05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语言和</a:t>
              </a:r>
              <a:r>
                <a:rPr lang="zh-CN" altLang="en-US" sz="2000" b="1">
                  <a:solidFill>
                    <a:srgbClr val="00B05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行动</a:t>
              </a:r>
              <a:endPara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  <a:p>
              <a:pPr algn="ctr"/>
              <a:r>
                <a:rPr lang="zh-CN" altLang="en-US" sz="2000" b="1">
                  <a:solidFill>
                    <a:srgbClr val="00B05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表达</a:t>
              </a:r>
              <a:r>
                <a:rPr lang="zh-CN" altLang="en-US" sz="2000" b="1">
                  <a:solidFill>
                    <a:srgbClr val="00B05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尊重</a:t>
              </a:r>
              <a:endPara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</p:txBody>
        </p:sp>
        <p:cxnSp>
          <p:nvCxnSpPr>
            <p:cNvPr id="9" name="直接箭头连接符 8"/>
            <p:cNvCxnSpPr/>
            <p:nvPr/>
          </p:nvCxnSpPr>
          <p:spPr>
            <a:xfrm flipH="1">
              <a:off x="3108" y="4255"/>
              <a:ext cx="16" cy="1664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圆角矩形 10"/>
            <p:cNvSpPr/>
            <p:nvPr/>
          </p:nvSpPr>
          <p:spPr>
            <a:xfrm>
              <a:off x="9571" y="2052"/>
              <a:ext cx="992" cy="336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4353" y="1848"/>
              <a:ext cx="4057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000" b="1">
                  <a:solidFill>
                    <a:srgbClr val="00B05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修订班规的</a:t>
              </a:r>
              <a:r>
                <a:rPr lang="zh-CN" altLang="en-US" sz="2000" b="1">
                  <a:solidFill>
                    <a:srgbClr val="00B05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小故事</a:t>
              </a:r>
              <a:endPara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  <a:p>
              <a:pPr algn="ctr"/>
              <a:r>
                <a:rPr lang="zh-CN" altLang="en-US" sz="2000" b="1">
                  <a:solidFill>
                    <a:srgbClr val="00B05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尊重在行动中体现</a:t>
              </a:r>
              <a:endPara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</p:txBody>
        </p:sp>
        <p:cxnSp>
          <p:nvCxnSpPr>
            <p:cNvPr id="16" name="直接箭头连接符 15"/>
            <p:cNvCxnSpPr/>
            <p:nvPr/>
          </p:nvCxnSpPr>
          <p:spPr>
            <a:xfrm>
              <a:off x="10587" y="2205"/>
              <a:ext cx="3733" cy="36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圆角矩形 16"/>
            <p:cNvSpPr/>
            <p:nvPr/>
          </p:nvSpPr>
          <p:spPr>
            <a:xfrm>
              <a:off x="9595" y="5919"/>
              <a:ext cx="992" cy="336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4283" y="5539"/>
              <a:ext cx="4379" cy="1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000" b="1">
                  <a:solidFill>
                    <a:srgbClr val="00B05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善意维护</a:t>
              </a:r>
              <a:r>
                <a:rPr lang="zh-CN" altLang="en-US" sz="2000" b="1">
                  <a:solidFill>
                    <a:srgbClr val="00B05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自尊的</a:t>
              </a:r>
              <a:r>
                <a:rPr lang="zh-CN" altLang="en-US" sz="2000" b="1">
                  <a:solidFill>
                    <a:srgbClr val="00B05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小故事</a:t>
              </a:r>
              <a:endPara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  <a:p>
              <a:pPr algn="ctr"/>
              <a:r>
                <a:rPr lang="zh-CN" altLang="en-US" sz="2000" b="1">
                  <a:solidFill>
                    <a:srgbClr val="00B05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维护要让他人觉得</a:t>
              </a:r>
              <a:r>
                <a:rPr lang="zh-CN" altLang="en-US" sz="2000" b="1">
                  <a:solidFill>
                    <a:srgbClr val="00B05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舒服</a:t>
              </a:r>
              <a:endPara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  <a:p>
              <a:pPr algn="ctr"/>
              <a:r>
                <a:rPr lang="zh-CN" altLang="en-US" sz="2000" b="1">
                  <a:solidFill>
                    <a:srgbClr val="00B05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续编故事</a:t>
              </a:r>
              <a:endPara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</p:txBody>
        </p:sp>
        <p:cxnSp>
          <p:nvCxnSpPr>
            <p:cNvPr id="20" name="直接箭头连接符 19"/>
            <p:cNvCxnSpPr/>
            <p:nvPr/>
          </p:nvCxnSpPr>
          <p:spPr>
            <a:xfrm>
              <a:off x="10620" y="6054"/>
              <a:ext cx="3733" cy="36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圆角矩形 21"/>
            <p:cNvSpPr/>
            <p:nvPr/>
          </p:nvSpPr>
          <p:spPr>
            <a:xfrm>
              <a:off x="9571" y="8486"/>
              <a:ext cx="4621" cy="558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14929" y="8452"/>
              <a:ext cx="3003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000" b="1">
                  <a:solidFill>
                    <a:srgbClr val="00B05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法</a:t>
              </a:r>
              <a:r>
                <a:rPr lang="zh-CN" altLang="en-US" sz="2000" b="1">
                  <a:solidFill>
                    <a:srgbClr val="00B050"/>
                  </a:solidFill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治教育</a:t>
              </a:r>
              <a:endPara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</p:txBody>
        </p:sp>
        <p:cxnSp>
          <p:nvCxnSpPr>
            <p:cNvPr id="24" name="直接箭头连接符 23"/>
            <p:cNvCxnSpPr/>
            <p:nvPr/>
          </p:nvCxnSpPr>
          <p:spPr>
            <a:xfrm>
              <a:off x="14320" y="8764"/>
              <a:ext cx="1170" cy="2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prism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00825" y="4131310"/>
            <a:ext cx="4743450" cy="2473325"/>
          </a:xfrm>
          <a:prstGeom prst="rect">
            <a:avLst/>
          </a:prstGeom>
        </p:spPr>
      </p:pic>
      <p:pic>
        <p:nvPicPr>
          <p:cNvPr id="18" name="图片 17" descr="手绘铅笔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955" y="829945"/>
            <a:ext cx="1056005" cy="105600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54025" y="550545"/>
            <a:ext cx="11460480" cy="6050915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12140" y="713740"/>
            <a:ext cx="11180445" cy="5739130"/>
          </a:xfrm>
          <a:prstGeom prst="rect">
            <a:avLst/>
          </a:prstGeom>
          <a:noFill/>
          <a:ln>
            <a:solidFill>
              <a:srgbClr val="ECA149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手绘边框1"/>
          <p:cNvPicPr>
            <a:picLocks noChangeAspect="1"/>
          </p:cNvPicPr>
          <p:nvPr/>
        </p:nvPicPr>
        <p:blipFill>
          <a:blip r:embed="rId3"/>
          <a:srcRect l="-885" t="24729" r="79688" b="42188"/>
          <a:stretch>
            <a:fillRect/>
          </a:stretch>
        </p:blipFill>
        <p:spPr>
          <a:xfrm>
            <a:off x="-83820" y="2830195"/>
            <a:ext cx="1123950" cy="1754505"/>
          </a:xfrm>
          <a:prstGeom prst="rect">
            <a:avLst/>
          </a:prstGeom>
        </p:spPr>
      </p:pic>
      <p:pic>
        <p:nvPicPr>
          <p:cNvPr id="10" name="图片 9" descr="手绘边框1"/>
          <p:cNvPicPr>
            <a:picLocks noChangeAspect="1"/>
          </p:cNvPicPr>
          <p:nvPr/>
        </p:nvPicPr>
        <p:blipFill>
          <a:blip r:embed="rId3"/>
          <a:srcRect l="-885" t="24729" r="79688" b="42188"/>
          <a:stretch>
            <a:fillRect/>
          </a:stretch>
        </p:blipFill>
        <p:spPr>
          <a:xfrm rot="5400000" flipH="1" flipV="1">
            <a:off x="6731635" y="5648960"/>
            <a:ext cx="969645" cy="1513840"/>
          </a:xfrm>
          <a:prstGeom prst="rect">
            <a:avLst/>
          </a:prstGeom>
        </p:spPr>
      </p:pic>
      <p:pic>
        <p:nvPicPr>
          <p:cNvPr id="4" name="图片 3" descr="卡通云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0000">
            <a:off x="10448925" y="-1251585"/>
            <a:ext cx="2785110" cy="27851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11960" y="824865"/>
            <a:ext cx="53384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第一课</a:t>
            </a:r>
            <a:r>
              <a:rPr lang="en-US" altLang="zh-CN" sz="32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32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学会尊重</a:t>
            </a:r>
            <a:endParaRPr lang="zh-CN" altLang="en-US" sz="3200" b="1">
              <a:solidFill>
                <a:srgbClr val="00B05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570990" y="1497330"/>
            <a:ext cx="9789795" cy="45967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20000"/>
              </a:lnSpc>
            </a:pPr>
            <a:r>
              <a:rPr lang="zh-CN" altLang="en-US" sz="2400" b="1" u="sng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教学中应关注的问题</a:t>
            </a:r>
            <a:r>
              <a:rPr lang="zh-CN" altLang="en-US" sz="24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：</a:t>
            </a:r>
            <a:endParaRPr lang="zh-CN" altLang="en-US" sz="24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en-US" altLang="zh-CN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1.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在举例时要注意措辞，对事不对人，避免学生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对号入座。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en-US" altLang="zh-CN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2.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教师应提醒学生，在尊重自己的同时也可以获得他人的尊重，但是尊重自己的目的并不仅仅是被他人尊重，教师要注意其中的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逻辑关系。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en-US" altLang="zh-CN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3.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在讨论</a:t>
            </a:r>
            <a:r>
              <a:rPr lang="en-US" altLang="zh-CN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“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尊重自己</a:t>
            </a:r>
            <a:r>
              <a:rPr lang="en-US" altLang="zh-CN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”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这一话题时，所有的教学活动都应围绕如何尊重自己的主题，避免上成</a:t>
            </a:r>
            <a:r>
              <a:rPr lang="en-US" altLang="zh-CN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“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如何增强自信</a:t>
            </a:r>
            <a:r>
              <a:rPr lang="en-US" altLang="zh-CN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”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或者</a:t>
            </a:r>
            <a:r>
              <a:rPr lang="en-US" altLang="zh-CN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“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怎样维护自己的权益</a:t>
            </a:r>
            <a:r>
              <a:rPr lang="en-US" altLang="zh-CN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”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的课。虽然讨论时会涉及自信、维护权益的问题，但重点是让学生知道这些都是尊重自己的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表现。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en-US" altLang="zh-CN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4.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尊重自己包括自尊、自重、自爱、自我接纳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等多个方面。教师不必面面俱到，重在引导学生认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识到，尊重自己就是坚信自己的存在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是有价值的，同时能够通过各种合适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的言行维护和彰显这种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价值。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prism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9090" y="1671320"/>
            <a:ext cx="9396095" cy="3824605"/>
          </a:xfrm>
          <a:prstGeom prst="rect">
            <a:avLst/>
          </a:prstGeom>
        </p:spPr>
      </p:pic>
      <p:pic>
        <p:nvPicPr>
          <p:cNvPr id="18" name="图片 17" descr="手绘铅笔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955" y="829945"/>
            <a:ext cx="1056005" cy="105600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54025" y="550545"/>
            <a:ext cx="11460480" cy="6050915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12140" y="713740"/>
            <a:ext cx="11180445" cy="5739130"/>
          </a:xfrm>
          <a:prstGeom prst="rect">
            <a:avLst/>
          </a:prstGeom>
          <a:noFill/>
          <a:ln>
            <a:solidFill>
              <a:srgbClr val="ECA149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手绘边框1"/>
          <p:cNvPicPr>
            <a:picLocks noChangeAspect="1"/>
          </p:cNvPicPr>
          <p:nvPr/>
        </p:nvPicPr>
        <p:blipFill>
          <a:blip r:embed="rId3"/>
          <a:srcRect l="-885" t="24729" r="79688" b="42188"/>
          <a:stretch>
            <a:fillRect/>
          </a:stretch>
        </p:blipFill>
        <p:spPr>
          <a:xfrm>
            <a:off x="-83820" y="2830195"/>
            <a:ext cx="1123950" cy="1754505"/>
          </a:xfrm>
          <a:prstGeom prst="rect">
            <a:avLst/>
          </a:prstGeom>
        </p:spPr>
      </p:pic>
      <p:pic>
        <p:nvPicPr>
          <p:cNvPr id="10" name="图片 9" descr="手绘边框1"/>
          <p:cNvPicPr>
            <a:picLocks noChangeAspect="1"/>
          </p:cNvPicPr>
          <p:nvPr/>
        </p:nvPicPr>
        <p:blipFill>
          <a:blip r:embed="rId3"/>
          <a:srcRect l="-885" t="24729" r="79688" b="42188"/>
          <a:stretch>
            <a:fillRect/>
          </a:stretch>
        </p:blipFill>
        <p:spPr>
          <a:xfrm rot="5400000" flipH="1" flipV="1">
            <a:off x="6731635" y="5648960"/>
            <a:ext cx="969645" cy="1513840"/>
          </a:xfrm>
          <a:prstGeom prst="rect">
            <a:avLst/>
          </a:prstGeom>
        </p:spPr>
      </p:pic>
      <p:pic>
        <p:nvPicPr>
          <p:cNvPr id="4" name="图片 3" descr="卡通云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0000">
            <a:off x="10448925" y="-1251585"/>
            <a:ext cx="2785110" cy="27851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11960" y="824865"/>
            <a:ext cx="53384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第二课</a:t>
            </a:r>
            <a:r>
              <a:rPr lang="en-US" altLang="zh-CN" sz="32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32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学会</a:t>
            </a:r>
            <a:r>
              <a:rPr lang="zh-CN" altLang="en-US" sz="32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宽容</a:t>
            </a:r>
            <a:endParaRPr lang="zh-CN" altLang="en-US" sz="3200" b="1">
              <a:solidFill>
                <a:srgbClr val="00B05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536440" y="2585720"/>
            <a:ext cx="12585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12-13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页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536440" y="4003040"/>
            <a:ext cx="12585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14-17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页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531360" y="5257800"/>
            <a:ext cx="12585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18-19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页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951230" y="5257800"/>
            <a:ext cx="364998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60000"/>
              </a:lnSpc>
            </a:pP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第</a:t>
            </a:r>
            <a:r>
              <a:rPr lang="en-US" altLang="zh-CN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课时：话题一、话题二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algn="l">
              <a:lnSpc>
                <a:spcPct val="160000"/>
              </a:lnSpc>
            </a:pP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第</a:t>
            </a:r>
            <a:r>
              <a:rPr lang="en-US" altLang="zh-CN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课时：话题三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prism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手绘铅笔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5955" y="829945"/>
            <a:ext cx="1056005" cy="105600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54025" y="550545"/>
            <a:ext cx="11460480" cy="6050915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12140" y="713740"/>
            <a:ext cx="11180445" cy="5739130"/>
          </a:xfrm>
          <a:prstGeom prst="rect">
            <a:avLst/>
          </a:prstGeom>
          <a:noFill/>
          <a:ln>
            <a:solidFill>
              <a:srgbClr val="ECA149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手绘边框1"/>
          <p:cNvPicPr>
            <a:picLocks noChangeAspect="1"/>
          </p:cNvPicPr>
          <p:nvPr/>
        </p:nvPicPr>
        <p:blipFill>
          <a:blip r:embed="rId2"/>
          <a:srcRect l="-885" t="24729" r="79688" b="42188"/>
          <a:stretch>
            <a:fillRect/>
          </a:stretch>
        </p:blipFill>
        <p:spPr>
          <a:xfrm>
            <a:off x="-83820" y="2830195"/>
            <a:ext cx="1123950" cy="1754505"/>
          </a:xfrm>
          <a:prstGeom prst="rect">
            <a:avLst/>
          </a:prstGeom>
        </p:spPr>
      </p:pic>
      <p:pic>
        <p:nvPicPr>
          <p:cNvPr id="10" name="图片 9" descr="手绘边框1"/>
          <p:cNvPicPr>
            <a:picLocks noChangeAspect="1"/>
          </p:cNvPicPr>
          <p:nvPr/>
        </p:nvPicPr>
        <p:blipFill>
          <a:blip r:embed="rId2"/>
          <a:srcRect l="-885" t="24729" r="79688" b="42188"/>
          <a:stretch>
            <a:fillRect/>
          </a:stretch>
        </p:blipFill>
        <p:spPr>
          <a:xfrm rot="5400000" flipH="1" flipV="1">
            <a:off x="6731635" y="5648960"/>
            <a:ext cx="969645" cy="1513840"/>
          </a:xfrm>
          <a:prstGeom prst="rect">
            <a:avLst/>
          </a:prstGeom>
        </p:spPr>
      </p:pic>
      <p:pic>
        <p:nvPicPr>
          <p:cNvPr id="4" name="图片 3" descr="卡通云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0000">
            <a:off x="10448925" y="-1251585"/>
            <a:ext cx="2785110" cy="278511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442720" y="2292985"/>
            <a:ext cx="934275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教学目标：</a:t>
            </a:r>
            <a:endParaRPr lang="zh-CN" altLang="en-US" sz="28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</a:t>
            </a:r>
            <a:r>
              <a:rPr lang="zh-CN" altLang="en-US" sz="28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1.</a:t>
            </a:r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体会</a:t>
            </a:r>
            <a:r>
              <a:rPr lang="zh-CN" altLang="en-US" sz="28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宽容对构筑和谐、美好生活的意义。</a:t>
            </a:r>
            <a:endParaRPr lang="zh-CN" altLang="en-US" sz="28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</a:t>
            </a:r>
            <a:r>
              <a:rPr lang="zh-CN" altLang="en-US" sz="28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2.</a:t>
            </a:r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学会</a:t>
            </a:r>
            <a:r>
              <a:rPr lang="zh-CN" altLang="en-US" sz="28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宽待、原谅他人。</a:t>
            </a:r>
            <a:endParaRPr lang="zh-CN" altLang="en-US" sz="28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</a:t>
            </a:r>
            <a:r>
              <a:rPr lang="zh-CN" altLang="en-US" sz="28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3.</a:t>
            </a:r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能够包容</a:t>
            </a:r>
            <a:r>
              <a:rPr lang="zh-CN" altLang="en-US" sz="28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他人的不同，</a:t>
            </a:r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努力做到</a:t>
            </a:r>
            <a:r>
              <a:rPr lang="zh-CN" altLang="en-US" sz="28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和而不同。</a:t>
            </a:r>
            <a:endParaRPr lang="zh-CN" altLang="en-US" sz="28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11960" y="824865"/>
            <a:ext cx="53384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第二课</a:t>
            </a:r>
            <a:r>
              <a:rPr lang="en-US" altLang="zh-CN" sz="32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32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学会</a:t>
            </a:r>
            <a:r>
              <a:rPr lang="zh-CN" altLang="en-US" sz="32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宽容</a:t>
            </a:r>
            <a:endParaRPr lang="zh-CN" altLang="en-US" sz="3200" b="1">
              <a:solidFill>
                <a:srgbClr val="00B05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prism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手绘铅笔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5955" y="829945"/>
            <a:ext cx="1056005" cy="105600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54025" y="550545"/>
            <a:ext cx="11460480" cy="6050915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12140" y="713740"/>
            <a:ext cx="11180445" cy="5739130"/>
          </a:xfrm>
          <a:prstGeom prst="rect">
            <a:avLst/>
          </a:prstGeom>
          <a:noFill/>
          <a:ln>
            <a:solidFill>
              <a:srgbClr val="ECA149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手绘边框1"/>
          <p:cNvPicPr>
            <a:picLocks noChangeAspect="1"/>
          </p:cNvPicPr>
          <p:nvPr/>
        </p:nvPicPr>
        <p:blipFill>
          <a:blip r:embed="rId2"/>
          <a:srcRect l="-885" t="24729" r="79688" b="42188"/>
          <a:stretch>
            <a:fillRect/>
          </a:stretch>
        </p:blipFill>
        <p:spPr>
          <a:xfrm>
            <a:off x="-83820" y="2830195"/>
            <a:ext cx="1123950" cy="1754505"/>
          </a:xfrm>
          <a:prstGeom prst="rect">
            <a:avLst/>
          </a:prstGeom>
        </p:spPr>
      </p:pic>
      <p:pic>
        <p:nvPicPr>
          <p:cNvPr id="10" name="图片 9" descr="手绘边框1"/>
          <p:cNvPicPr>
            <a:picLocks noChangeAspect="1"/>
          </p:cNvPicPr>
          <p:nvPr/>
        </p:nvPicPr>
        <p:blipFill>
          <a:blip r:embed="rId2"/>
          <a:srcRect l="-885" t="24729" r="79688" b="42188"/>
          <a:stretch>
            <a:fillRect/>
          </a:stretch>
        </p:blipFill>
        <p:spPr>
          <a:xfrm rot="5400000" flipH="1" flipV="1">
            <a:off x="6731635" y="5648960"/>
            <a:ext cx="969645" cy="1513840"/>
          </a:xfrm>
          <a:prstGeom prst="rect">
            <a:avLst/>
          </a:prstGeom>
        </p:spPr>
      </p:pic>
      <p:pic>
        <p:nvPicPr>
          <p:cNvPr id="4" name="图片 3" descr="卡通云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0000">
            <a:off x="10448925" y="-1251585"/>
            <a:ext cx="2785110" cy="27851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7830" y="1551940"/>
            <a:ext cx="9221470" cy="38328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11960" y="824865"/>
            <a:ext cx="53384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第二课</a:t>
            </a:r>
            <a:r>
              <a:rPr lang="en-US" altLang="zh-CN" sz="32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32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学会</a:t>
            </a:r>
            <a:r>
              <a:rPr lang="zh-CN" altLang="en-US" sz="32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宽容</a:t>
            </a:r>
            <a:endParaRPr lang="zh-CN" altLang="en-US" sz="3200" b="1">
              <a:solidFill>
                <a:srgbClr val="00B05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prism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手绘铅笔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5955" y="829945"/>
            <a:ext cx="1056005" cy="105600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54025" y="550545"/>
            <a:ext cx="11460480" cy="6050915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12140" y="713740"/>
            <a:ext cx="11180445" cy="5739130"/>
          </a:xfrm>
          <a:prstGeom prst="rect">
            <a:avLst/>
          </a:prstGeom>
          <a:noFill/>
          <a:ln>
            <a:solidFill>
              <a:srgbClr val="ECA149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手绘边框1"/>
          <p:cNvPicPr>
            <a:picLocks noChangeAspect="1"/>
          </p:cNvPicPr>
          <p:nvPr/>
        </p:nvPicPr>
        <p:blipFill>
          <a:blip r:embed="rId2"/>
          <a:srcRect l="-885" t="24729" r="79688" b="42188"/>
          <a:stretch>
            <a:fillRect/>
          </a:stretch>
        </p:blipFill>
        <p:spPr>
          <a:xfrm>
            <a:off x="-83820" y="2830195"/>
            <a:ext cx="1123950" cy="1754505"/>
          </a:xfrm>
          <a:prstGeom prst="rect">
            <a:avLst/>
          </a:prstGeom>
        </p:spPr>
      </p:pic>
      <p:pic>
        <p:nvPicPr>
          <p:cNvPr id="10" name="图片 9" descr="手绘边框1"/>
          <p:cNvPicPr>
            <a:picLocks noChangeAspect="1"/>
          </p:cNvPicPr>
          <p:nvPr/>
        </p:nvPicPr>
        <p:blipFill>
          <a:blip r:embed="rId2"/>
          <a:srcRect l="-885" t="24729" r="79688" b="42188"/>
          <a:stretch>
            <a:fillRect/>
          </a:stretch>
        </p:blipFill>
        <p:spPr>
          <a:xfrm rot="5400000" flipH="1" flipV="1">
            <a:off x="6731635" y="5648960"/>
            <a:ext cx="969645" cy="1513840"/>
          </a:xfrm>
          <a:prstGeom prst="rect">
            <a:avLst/>
          </a:prstGeom>
        </p:spPr>
      </p:pic>
      <p:pic>
        <p:nvPicPr>
          <p:cNvPr id="4" name="图片 3" descr="卡通云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0000">
            <a:off x="10448925" y="-1251585"/>
            <a:ext cx="2785110" cy="278511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039110" y="1147445"/>
            <a:ext cx="6164580" cy="5009515"/>
            <a:chOff x="3330" y="1647"/>
            <a:chExt cx="9437" cy="7506"/>
          </a:xfrm>
        </p:grpSpPr>
        <p:pic>
          <p:nvPicPr>
            <p:cNvPr id="31" name="图片 30" descr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85" y="1679"/>
              <a:ext cx="4682" cy="7379"/>
            </a:xfrm>
            <a:prstGeom prst="rect">
              <a:avLst/>
            </a:prstGeom>
          </p:spPr>
        </p:pic>
        <p:pic>
          <p:nvPicPr>
            <p:cNvPr id="30" name="图片 29" descr="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30" y="1647"/>
              <a:ext cx="4787" cy="7507"/>
            </a:xfrm>
            <a:prstGeom prst="rect">
              <a:avLst/>
            </a:prstGeom>
          </p:spPr>
        </p:pic>
      </p:grpSp>
      <p:sp>
        <p:nvSpPr>
          <p:cNvPr id="13" name="圆角矩形 12"/>
          <p:cNvSpPr/>
          <p:nvPr/>
        </p:nvSpPr>
        <p:spPr>
          <a:xfrm>
            <a:off x="3202940" y="2626995"/>
            <a:ext cx="629920" cy="21336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7" name="直接箭头连接符 6"/>
          <p:cNvCxnSpPr/>
          <p:nvPr/>
        </p:nvCxnSpPr>
        <p:spPr>
          <a:xfrm flipH="1">
            <a:off x="2552065" y="2694940"/>
            <a:ext cx="625475" cy="1587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999490" y="2465705"/>
            <a:ext cx="19069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日常生活中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宽容情境</a:t>
            </a:r>
            <a:r>
              <a:rPr lang="en-US" altLang="zh-CN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</a:t>
            </a:r>
            <a:endParaRPr lang="en-US" altLang="zh-CN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370695" y="1256665"/>
            <a:ext cx="22034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“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宽容城</a:t>
            </a:r>
            <a:r>
              <a:rPr lang="en-US" altLang="zh-CN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”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的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ctr"/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宽容文化</a:t>
            </a:r>
            <a:endParaRPr lang="en-US" altLang="zh-CN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 flipV="1">
            <a:off x="9085580" y="1638300"/>
            <a:ext cx="655320" cy="1143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9203690" y="4289425"/>
            <a:ext cx="19069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宽容对身心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ctr"/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健康的影响</a:t>
            </a:r>
            <a:r>
              <a:rPr lang="en-US" altLang="zh-CN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</a:t>
            </a:r>
            <a:endParaRPr lang="en-US" altLang="zh-CN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6165850" y="4482465"/>
            <a:ext cx="629920" cy="21336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6" name="直接箭头连接符 15"/>
          <p:cNvCxnSpPr/>
          <p:nvPr/>
        </p:nvCxnSpPr>
        <p:spPr>
          <a:xfrm>
            <a:off x="6795770" y="4594860"/>
            <a:ext cx="2437130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prism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980440" y="1388868"/>
            <a:ext cx="8879205" cy="4973197"/>
            <a:chOff x="4666" y="1745"/>
            <a:chExt cx="13983" cy="7832"/>
          </a:xfrm>
        </p:grpSpPr>
        <p:pic>
          <p:nvPicPr>
            <p:cNvPr id="34" name="图片 33" descr="16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944" y="2174"/>
              <a:ext cx="4705" cy="7355"/>
            </a:xfrm>
            <a:prstGeom prst="rect">
              <a:avLst/>
            </a:prstGeom>
          </p:spPr>
        </p:pic>
        <p:grpSp>
          <p:nvGrpSpPr>
            <p:cNvPr id="3" name="组合 2"/>
            <p:cNvGrpSpPr/>
            <p:nvPr/>
          </p:nvGrpSpPr>
          <p:grpSpPr>
            <a:xfrm>
              <a:off x="4666" y="1745"/>
              <a:ext cx="9367" cy="7832"/>
              <a:chOff x="3226" y="2145"/>
              <a:chExt cx="9319" cy="7432"/>
            </a:xfrm>
          </p:grpSpPr>
          <p:pic>
            <p:nvPicPr>
              <p:cNvPr id="33" name="图片 32" descr="1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828" y="2211"/>
                <a:ext cx="4717" cy="7366"/>
              </a:xfrm>
              <a:prstGeom prst="rect">
                <a:avLst/>
              </a:prstGeom>
            </p:spPr>
          </p:pic>
          <p:pic>
            <p:nvPicPr>
              <p:cNvPr id="32" name="图片 31" descr="1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26" y="2145"/>
                <a:ext cx="4682" cy="7356"/>
              </a:xfrm>
              <a:prstGeom prst="rect">
                <a:avLst/>
              </a:prstGeom>
            </p:spPr>
          </p:pic>
        </p:grpSp>
      </p:grpSp>
      <p:pic>
        <p:nvPicPr>
          <p:cNvPr id="18" name="图片 17" descr="手绘铅笔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955" y="829945"/>
            <a:ext cx="1056005" cy="105600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54025" y="550545"/>
            <a:ext cx="11460480" cy="6050915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12140" y="713740"/>
            <a:ext cx="11180445" cy="5739130"/>
          </a:xfrm>
          <a:prstGeom prst="rect">
            <a:avLst/>
          </a:prstGeom>
          <a:noFill/>
          <a:ln>
            <a:solidFill>
              <a:srgbClr val="ECA149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手绘边框1"/>
          <p:cNvPicPr>
            <a:picLocks noChangeAspect="1"/>
          </p:cNvPicPr>
          <p:nvPr/>
        </p:nvPicPr>
        <p:blipFill>
          <a:blip r:embed="rId5"/>
          <a:srcRect l="-885" t="24729" r="79688" b="42188"/>
          <a:stretch>
            <a:fillRect/>
          </a:stretch>
        </p:blipFill>
        <p:spPr>
          <a:xfrm>
            <a:off x="-83820" y="2830195"/>
            <a:ext cx="1123950" cy="1754505"/>
          </a:xfrm>
          <a:prstGeom prst="rect">
            <a:avLst/>
          </a:prstGeom>
        </p:spPr>
      </p:pic>
      <p:pic>
        <p:nvPicPr>
          <p:cNvPr id="10" name="图片 9" descr="手绘边框1"/>
          <p:cNvPicPr>
            <a:picLocks noChangeAspect="1"/>
          </p:cNvPicPr>
          <p:nvPr/>
        </p:nvPicPr>
        <p:blipFill>
          <a:blip r:embed="rId5"/>
          <a:srcRect l="-885" t="24729" r="79688" b="42188"/>
          <a:stretch>
            <a:fillRect/>
          </a:stretch>
        </p:blipFill>
        <p:spPr>
          <a:xfrm rot="5400000" flipH="1" flipV="1">
            <a:off x="6731635" y="5648960"/>
            <a:ext cx="969645" cy="1513840"/>
          </a:xfrm>
          <a:prstGeom prst="rect">
            <a:avLst/>
          </a:prstGeom>
        </p:spPr>
      </p:pic>
      <p:pic>
        <p:nvPicPr>
          <p:cNvPr id="4" name="图片 3" descr="卡通云朵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00000">
            <a:off x="10448925" y="-1251585"/>
            <a:ext cx="2785110" cy="27851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807845" y="829945"/>
            <a:ext cx="27400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正面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无心之失的宽容心理</a:t>
            </a:r>
            <a:r>
              <a:rPr lang="en-US" altLang="zh-CN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</a:t>
            </a:r>
            <a:endParaRPr lang="en-US" altLang="zh-CN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471160" y="829945"/>
            <a:ext cx="34912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反面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无法做到宽容的心理原因</a:t>
            </a:r>
            <a:r>
              <a:rPr lang="en-US" altLang="zh-CN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</a:t>
            </a:r>
            <a:endParaRPr lang="en-US" altLang="zh-CN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916795" y="3293745"/>
            <a:ext cx="22904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中华传统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文化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1140460" y="2414270"/>
            <a:ext cx="629920" cy="21336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3917950" y="1748790"/>
            <a:ext cx="629920" cy="21336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2" name="直接箭头连接符 11"/>
          <p:cNvCxnSpPr/>
          <p:nvPr/>
        </p:nvCxnSpPr>
        <p:spPr>
          <a:xfrm flipV="1">
            <a:off x="9846945" y="3761105"/>
            <a:ext cx="475615" cy="46926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 flipV="1">
            <a:off x="4547870" y="1343025"/>
            <a:ext cx="796290" cy="51816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 flipV="1">
            <a:off x="1525270" y="1708785"/>
            <a:ext cx="618490" cy="69088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圆角矩形 16"/>
          <p:cNvSpPr/>
          <p:nvPr/>
        </p:nvSpPr>
        <p:spPr>
          <a:xfrm>
            <a:off x="6991350" y="3888740"/>
            <a:ext cx="2868930" cy="8128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圆角矩形 18"/>
          <p:cNvSpPr/>
          <p:nvPr/>
        </p:nvSpPr>
        <p:spPr>
          <a:xfrm>
            <a:off x="6991350" y="4822190"/>
            <a:ext cx="629920" cy="21336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10058400" y="4660900"/>
            <a:ext cx="349123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捉</a:t>
            </a:r>
            <a:r>
              <a:rPr lang="en-US" altLang="zh-CN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“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害虫</a:t>
            </a:r>
            <a:r>
              <a:rPr lang="en-US" altLang="zh-CN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”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找办法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宽容</a:t>
            </a:r>
            <a:r>
              <a:rPr lang="en-US" altLang="zh-CN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VS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纵容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有限度</a:t>
            </a:r>
            <a:r>
              <a:rPr lang="en-US" altLang="zh-CN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有原则</a:t>
            </a:r>
            <a:r>
              <a:rPr lang="en-US" altLang="zh-CN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</a:t>
            </a:r>
            <a:endParaRPr lang="en-US" altLang="zh-CN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22" name="直接箭头连接符 21"/>
          <p:cNvCxnSpPr/>
          <p:nvPr/>
        </p:nvCxnSpPr>
        <p:spPr>
          <a:xfrm>
            <a:off x="7608570" y="4930140"/>
            <a:ext cx="2437130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prism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629410" y="1436370"/>
            <a:ext cx="24149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回到学生生活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实际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案例分析与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判断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18" name="图片 17" descr="手绘铅笔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5955" y="829945"/>
            <a:ext cx="1056005" cy="105600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54025" y="550545"/>
            <a:ext cx="11460480" cy="6050915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12140" y="713740"/>
            <a:ext cx="11180445" cy="5739130"/>
          </a:xfrm>
          <a:prstGeom prst="rect">
            <a:avLst/>
          </a:prstGeom>
          <a:noFill/>
          <a:ln>
            <a:solidFill>
              <a:srgbClr val="ECA149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手绘边框1"/>
          <p:cNvPicPr>
            <a:picLocks noChangeAspect="1"/>
          </p:cNvPicPr>
          <p:nvPr/>
        </p:nvPicPr>
        <p:blipFill>
          <a:blip r:embed="rId2"/>
          <a:srcRect l="-885" t="24729" r="79688" b="42188"/>
          <a:stretch>
            <a:fillRect/>
          </a:stretch>
        </p:blipFill>
        <p:spPr>
          <a:xfrm>
            <a:off x="-83820" y="2830195"/>
            <a:ext cx="1123950" cy="1754505"/>
          </a:xfrm>
          <a:prstGeom prst="rect">
            <a:avLst/>
          </a:prstGeom>
        </p:spPr>
      </p:pic>
      <p:pic>
        <p:nvPicPr>
          <p:cNvPr id="10" name="图片 9" descr="手绘边框1"/>
          <p:cNvPicPr>
            <a:picLocks noChangeAspect="1"/>
          </p:cNvPicPr>
          <p:nvPr/>
        </p:nvPicPr>
        <p:blipFill>
          <a:blip r:embed="rId2"/>
          <a:srcRect l="-885" t="24729" r="79688" b="42188"/>
          <a:stretch>
            <a:fillRect/>
          </a:stretch>
        </p:blipFill>
        <p:spPr>
          <a:xfrm rot="5400000" flipH="1" flipV="1">
            <a:off x="6731635" y="5648960"/>
            <a:ext cx="969645" cy="1513840"/>
          </a:xfrm>
          <a:prstGeom prst="rect">
            <a:avLst/>
          </a:prstGeom>
        </p:spPr>
      </p:pic>
      <p:pic>
        <p:nvPicPr>
          <p:cNvPr id="4" name="图片 3" descr="卡通云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0000">
            <a:off x="10448925" y="-1251585"/>
            <a:ext cx="2785110" cy="2785110"/>
          </a:xfrm>
          <a:prstGeom prst="rect">
            <a:avLst/>
          </a:prstGeom>
        </p:spPr>
      </p:pic>
      <p:pic>
        <p:nvPicPr>
          <p:cNvPr id="35" name="图片 34" descr="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455" y="1082675"/>
            <a:ext cx="3162935" cy="496316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4666615" y="1629410"/>
            <a:ext cx="629920" cy="21336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6" name="直接箭头连接符 5"/>
          <p:cNvCxnSpPr/>
          <p:nvPr/>
        </p:nvCxnSpPr>
        <p:spPr>
          <a:xfrm flipH="1">
            <a:off x="4006850" y="1721485"/>
            <a:ext cx="649605" cy="2857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圆角矩形 2"/>
          <p:cNvSpPr/>
          <p:nvPr/>
        </p:nvSpPr>
        <p:spPr>
          <a:xfrm>
            <a:off x="4813935" y="4804410"/>
            <a:ext cx="629920" cy="21336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7" name="直接箭头连接符 6"/>
          <p:cNvCxnSpPr/>
          <p:nvPr/>
        </p:nvCxnSpPr>
        <p:spPr>
          <a:xfrm flipH="1">
            <a:off x="4164330" y="4897120"/>
            <a:ext cx="649605" cy="2857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65425" y="4584700"/>
            <a:ext cx="15722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法治教育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对应案例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二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prism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手绘铅笔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5955" y="829945"/>
            <a:ext cx="1056005" cy="105600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54025" y="550545"/>
            <a:ext cx="11460480" cy="6050915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12140" y="713740"/>
            <a:ext cx="11180445" cy="5739130"/>
          </a:xfrm>
          <a:prstGeom prst="rect">
            <a:avLst/>
          </a:prstGeom>
          <a:noFill/>
          <a:ln>
            <a:solidFill>
              <a:srgbClr val="ECA149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手绘边框1"/>
          <p:cNvPicPr>
            <a:picLocks noChangeAspect="1"/>
          </p:cNvPicPr>
          <p:nvPr/>
        </p:nvPicPr>
        <p:blipFill>
          <a:blip r:embed="rId2"/>
          <a:srcRect l="-885" t="24729" r="79688" b="42188"/>
          <a:stretch>
            <a:fillRect/>
          </a:stretch>
        </p:blipFill>
        <p:spPr>
          <a:xfrm>
            <a:off x="-83820" y="2830195"/>
            <a:ext cx="1123950" cy="1754505"/>
          </a:xfrm>
          <a:prstGeom prst="rect">
            <a:avLst/>
          </a:prstGeom>
        </p:spPr>
      </p:pic>
      <p:pic>
        <p:nvPicPr>
          <p:cNvPr id="10" name="图片 9" descr="手绘边框1"/>
          <p:cNvPicPr>
            <a:picLocks noChangeAspect="1"/>
          </p:cNvPicPr>
          <p:nvPr/>
        </p:nvPicPr>
        <p:blipFill>
          <a:blip r:embed="rId2"/>
          <a:srcRect l="-885" t="24729" r="79688" b="42188"/>
          <a:stretch>
            <a:fillRect/>
          </a:stretch>
        </p:blipFill>
        <p:spPr>
          <a:xfrm rot="5400000" flipH="1" flipV="1">
            <a:off x="6731635" y="5648960"/>
            <a:ext cx="969645" cy="1513840"/>
          </a:xfrm>
          <a:prstGeom prst="rect">
            <a:avLst/>
          </a:prstGeom>
        </p:spPr>
      </p:pic>
      <p:pic>
        <p:nvPicPr>
          <p:cNvPr id="4" name="图片 3" descr="卡通云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0000">
            <a:off x="10448925" y="-1251585"/>
            <a:ext cx="2785110" cy="278511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101340" y="1189355"/>
            <a:ext cx="5969000" cy="4756150"/>
            <a:chOff x="4179" y="1824"/>
            <a:chExt cx="9193" cy="7379"/>
          </a:xfrm>
        </p:grpSpPr>
        <p:pic>
          <p:nvPicPr>
            <p:cNvPr id="37" name="图片 36" descr="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56" y="1883"/>
              <a:ext cx="4717" cy="7320"/>
            </a:xfrm>
            <a:prstGeom prst="rect">
              <a:avLst/>
            </a:prstGeom>
          </p:spPr>
        </p:pic>
        <p:pic>
          <p:nvPicPr>
            <p:cNvPr id="36" name="图片 35" descr="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79" y="1824"/>
              <a:ext cx="4659" cy="7379"/>
            </a:xfrm>
            <a:prstGeom prst="rect">
              <a:avLst/>
            </a:prstGeom>
          </p:spPr>
        </p:pic>
      </p:grpSp>
      <p:sp>
        <p:nvSpPr>
          <p:cNvPr id="13" name="圆角矩形 12"/>
          <p:cNvSpPr/>
          <p:nvPr/>
        </p:nvSpPr>
        <p:spPr>
          <a:xfrm>
            <a:off x="3213735" y="2269490"/>
            <a:ext cx="629920" cy="21336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6" name="直接箭头连接符 5"/>
          <p:cNvCxnSpPr/>
          <p:nvPr/>
        </p:nvCxnSpPr>
        <p:spPr>
          <a:xfrm flipH="1">
            <a:off x="2564130" y="2362200"/>
            <a:ext cx="649605" cy="2857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562610" y="2075815"/>
            <a:ext cx="24149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学生生活中无法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包容他人的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现象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6038850" y="1522730"/>
            <a:ext cx="629920" cy="21336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17940" y="1369695"/>
            <a:ext cx="28752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讨论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造成不宽容现象的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原因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22" name="直接箭头连接符 21"/>
          <p:cNvCxnSpPr/>
          <p:nvPr/>
        </p:nvCxnSpPr>
        <p:spPr>
          <a:xfrm>
            <a:off x="6685280" y="1617345"/>
            <a:ext cx="2171065" cy="2222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圆角矩形 10"/>
          <p:cNvSpPr/>
          <p:nvPr/>
        </p:nvSpPr>
        <p:spPr>
          <a:xfrm>
            <a:off x="6196330" y="4098290"/>
            <a:ext cx="2613660" cy="87376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810895" y="4972050"/>
            <a:ext cx="22904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中华传统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文化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3248025" y="4905375"/>
            <a:ext cx="2798445" cy="74295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6" name="直接箭头连接符 15"/>
          <p:cNvCxnSpPr/>
          <p:nvPr/>
        </p:nvCxnSpPr>
        <p:spPr>
          <a:xfrm flipH="1">
            <a:off x="2564130" y="5173345"/>
            <a:ext cx="676910" cy="1206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9522460" y="4181475"/>
            <a:ext cx="28752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形成观点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进一步诠释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宽容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19" name="直接箭头连接符 18"/>
          <p:cNvCxnSpPr/>
          <p:nvPr/>
        </p:nvCxnSpPr>
        <p:spPr>
          <a:xfrm flipV="1">
            <a:off x="8838565" y="4529455"/>
            <a:ext cx="655320" cy="1143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prism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手绘铅笔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5955" y="829945"/>
            <a:ext cx="1056005" cy="105600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54025" y="550545"/>
            <a:ext cx="11460480" cy="6050915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12140" y="713740"/>
            <a:ext cx="11180445" cy="5739130"/>
          </a:xfrm>
          <a:prstGeom prst="rect">
            <a:avLst/>
          </a:prstGeom>
          <a:noFill/>
          <a:ln>
            <a:solidFill>
              <a:srgbClr val="ECA149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手绘边框1"/>
          <p:cNvPicPr>
            <a:picLocks noChangeAspect="1"/>
          </p:cNvPicPr>
          <p:nvPr/>
        </p:nvPicPr>
        <p:blipFill>
          <a:blip r:embed="rId2"/>
          <a:srcRect l="-885" t="24729" r="79688" b="42188"/>
          <a:stretch>
            <a:fillRect/>
          </a:stretch>
        </p:blipFill>
        <p:spPr>
          <a:xfrm>
            <a:off x="-83820" y="2830195"/>
            <a:ext cx="1123950" cy="1754505"/>
          </a:xfrm>
          <a:prstGeom prst="rect">
            <a:avLst/>
          </a:prstGeom>
        </p:spPr>
      </p:pic>
      <p:pic>
        <p:nvPicPr>
          <p:cNvPr id="10" name="图片 9" descr="手绘边框1"/>
          <p:cNvPicPr>
            <a:picLocks noChangeAspect="1"/>
          </p:cNvPicPr>
          <p:nvPr/>
        </p:nvPicPr>
        <p:blipFill>
          <a:blip r:embed="rId2"/>
          <a:srcRect l="-885" t="24729" r="79688" b="42188"/>
          <a:stretch>
            <a:fillRect/>
          </a:stretch>
        </p:blipFill>
        <p:spPr>
          <a:xfrm rot="5400000" flipH="1" flipV="1">
            <a:off x="6731635" y="5648960"/>
            <a:ext cx="969645" cy="1513840"/>
          </a:xfrm>
          <a:prstGeom prst="rect">
            <a:avLst/>
          </a:prstGeom>
        </p:spPr>
      </p:pic>
      <p:pic>
        <p:nvPicPr>
          <p:cNvPr id="4" name="图片 3" descr="卡通云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0000">
            <a:off x="10448925" y="-1251585"/>
            <a:ext cx="2785110" cy="2785110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1728470" y="1677970"/>
            <a:ext cx="9130665" cy="2539700"/>
            <a:chOff x="998" y="2980"/>
            <a:chExt cx="18610" cy="5508"/>
          </a:xfrm>
        </p:grpSpPr>
        <p:sp>
          <p:nvSpPr>
            <p:cNvPr id="3" name="Rounded Rectangle 3"/>
            <p:cNvSpPr/>
            <p:nvPr/>
          </p:nvSpPr>
          <p:spPr>
            <a:xfrm>
              <a:off x="1033" y="5463"/>
              <a:ext cx="18575" cy="380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grpSp>
          <p:nvGrpSpPr>
            <p:cNvPr id="5" name="Group 6"/>
            <p:cNvGrpSpPr/>
            <p:nvPr/>
          </p:nvGrpSpPr>
          <p:grpSpPr>
            <a:xfrm>
              <a:off x="2082" y="5316"/>
              <a:ext cx="632" cy="632"/>
              <a:chOff x="2996418" y="1828800"/>
              <a:chExt cx="717453" cy="717453"/>
            </a:xfrm>
          </p:grpSpPr>
          <p:sp>
            <p:nvSpPr>
              <p:cNvPr id="6" name="Oval 4"/>
              <p:cNvSpPr/>
              <p:nvPr/>
            </p:nvSpPr>
            <p:spPr>
              <a:xfrm>
                <a:off x="2996418" y="1828800"/>
                <a:ext cx="717453" cy="717453"/>
              </a:xfrm>
              <a:prstGeom prst="ellipse">
                <a:avLst/>
              </a:prstGeom>
              <a:solidFill>
                <a:srgbClr val="099581"/>
              </a:solidFill>
              <a:ln>
                <a:solidFill>
                  <a:srgbClr val="0995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7" name="Oval 5"/>
              <p:cNvSpPr/>
              <p:nvPr/>
            </p:nvSpPr>
            <p:spPr>
              <a:xfrm>
                <a:off x="3142370" y="1974752"/>
                <a:ext cx="425548" cy="425548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1033" y="3273"/>
              <a:ext cx="2730" cy="1945"/>
              <a:chOff x="596313" y="1252025"/>
              <a:chExt cx="2743200" cy="1954482"/>
            </a:xfrm>
            <a:solidFill>
              <a:srgbClr val="224477"/>
            </a:solidFill>
          </p:grpSpPr>
          <p:sp>
            <p:nvSpPr>
              <p:cNvPr id="11" name="Rounded Rectangle 7"/>
              <p:cNvSpPr/>
              <p:nvPr/>
            </p:nvSpPr>
            <p:spPr>
              <a:xfrm>
                <a:off x="596313" y="1252025"/>
                <a:ext cx="2743200" cy="1730326"/>
              </a:xfrm>
              <a:prstGeom prst="roundRect">
                <a:avLst>
                  <a:gd name="adj" fmla="val 10163"/>
                </a:avLst>
              </a:prstGeom>
              <a:solidFill>
                <a:srgbClr val="0995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12" name="Isosceles Triangle 8"/>
              <p:cNvSpPr/>
              <p:nvPr/>
            </p:nvSpPr>
            <p:spPr>
              <a:xfrm rot="10800000">
                <a:off x="1712595" y="2955143"/>
                <a:ext cx="510637" cy="251364"/>
              </a:xfrm>
              <a:prstGeom prst="triangle">
                <a:avLst/>
              </a:prstGeom>
              <a:solidFill>
                <a:srgbClr val="0995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6510" y="5316"/>
              <a:ext cx="632" cy="632"/>
              <a:chOff x="2996418" y="1828800"/>
              <a:chExt cx="717453" cy="717453"/>
            </a:xfrm>
          </p:grpSpPr>
          <p:sp>
            <p:nvSpPr>
              <p:cNvPr id="16" name="Oval 18"/>
              <p:cNvSpPr/>
              <p:nvPr/>
            </p:nvSpPr>
            <p:spPr>
              <a:xfrm>
                <a:off x="2996418" y="1828800"/>
                <a:ext cx="717453" cy="717453"/>
              </a:xfrm>
              <a:prstGeom prst="ellipse">
                <a:avLst/>
              </a:prstGeom>
              <a:solidFill>
                <a:srgbClr val="E23761"/>
              </a:solidFill>
              <a:ln>
                <a:solidFill>
                  <a:srgbClr val="E2376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17" name="Oval 19"/>
              <p:cNvSpPr/>
              <p:nvPr/>
            </p:nvSpPr>
            <p:spPr>
              <a:xfrm>
                <a:off x="3142370" y="1974752"/>
                <a:ext cx="425548" cy="425548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19" name="Group 14"/>
            <p:cNvGrpSpPr/>
            <p:nvPr/>
          </p:nvGrpSpPr>
          <p:grpSpPr>
            <a:xfrm flipV="1">
              <a:off x="5461" y="6091"/>
              <a:ext cx="2730" cy="1945"/>
              <a:chOff x="596313" y="1252025"/>
              <a:chExt cx="2743200" cy="1954482"/>
            </a:xfrm>
            <a:solidFill>
              <a:srgbClr val="E23761"/>
            </a:solidFill>
          </p:grpSpPr>
          <p:sp>
            <p:nvSpPr>
              <p:cNvPr id="20" name="Rounded Rectangle 16"/>
              <p:cNvSpPr/>
              <p:nvPr/>
            </p:nvSpPr>
            <p:spPr>
              <a:xfrm>
                <a:off x="596313" y="1252025"/>
                <a:ext cx="2743200" cy="1730326"/>
              </a:xfrm>
              <a:prstGeom prst="roundRect">
                <a:avLst>
                  <a:gd name="adj" fmla="val 1016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2" name="Isosceles Triangle 17"/>
              <p:cNvSpPr/>
              <p:nvPr/>
            </p:nvSpPr>
            <p:spPr>
              <a:xfrm rot="10800000">
                <a:off x="1712595" y="2955143"/>
                <a:ext cx="510637" cy="251364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24" name="Group 21"/>
            <p:cNvGrpSpPr/>
            <p:nvPr/>
          </p:nvGrpSpPr>
          <p:grpSpPr>
            <a:xfrm>
              <a:off x="10938" y="5316"/>
              <a:ext cx="632" cy="632"/>
              <a:chOff x="2996418" y="1828800"/>
              <a:chExt cx="717453" cy="717453"/>
            </a:xfrm>
          </p:grpSpPr>
          <p:sp>
            <p:nvSpPr>
              <p:cNvPr id="25" name="Oval 26"/>
              <p:cNvSpPr/>
              <p:nvPr/>
            </p:nvSpPr>
            <p:spPr>
              <a:xfrm>
                <a:off x="2996418" y="1828800"/>
                <a:ext cx="717453" cy="717453"/>
              </a:xfrm>
              <a:prstGeom prst="ellipse">
                <a:avLst/>
              </a:prstGeom>
              <a:solidFill>
                <a:srgbClr val="EDA81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6" name="Oval 27"/>
              <p:cNvSpPr/>
              <p:nvPr/>
            </p:nvSpPr>
            <p:spPr>
              <a:xfrm>
                <a:off x="3142370" y="1974752"/>
                <a:ext cx="425548" cy="425548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27" name="Group 22"/>
            <p:cNvGrpSpPr/>
            <p:nvPr/>
          </p:nvGrpSpPr>
          <p:grpSpPr>
            <a:xfrm>
              <a:off x="9889" y="3273"/>
              <a:ext cx="2730" cy="1945"/>
              <a:chOff x="596313" y="1252025"/>
              <a:chExt cx="2743200" cy="1954482"/>
            </a:xfrm>
            <a:solidFill>
              <a:srgbClr val="EDA81D"/>
            </a:solidFill>
          </p:grpSpPr>
          <p:sp>
            <p:nvSpPr>
              <p:cNvPr id="28" name="Rounded Rectangle 24"/>
              <p:cNvSpPr/>
              <p:nvPr/>
            </p:nvSpPr>
            <p:spPr>
              <a:xfrm>
                <a:off x="596313" y="1252025"/>
                <a:ext cx="2743200" cy="1730326"/>
              </a:xfrm>
              <a:prstGeom prst="roundRect">
                <a:avLst>
                  <a:gd name="adj" fmla="val 1016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29" name="Isosceles Triangle 25"/>
              <p:cNvSpPr/>
              <p:nvPr/>
            </p:nvSpPr>
            <p:spPr>
              <a:xfrm rot="10800000">
                <a:off x="1712595" y="2955143"/>
                <a:ext cx="510637" cy="251364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31" name="Group 29"/>
            <p:cNvGrpSpPr/>
            <p:nvPr/>
          </p:nvGrpSpPr>
          <p:grpSpPr>
            <a:xfrm>
              <a:off x="15367" y="5316"/>
              <a:ext cx="632" cy="632"/>
              <a:chOff x="2996418" y="1828800"/>
              <a:chExt cx="717453" cy="717453"/>
            </a:xfrm>
          </p:grpSpPr>
          <p:sp>
            <p:nvSpPr>
              <p:cNvPr id="32" name="Oval 34"/>
              <p:cNvSpPr/>
              <p:nvPr/>
            </p:nvSpPr>
            <p:spPr>
              <a:xfrm>
                <a:off x="2996418" y="1828800"/>
                <a:ext cx="717453" cy="717453"/>
              </a:xfrm>
              <a:prstGeom prst="ellipse">
                <a:avLst/>
              </a:prstGeom>
              <a:solidFill>
                <a:srgbClr val="16A1C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3" name="Oval 35"/>
              <p:cNvSpPr/>
              <p:nvPr/>
            </p:nvSpPr>
            <p:spPr>
              <a:xfrm>
                <a:off x="3142370" y="1974752"/>
                <a:ext cx="425548" cy="425548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34" name="Group 30"/>
            <p:cNvGrpSpPr/>
            <p:nvPr/>
          </p:nvGrpSpPr>
          <p:grpSpPr>
            <a:xfrm flipV="1">
              <a:off x="14318" y="6091"/>
              <a:ext cx="2730" cy="1945"/>
              <a:chOff x="596313" y="1252025"/>
              <a:chExt cx="2743200" cy="1954482"/>
            </a:xfrm>
            <a:solidFill>
              <a:srgbClr val="16A1C8"/>
            </a:solidFill>
          </p:grpSpPr>
          <p:sp>
            <p:nvSpPr>
              <p:cNvPr id="35" name="Rounded Rectangle 32"/>
              <p:cNvSpPr/>
              <p:nvPr/>
            </p:nvSpPr>
            <p:spPr>
              <a:xfrm>
                <a:off x="596313" y="1252025"/>
                <a:ext cx="2743200" cy="1730326"/>
              </a:xfrm>
              <a:prstGeom prst="roundRect">
                <a:avLst>
                  <a:gd name="adj" fmla="val 1016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>
                  <a:cs typeface="+mn-ea"/>
                  <a:sym typeface="+mn-lt"/>
                </a:endParaRPr>
              </a:p>
            </p:txBody>
          </p:sp>
          <p:sp>
            <p:nvSpPr>
              <p:cNvPr id="36" name="Isosceles Triangle 33"/>
              <p:cNvSpPr/>
              <p:nvPr/>
            </p:nvSpPr>
            <p:spPr>
              <a:xfrm rot="10800000">
                <a:off x="1712595" y="2955143"/>
                <a:ext cx="510637" cy="251364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>
                  <a:cs typeface="+mn-ea"/>
                  <a:sym typeface="+mn-lt"/>
                </a:endParaRPr>
              </a:p>
            </p:txBody>
          </p:sp>
        </p:grpSp>
        <p:sp>
          <p:nvSpPr>
            <p:cNvPr id="37" name="Right Arrow 31"/>
            <p:cNvSpPr/>
            <p:nvPr/>
          </p:nvSpPr>
          <p:spPr>
            <a:xfrm>
              <a:off x="17512" y="5290"/>
              <a:ext cx="1242" cy="723"/>
            </a:xfrm>
            <a:prstGeom prst="rightArrow">
              <a:avLst/>
            </a:prstGeom>
            <a:solidFill>
              <a:srgbClr val="B7E0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998" y="6287"/>
              <a:ext cx="3473" cy="2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教育部聘请时任南京师范大学道德教育研究所名誉所长鲁洁教授，担任小学道德与法治教材的总主编。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9910" y="6287"/>
              <a:ext cx="3767" cy="2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buClrTx/>
                <a:buSzTx/>
                <a:buFontTx/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原小学《品德与生活》《品德与社会》，初中《思想品德》，统一更名为《道德与法治》，部编版教材试行。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5079" y="2980"/>
              <a:ext cx="3649" cy="2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鲁洁先生带领编写团队（学科专家、学科教育专家、优秀教研员和教师等）将整套教材的编写大纲送教育部审查。</a:t>
              </a:r>
              <a:endPara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14129" y="3126"/>
              <a:ext cx="4624" cy="18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buClrTx/>
                <a:buSzTx/>
                <a:buFontTx/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使用了15年的《品德与生活》《品德与社会》教科书退出历史舞台，统编教材《道德与法治》进入课堂。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77" name="user_209046"/>
            <p:cNvSpPr>
              <a:spLocks noChangeAspect="1"/>
            </p:cNvSpPr>
            <p:nvPr/>
          </p:nvSpPr>
          <p:spPr bwMode="auto">
            <a:xfrm>
              <a:off x="15312" y="7170"/>
              <a:ext cx="960" cy="866"/>
            </a:xfrm>
            <a:custGeom>
              <a:avLst/>
              <a:gdLst>
                <a:gd name="connsiteX0" fmla="*/ 521432 w 608344"/>
                <a:gd name="connsiteY0" fmla="*/ 370453 h 548582"/>
                <a:gd name="connsiteX1" fmla="*/ 465737 w 608344"/>
                <a:gd name="connsiteY1" fmla="*/ 425787 h 548582"/>
                <a:gd name="connsiteX2" fmla="*/ 442491 w 608344"/>
                <a:gd name="connsiteY2" fmla="*/ 402479 h 548582"/>
                <a:gd name="connsiteX3" fmla="*/ 418201 w 608344"/>
                <a:gd name="connsiteY3" fmla="*/ 426545 h 548582"/>
                <a:gd name="connsiteX4" fmla="*/ 441447 w 608344"/>
                <a:gd name="connsiteY4" fmla="*/ 449948 h 548582"/>
                <a:gd name="connsiteX5" fmla="*/ 465642 w 608344"/>
                <a:gd name="connsiteY5" fmla="*/ 474204 h 548582"/>
                <a:gd name="connsiteX6" fmla="*/ 489932 w 608344"/>
                <a:gd name="connsiteY6" fmla="*/ 450043 h 548582"/>
                <a:gd name="connsiteX7" fmla="*/ 545532 w 608344"/>
                <a:gd name="connsiteY7" fmla="*/ 394709 h 548582"/>
                <a:gd name="connsiteX8" fmla="*/ 481962 w 608344"/>
                <a:gd name="connsiteY8" fmla="*/ 296170 h 548582"/>
                <a:gd name="connsiteX9" fmla="*/ 608344 w 608344"/>
                <a:gd name="connsiteY9" fmla="*/ 422376 h 548582"/>
                <a:gd name="connsiteX10" fmla="*/ 481962 w 608344"/>
                <a:gd name="connsiteY10" fmla="*/ 548582 h 548582"/>
                <a:gd name="connsiteX11" fmla="*/ 355579 w 608344"/>
                <a:gd name="connsiteY11" fmla="*/ 422376 h 548582"/>
                <a:gd name="connsiteX12" fmla="*/ 481962 w 608344"/>
                <a:gd name="connsiteY12" fmla="*/ 296170 h 548582"/>
                <a:gd name="connsiteX13" fmla="*/ 255835 w 608344"/>
                <a:gd name="connsiteY13" fmla="*/ 446 h 548582"/>
                <a:gd name="connsiteX14" fmla="*/ 317801 w 608344"/>
                <a:gd name="connsiteY14" fmla="*/ 13616 h 548582"/>
                <a:gd name="connsiteX15" fmla="*/ 348072 w 608344"/>
                <a:gd name="connsiteY15" fmla="*/ 41661 h 548582"/>
                <a:gd name="connsiteX16" fmla="*/ 381190 w 608344"/>
                <a:gd name="connsiteY16" fmla="*/ 146831 h 548582"/>
                <a:gd name="connsiteX17" fmla="*/ 378913 w 608344"/>
                <a:gd name="connsiteY17" fmla="*/ 156211 h 548582"/>
                <a:gd name="connsiteX18" fmla="*/ 387833 w 608344"/>
                <a:gd name="connsiteY18" fmla="*/ 200458 h 548582"/>
                <a:gd name="connsiteX19" fmla="*/ 366387 w 608344"/>
                <a:gd name="connsiteY19" fmla="*/ 237694 h 548582"/>
                <a:gd name="connsiteX20" fmla="*/ 351393 w 608344"/>
                <a:gd name="connsiteY20" fmla="*/ 278720 h 548582"/>
                <a:gd name="connsiteX21" fmla="*/ 351393 w 608344"/>
                <a:gd name="connsiteY21" fmla="*/ 322873 h 548582"/>
                <a:gd name="connsiteX22" fmla="*/ 317611 w 608344"/>
                <a:gd name="connsiteY22" fmla="*/ 422358 h 548582"/>
                <a:gd name="connsiteX23" fmla="*/ 376635 w 608344"/>
                <a:gd name="connsiteY23" fmla="*/ 548088 h 548582"/>
                <a:gd name="connsiteX24" fmla="*/ 26855 w 608344"/>
                <a:gd name="connsiteY24" fmla="*/ 548088 h 548582"/>
                <a:gd name="connsiteX25" fmla="*/ 0 w 608344"/>
                <a:gd name="connsiteY25" fmla="*/ 521274 h 548582"/>
                <a:gd name="connsiteX26" fmla="*/ 0 w 608344"/>
                <a:gd name="connsiteY26" fmla="*/ 473806 h 548582"/>
                <a:gd name="connsiteX27" fmla="*/ 19453 w 608344"/>
                <a:gd name="connsiteY27" fmla="*/ 432969 h 548582"/>
                <a:gd name="connsiteX28" fmla="*/ 173751 w 608344"/>
                <a:gd name="connsiteY28" fmla="*/ 334242 h 548582"/>
                <a:gd name="connsiteX29" fmla="*/ 176408 w 608344"/>
                <a:gd name="connsiteY29" fmla="*/ 329884 h 548582"/>
                <a:gd name="connsiteX30" fmla="*/ 176408 w 608344"/>
                <a:gd name="connsiteY30" fmla="*/ 278720 h 548582"/>
                <a:gd name="connsiteX31" fmla="*/ 161320 w 608344"/>
                <a:gd name="connsiteY31" fmla="*/ 237694 h 548582"/>
                <a:gd name="connsiteX32" fmla="*/ 139969 w 608344"/>
                <a:gd name="connsiteY32" fmla="*/ 200458 h 548582"/>
                <a:gd name="connsiteX33" fmla="*/ 148320 w 608344"/>
                <a:gd name="connsiteY33" fmla="*/ 156211 h 548582"/>
                <a:gd name="connsiteX34" fmla="*/ 146042 w 608344"/>
                <a:gd name="connsiteY34" fmla="*/ 146736 h 548582"/>
                <a:gd name="connsiteX35" fmla="*/ 145758 w 608344"/>
                <a:gd name="connsiteY35" fmla="*/ 95099 h 548582"/>
                <a:gd name="connsiteX36" fmla="*/ 176029 w 608344"/>
                <a:gd name="connsiteY36" fmla="*/ 42135 h 548582"/>
                <a:gd name="connsiteX37" fmla="*/ 203928 w 608344"/>
                <a:gd name="connsiteY37" fmla="*/ 19017 h 548582"/>
                <a:gd name="connsiteX38" fmla="*/ 231162 w 608344"/>
                <a:gd name="connsiteY38" fmla="*/ 5089 h 548582"/>
                <a:gd name="connsiteX39" fmla="*/ 255835 w 608344"/>
                <a:gd name="connsiteY39" fmla="*/ 446 h 548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608344" h="548582">
                  <a:moveTo>
                    <a:pt x="521432" y="370453"/>
                  </a:moveTo>
                  <a:lnTo>
                    <a:pt x="465737" y="425787"/>
                  </a:lnTo>
                  <a:lnTo>
                    <a:pt x="442491" y="402479"/>
                  </a:lnTo>
                  <a:lnTo>
                    <a:pt x="418201" y="426545"/>
                  </a:lnTo>
                  <a:lnTo>
                    <a:pt x="441447" y="449948"/>
                  </a:lnTo>
                  <a:lnTo>
                    <a:pt x="465642" y="474204"/>
                  </a:lnTo>
                  <a:lnTo>
                    <a:pt x="489932" y="450043"/>
                  </a:lnTo>
                  <a:lnTo>
                    <a:pt x="545532" y="394709"/>
                  </a:lnTo>
                  <a:close/>
                  <a:moveTo>
                    <a:pt x="481962" y="296170"/>
                  </a:moveTo>
                  <a:cubicBezTo>
                    <a:pt x="551795" y="296170"/>
                    <a:pt x="608344" y="352641"/>
                    <a:pt x="608344" y="422376"/>
                  </a:cubicBezTo>
                  <a:cubicBezTo>
                    <a:pt x="608344" y="492111"/>
                    <a:pt x="551795" y="548582"/>
                    <a:pt x="481962" y="548582"/>
                  </a:cubicBezTo>
                  <a:cubicBezTo>
                    <a:pt x="412129" y="548582"/>
                    <a:pt x="355579" y="492111"/>
                    <a:pt x="355579" y="422376"/>
                  </a:cubicBezTo>
                  <a:cubicBezTo>
                    <a:pt x="355579" y="352641"/>
                    <a:pt x="412129" y="296170"/>
                    <a:pt x="481962" y="296170"/>
                  </a:cubicBezTo>
                  <a:close/>
                  <a:moveTo>
                    <a:pt x="255835" y="446"/>
                  </a:moveTo>
                  <a:cubicBezTo>
                    <a:pt x="282785" y="-1828"/>
                    <a:pt x="303187" y="4899"/>
                    <a:pt x="317801" y="13616"/>
                  </a:cubicBezTo>
                  <a:cubicBezTo>
                    <a:pt x="339721" y="25744"/>
                    <a:pt x="348072" y="41661"/>
                    <a:pt x="348072" y="41661"/>
                  </a:cubicBezTo>
                  <a:cubicBezTo>
                    <a:pt x="348072" y="41661"/>
                    <a:pt x="398176" y="45167"/>
                    <a:pt x="381190" y="146831"/>
                  </a:cubicBezTo>
                  <a:cubicBezTo>
                    <a:pt x="380621" y="149863"/>
                    <a:pt x="379862" y="153085"/>
                    <a:pt x="378913" y="156211"/>
                  </a:cubicBezTo>
                  <a:cubicBezTo>
                    <a:pt x="388592" y="156211"/>
                    <a:pt x="398271" y="163507"/>
                    <a:pt x="387833" y="200458"/>
                  </a:cubicBezTo>
                  <a:cubicBezTo>
                    <a:pt x="379672" y="229262"/>
                    <a:pt x="372080" y="237221"/>
                    <a:pt x="366387" y="237694"/>
                  </a:cubicBezTo>
                  <a:cubicBezTo>
                    <a:pt x="364394" y="250675"/>
                    <a:pt x="359175" y="265076"/>
                    <a:pt x="351393" y="278720"/>
                  </a:cubicBezTo>
                  <a:lnTo>
                    <a:pt x="351393" y="322873"/>
                  </a:lnTo>
                  <a:cubicBezTo>
                    <a:pt x="330232" y="350539"/>
                    <a:pt x="317611" y="385027"/>
                    <a:pt x="317611" y="422358"/>
                  </a:cubicBezTo>
                  <a:cubicBezTo>
                    <a:pt x="317611" y="472764"/>
                    <a:pt x="340480" y="518053"/>
                    <a:pt x="376635" y="548088"/>
                  </a:cubicBezTo>
                  <a:lnTo>
                    <a:pt x="26855" y="548088"/>
                  </a:lnTo>
                  <a:cubicBezTo>
                    <a:pt x="12052" y="548088"/>
                    <a:pt x="0" y="536055"/>
                    <a:pt x="0" y="521274"/>
                  </a:cubicBezTo>
                  <a:lnTo>
                    <a:pt x="0" y="473806"/>
                  </a:lnTo>
                  <a:cubicBezTo>
                    <a:pt x="0" y="457983"/>
                    <a:pt x="7212" y="443013"/>
                    <a:pt x="19453" y="432969"/>
                  </a:cubicBezTo>
                  <a:cubicBezTo>
                    <a:pt x="86638" y="377921"/>
                    <a:pt x="159043" y="341443"/>
                    <a:pt x="173751" y="334242"/>
                  </a:cubicBezTo>
                  <a:cubicBezTo>
                    <a:pt x="175365" y="333484"/>
                    <a:pt x="176408" y="331779"/>
                    <a:pt x="176408" y="329884"/>
                  </a:cubicBezTo>
                  <a:lnTo>
                    <a:pt x="176408" y="278720"/>
                  </a:lnTo>
                  <a:cubicBezTo>
                    <a:pt x="168437" y="265076"/>
                    <a:pt x="163313" y="250675"/>
                    <a:pt x="161320" y="237694"/>
                  </a:cubicBezTo>
                  <a:cubicBezTo>
                    <a:pt x="155627" y="237221"/>
                    <a:pt x="148035" y="229072"/>
                    <a:pt x="139969" y="200458"/>
                  </a:cubicBezTo>
                  <a:cubicBezTo>
                    <a:pt x="129531" y="164170"/>
                    <a:pt x="138925" y="156496"/>
                    <a:pt x="148320" y="156211"/>
                  </a:cubicBezTo>
                  <a:cubicBezTo>
                    <a:pt x="147371" y="153085"/>
                    <a:pt x="146612" y="149863"/>
                    <a:pt x="146042" y="146736"/>
                  </a:cubicBezTo>
                  <a:cubicBezTo>
                    <a:pt x="142436" y="128450"/>
                    <a:pt x="141487" y="111396"/>
                    <a:pt x="145758" y="95099"/>
                  </a:cubicBezTo>
                  <a:cubicBezTo>
                    <a:pt x="150787" y="73212"/>
                    <a:pt x="162744" y="55684"/>
                    <a:pt x="176029" y="42135"/>
                  </a:cubicBezTo>
                  <a:cubicBezTo>
                    <a:pt x="184379" y="33134"/>
                    <a:pt x="193869" y="25459"/>
                    <a:pt x="203928" y="19017"/>
                  </a:cubicBezTo>
                  <a:cubicBezTo>
                    <a:pt x="212183" y="13332"/>
                    <a:pt x="221293" y="8405"/>
                    <a:pt x="231162" y="5089"/>
                  </a:cubicBezTo>
                  <a:cubicBezTo>
                    <a:pt x="238849" y="2625"/>
                    <a:pt x="247105" y="825"/>
                    <a:pt x="255835" y="44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placeholder_121386"/>
            <p:cNvSpPr>
              <a:spLocks noChangeAspect="1"/>
            </p:cNvSpPr>
            <p:nvPr/>
          </p:nvSpPr>
          <p:spPr bwMode="auto">
            <a:xfrm>
              <a:off x="10864" y="4240"/>
              <a:ext cx="960" cy="959"/>
            </a:xfrm>
            <a:custGeom>
              <a:avLst/>
              <a:gdLst>
                <a:gd name="connsiteX0" fmla="*/ 451798 w 609050"/>
                <a:gd name="connsiteY0" fmla="*/ 335680 h 608203"/>
                <a:gd name="connsiteX1" fmla="*/ 451798 w 609050"/>
                <a:gd name="connsiteY1" fmla="*/ 411138 h 608203"/>
                <a:gd name="connsiteX2" fmla="*/ 493427 w 609050"/>
                <a:gd name="connsiteY2" fmla="*/ 411138 h 608203"/>
                <a:gd name="connsiteX3" fmla="*/ 493427 w 609050"/>
                <a:gd name="connsiteY3" fmla="*/ 335680 h 608203"/>
                <a:gd name="connsiteX4" fmla="*/ 609050 w 609050"/>
                <a:gd name="connsiteY4" fmla="*/ 451154 h 608203"/>
                <a:gd name="connsiteX5" fmla="*/ 533494 w 609050"/>
                <a:gd name="connsiteY5" fmla="*/ 451154 h 608203"/>
                <a:gd name="connsiteX6" fmla="*/ 533494 w 609050"/>
                <a:gd name="connsiteY6" fmla="*/ 492729 h 608203"/>
                <a:gd name="connsiteX7" fmla="*/ 609050 w 609050"/>
                <a:gd name="connsiteY7" fmla="*/ 492729 h 608203"/>
                <a:gd name="connsiteX8" fmla="*/ 493427 w 609050"/>
                <a:gd name="connsiteY8" fmla="*/ 608203 h 608203"/>
                <a:gd name="connsiteX9" fmla="*/ 493427 w 609050"/>
                <a:gd name="connsiteY9" fmla="*/ 532745 h 608203"/>
                <a:gd name="connsiteX10" fmla="*/ 451798 w 609050"/>
                <a:gd name="connsiteY10" fmla="*/ 532745 h 608203"/>
                <a:gd name="connsiteX11" fmla="*/ 451798 w 609050"/>
                <a:gd name="connsiteY11" fmla="*/ 608203 h 608203"/>
                <a:gd name="connsiteX12" fmla="*/ 336174 w 609050"/>
                <a:gd name="connsiteY12" fmla="*/ 492729 h 608203"/>
                <a:gd name="connsiteX13" fmla="*/ 411730 w 609050"/>
                <a:gd name="connsiteY13" fmla="*/ 492729 h 608203"/>
                <a:gd name="connsiteX14" fmla="*/ 411730 w 609050"/>
                <a:gd name="connsiteY14" fmla="*/ 451154 h 608203"/>
                <a:gd name="connsiteX15" fmla="*/ 336174 w 609050"/>
                <a:gd name="connsiteY15" fmla="*/ 451154 h 608203"/>
                <a:gd name="connsiteX16" fmla="*/ 451798 w 609050"/>
                <a:gd name="connsiteY16" fmla="*/ 335680 h 608203"/>
                <a:gd name="connsiteX17" fmla="*/ 231243 w 609050"/>
                <a:gd name="connsiteY17" fmla="*/ 165476 h 608203"/>
                <a:gd name="connsiteX18" fmla="*/ 293694 w 609050"/>
                <a:gd name="connsiteY18" fmla="*/ 227821 h 608203"/>
                <a:gd name="connsiteX19" fmla="*/ 231243 w 609050"/>
                <a:gd name="connsiteY19" fmla="*/ 290166 h 608203"/>
                <a:gd name="connsiteX20" fmla="*/ 168792 w 609050"/>
                <a:gd name="connsiteY20" fmla="*/ 227821 h 608203"/>
                <a:gd name="connsiteX21" fmla="*/ 231243 w 609050"/>
                <a:gd name="connsiteY21" fmla="*/ 165476 h 608203"/>
                <a:gd name="connsiteX22" fmla="*/ 231260 w 609050"/>
                <a:gd name="connsiteY22" fmla="*/ 123882 h 608203"/>
                <a:gd name="connsiteX23" fmla="*/ 127183 w 609050"/>
                <a:gd name="connsiteY23" fmla="*/ 227810 h 608203"/>
                <a:gd name="connsiteX24" fmla="*/ 231260 w 609050"/>
                <a:gd name="connsiteY24" fmla="*/ 331739 h 608203"/>
                <a:gd name="connsiteX25" fmla="*/ 335337 w 609050"/>
                <a:gd name="connsiteY25" fmla="*/ 227810 h 608203"/>
                <a:gd name="connsiteX26" fmla="*/ 231260 w 609050"/>
                <a:gd name="connsiteY26" fmla="*/ 123882 h 608203"/>
                <a:gd name="connsiteX27" fmla="*/ 231260 w 609050"/>
                <a:gd name="connsiteY27" fmla="*/ 0 h 608203"/>
                <a:gd name="connsiteX28" fmla="*/ 462415 w 609050"/>
                <a:gd name="connsiteY28" fmla="*/ 230928 h 608203"/>
                <a:gd name="connsiteX29" fmla="*/ 453777 w 609050"/>
                <a:gd name="connsiteY29" fmla="*/ 293597 h 608203"/>
                <a:gd name="connsiteX30" fmla="*/ 292978 w 609050"/>
                <a:gd name="connsiteY30" fmla="*/ 471938 h 608203"/>
                <a:gd name="connsiteX31" fmla="*/ 298702 w 609050"/>
                <a:gd name="connsiteY31" fmla="*/ 516939 h 608203"/>
                <a:gd name="connsiteX32" fmla="*/ 231260 w 609050"/>
                <a:gd name="connsiteY32" fmla="*/ 601640 h 608203"/>
                <a:gd name="connsiteX33" fmla="*/ 49749 w 609050"/>
                <a:gd name="connsiteY33" fmla="*/ 373830 h 608203"/>
                <a:gd name="connsiteX34" fmla="*/ 0 w 609050"/>
                <a:gd name="connsiteY34" fmla="*/ 230928 h 608203"/>
                <a:gd name="connsiteX35" fmla="*/ 231260 w 609050"/>
                <a:gd name="connsiteY35" fmla="*/ 0 h 608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09050" h="608203">
                  <a:moveTo>
                    <a:pt x="451798" y="335680"/>
                  </a:moveTo>
                  <a:lnTo>
                    <a:pt x="451798" y="411138"/>
                  </a:lnTo>
                  <a:lnTo>
                    <a:pt x="493427" y="411138"/>
                  </a:lnTo>
                  <a:lnTo>
                    <a:pt x="493427" y="335680"/>
                  </a:lnTo>
                  <a:cubicBezTo>
                    <a:pt x="552852" y="344723"/>
                    <a:pt x="599996" y="391806"/>
                    <a:pt x="609050" y="451154"/>
                  </a:cubicBezTo>
                  <a:lnTo>
                    <a:pt x="533494" y="451154"/>
                  </a:lnTo>
                  <a:lnTo>
                    <a:pt x="533494" y="492729"/>
                  </a:lnTo>
                  <a:lnTo>
                    <a:pt x="609050" y="492729"/>
                  </a:lnTo>
                  <a:cubicBezTo>
                    <a:pt x="599996" y="552077"/>
                    <a:pt x="552852" y="599160"/>
                    <a:pt x="493427" y="608203"/>
                  </a:cubicBezTo>
                  <a:lnTo>
                    <a:pt x="493427" y="532745"/>
                  </a:lnTo>
                  <a:lnTo>
                    <a:pt x="451798" y="532745"/>
                  </a:lnTo>
                  <a:lnTo>
                    <a:pt x="451798" y="608203"/>
                  </a:lnTo>
                  <a:cubicBezTo>
                    <a:pt x="392373" y="599160"/>
                    <a:pt x="345228" y="552077"/>
                    <a:pt x="336174" y="492729"/>
                  </a:cubicBezTo>
                  <a:lnTo>
                    <a:pt x="411730" y="492729"/>
                  </a:lnTo>
                  <a:lnTo>
                    <a:pt x="411730" y="451154"/>
                  </a:lnTo>
                  <a:lnTo>
                    <a:pt x="336174" y="451154"/>
                  </a:lnTo>
                  <a:cubicBezTo>
                    <a:pt x="345228" y="391806"/>
                    <a:pt x="392373" y="344723"/>
                    <a:pt x="451798" y="335680"/>
                  </a:cubicBezTo>
                  <a:close/>
                  <a:moveTo>
                    <a:pt x="231243" y="165476"/>
                  </a:moveTo>
                  <a:cubicBezTo>
                    <a:pt x="265734" y="165476"/>
                    <a:pt x="293694" y="193389"/>
                    <a:pt x="293694" y="227821"/>
                  </a:cubicBezTo>
                  <a:cubicBezTo>
                    <a:pt x="293694" y="262253"/>
                    <a:pt x="265734" y="290166"/>
                    <a:pt x="231243" y="290166"/>
                  </a:cubicBezTo>
                  <a:cubicBezTo>
                    <a:pt x="196752" y="290166"/>
                    <a:pt x="168792" y="262253"/>
                    <a:pt x="168792" y="227821"/>
                  </a:cubicBezTo>
                  <a:cubicBezTo>
                    <a:pt x="168792" y="193389"/>
                    <a:pt x="196752" y="165476"/>
                    <a:pt x="231243" y="165476"/>
                  </a:cubicBezTo>
                  <a:close/>
                  <a:moveTo>
                    <a:pt x="231260" y="123882"/>
                  </a:moveTo>
                  <a:cubicBezTo>
                    <a:pt x="173809" y="123882"/>
                    <a:pt x="127183" y="170546"/>
                    <a:pt x="127183" y="227810"/>
                  </a:cubicBezTo>
                  <a:cubicBezTo>
                    <a:pt x="127183" y="285075"/>
                    <a:pt x="173809" y="331739"/>
                    <a:pt x="231260" y="331739"/>
                  </a:cubicBezTo>
                  <a:cubicBezTo>
                    <a:pt x="288606" y="331739"/>
                    <a:pt x="335337" y="285075"/>
                    <a:pt x="335337" y="227810"/>
                  </a:cubicBezTo>
                  <a:cubicBezTo>
                    <a:pt x="335337" y="170546"/>
                    <a:pt x="288606" y="123882"/>
                    <a:pt x="231260" y="123882"/>
                  </a:cubicBezTo>
                  <a:close/>
                  <a:moveTo>
                    <a:pt x="231260" y="0"/>
                  </a:moveTo>
                  <a:cubicBezTo>
                    <a:pt x="358754" y="0"/>
                    <a:pt x="462415" y="103616"/>
                    <a:pt x="462415" y="230928"/>
                  </a:cubicBezTo>
                  <a:cubicBezTo>
                    <a:pt x="462415" y="252649"/>
                    <a:pt x="459397" y="273643"/>
                    <a:pt x="453777" y="293597"/>
                  </a:cubicBezTo>
                  <a:cubicBezTo>
                    <a:pt x="363542" y="303054"/>
                    <a:pt x="292978" y="379442"/>
                    <a:pt x="292978" y="471938"/>
                  </a:cubicBezTo>
                  <a:cubicBezTo>
                    <a:pt x="292978" y="487423"/>
                    <a:pt x="294955" y="502493"/>
                    <a:pt x="298702" y="516939"/>
                  </a:cubicBezTo>
                  <a:lnTo>
                    <a:pt x="231260" y="601640"/>
                  </a:lnTo>
                  <a:lnTo>
                    <a:pt x="49749" y="373830"/>
                  </a:lnTo>
                  <a:cubicBezTo>
                    <a:pt x="18630" y="334545"/>
                    <a:pt x="0" y="284867"/>
                    <a:pt x="0" y="230928"/>
                  </a:cubicBezTo>
                  <a:cubicBezTo>
                    <a:pt x="0" y="103616"/>
                    <a:pt x="103765" y="0"/>
                    <a:pt x="23126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bar-chart_230278"/>
            <p:cNvSpPr>
              <a:spLocks noChangeAspect="1"/>
            </p:cNvSpPr>
            <p:nvPr/>
          </p:nvSpPr>
          <p:spPr bwMode="auto">
            <a:xfrm>
              <a:off x="6400" y="7215"/>
              <a:ext cx="960" cy="956"/>
            </a:xfrm>
            <a:custGeom>
              <a:avLst/>
              <a:gdLst>
                <a:gd name="connsiteX0" fmla="*/ 0 w 608344"/>
                <a:gd name="connsiteY0" fmla="*/ 537850 h 605875"/>
                <a:gd name="connsiteX1" fmla="*/ 608344 w 608344"/>
                <a:gd name="connsiteY1" fmla="*/ 537850 h 605875"/>
                <a:gd name="connsiteX2" fmla="*/ 608344 w 608344"/>
                <a:gd name="connsiteY2" fmla="*/ 605875 h 605875"/>
                <a:gd name="connsiteX3" fmla="*/ 0 w 608344"/>
                <a:gd name="connsiteY3" fmla="*/ 605875 h 605875"/>
                <a:gd name="connsiteX4" fmla="*/ 25404 w 608344"/>
                <a:gd name="connsiteY4" fmla="*/ 377807 h 605875"/>
                <a:gd name="connsiteX5" fmla="*/ 195114 w 608344"/>
                <a:gd name="connsiteY5" fmla="*/ 377807 h 605875"/>
                <a:gd name="connsiteX6" fmla="*/ 195114 w 608344"/>
                <a:gd name="connsiteY6" fmla="*/ 510258 h 605875"/>
                <a:gd name="connsiteX7" fmla="*/ 25404 w 608344"/>
                <a:gd name="connsiteY7" fmla="*/ 510258 h 605875"/>
                <a:gd name="connsiteX8" fmla="*/ 219317 w 608344"/>
                <a:gd name="connsiteY8" fmla="*/ 262927 h 605875"/>
                <a:gd name="connsiteX9" fmla="*/ 389027 w 608344"/>
                <a:gd name="connsiteY9" fmla="*/ 262927 h 605875"/>
                <a:gd name="connsiteX10" fmla="*/ 389027 w 608344"/>
                <a:gd name="connsiteY10" fmla="*/ 510259 h 605875"/>
                <a:gd name="connsiteX11" fmla="*/ 219317 w 608344"/>
                <a:gd name="connsiteY11" fmla="*/ 510259 h 605875"/>
                <a:gd name="connsiteX12" fmla="*/ 412313 w 608344"/>
                <a:gd name="connsiteY12" fmla="*/ 133369 h 605875"/>
                <a:gd name="connsiteX13" fmla="*/ 582093 w 608344"/>
                <a:gd name="connsiteY13" fmla="*/ 133369 h 605875"/>
                <a:gd name="connsiteX14" fmla="*/ 582093 w 608344"/>
                <a:gd name="connsiteY14" fmla="*/ 510259 h 605875"/>
                <a:gd name="connsiteX15" fmla="*/ 412313 w 608344"/>
                <a:gd name="connsiteY15" fmla="*/ 510259 h 605875"/>
                <a:gd name="connsiteX16" fmla="*/ 463479 w 608344"/>
                <a:gd name="connsiteY16" fmla="*/ 0 h 605875"/>
                <a:gd name="connsiteX17" fmla="*/ 554150 w 608344"/>
                <a:gd name="connsiteY17" fmla="*/ 52977 h 605875"/>
                <a:gd name="connsiteX18" fmla="*/ 462928 w 608344"/>
                <a:gd name="connsiteY18" fmla="*/ 104963 h 605875"/>
                <a:gd name="connsiteX19" fmla="*/ 463038 w 608344"/>
                <a:gd name="connsiteY19" fmla="*/ 73574 h 605875"/>
                <a:gd name="connsiteX20" fmla="*/ 360565 w 608344"/>
                <a:gd name="connsiteY20" fmla="*/ 73023 h 605875"/>
                <a:gd name="connsiteX21" fmla="*/ 359462 w 608344"/>
                <a:gd name="connsiteY21" fmla="*/ 192195 h 605875"/>
                <a:gd name="connsiteX22" fmla="*/ 183305 w 608344"/>
                <a:gd name="connsiteY22" fmla="*/ 192195 h 605875"/>
                <a:gd name="connsiteX23" fmla="*/ 183305 w 608344"/>
                <a:gd name="connsiteY23" fmla="*/ 320508 h 605875"/>
                <a:gd name="connsiteX24" fmla="*/ 51160 w 608344"/>
                <a:gd name="connsiteY24" fmla="*/ 320508 h 605875"/>
                <a:gd name="connsiteX25" fmla="*/ 51160 w 608344"/>
                <a:gd name="connsiteY25" fmla="*/ 278435 h 605875"/>
                <a:gd name="connsiteX26" fmla="*/ 141058 w 608344"/>
                <a:gd name="connsiteY26" fmla="*/ 278435 h 605875"/>
                <a:gd name="connsiteX27" fmla="*/ 141058 w 608344"/>
                <a:gd name="connsiteY27" fmla="*/ 150121 h 605875"/>
                <a:gd name="connsiteX28" fmla="*/ 317656 w 608344"/>
                <a:gd name="connsiteY28" fmla="*/ 150121 h 605875"/>
                <a:gd name="connsiteX29" fmla="*/ 318760 w 608344"/>
                <a:gd name="connsiteY29" fmla="*/ 30729 h 605875"/>
                <a:gd name="connsiteX30" fmla="*/ 463259 w 608344"/>
                <a:gd name="connsiteY30" fmla="*/ 31500 h 60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08344" h="605875">
                  <a:moveTo>
                    <a:pt x="0" y="537850"/>
                  </a:moveTo>
                  <a:lnTo>
                    <a:pt x="608344" y="537850"/>
                  </a:lnTo>
                  <a:lnTo>
                    <a:pt x="608344" y="605875"/>
                  </a:lnTo>
                  <a:lnTo>
                    <a:pt x="0" y="605875"/>
                  </a:lnTo>
                  <a:close/>
                  <a:moveTo>
                    <a:pt x="25404" y="377807"/>
                  </a:moveTo>
                  <a:lnTo>
                    <a:pt x="195114" y="377807"/>
                  </a:lnTo>
                  <a:lnTo>
                    <a:pt x="195114" y="510258"/>
                  </a:lnTo>
                  <a:lnTo>
                    <a:pt x="25404" y="510258"/>
                  </a:lnTo>
                  <a:close/>
                  <a:moveTo>
                    <a:pt x="219317" y="262927"/>
                  </a:moveTo>
                  <a:lnTo>
                    <a:pt x="389027" y="262927"/>
                  </a:lnTo>
                  <a:lnTo>
                    <a:pt x="389027" y="510259"/>
                  </a:lnTo>
                  <a:lnTo>
                    <a:pt x="219317" y="510259"/>
                  </a:lnTo>
                  <a:close/>
                  <a:moveTo>
                    <a:pt x="412313" y="133369"/>
                  </a:moveTo>
                  <a:lnTo>
                    <a:pt x="582093" y="133369"/>
                  </a:lnTo>
                  <a:lnTo>
                    <a:pt x="582093" y="510259"/>
                  </a:lnTo>
                  <a:lnTo>
                    <a:pt x="412313" y="510259"/>
                  </a:lnTo>
                  <a:close/>
                  <a:moveTo>
                    <a:pt x="463479" y="0"/>
                  </a:moveTo>
                  <a:lnTo>
                    <a:pt x="554150" y="52977"/>
                  </a:lnTo>
                  <a:lnTo>
                    <a:pt x="462928" y="104963"/>
                  </a:lnTo>
                  <a:lnTo>
                    <a:pt x="463038" y="73574"/>
                  </a:lnTo>
                  <a:lnTo>
                    <a:pt x="360565" y="73023"/>
                  </a:lnTo>
                  <a:lnTo>
                    <a:pt x="359462" y="192195"/>
                  </a:lnTo>
                  <a:lnTo>
                    <a:pt x="183305" y="192195"/>
                  </a:lnTo>
                  <a:lnTo>
                    <a:pt x="183305" y="320508"/>
                  </a:lnTo>
                  <a:lnTo>
                    <a:pt x="51160" y="320508"/>
                  </a:lnTo>
                  <a:lnTo>
                    <a:pt x="51160" y="278435"/>
                  </a:lnTo>
                  <a:lnTo>
                    <a:pt x="141058" y="278435"/>
                  </a:lnTo>
                  <a:lnTo>
                    <a:pt x="141058" y="150121"/>
                  </a:lnTo>
                  <a:lnTo>
                    <a:pt x="317656" y="150121"/>
                  </a:lnTo>
                  <a:lnTo>
                    <a:pt x="318760" y="30729"/>
                  </a:lnTo>
                  <a:lnTo>
                    <a:pt x="463259" y="315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1051" y="3209"/>
              <a:ext cx="2689" cy="1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方正小标宋简体" panose="02010601030101010101" charset="-122"/>
                  <a:ea typeface="方正小标宋简体" panose="02010601030101010101" charset="-122"/>
                  <a:cs typeface="+mn-ea"/>
                  <a:sym typeface="+mn-lt"/>
                </a:rPr>
                <a:t>2012</a:t>
              </a:r>
              <a:endParaRPr lang="en-US" altLang="zh-CN" sz="3600" b="1" dirty="0">
                <a:solidFill>
                  <a:schemeClr val="bg1"/>
                </a:solidFill>
                <a:latin typeface="方正小标宋简体" panose="02010601030101010101" charset="-122"/>
                <a:ea typeface="方正小标宋简体" panose="02010601030101010101" charset="-122"/>
                <a:cs typeface="+mn-ea"/>
                <a:sym typeface="+mn-lt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5538" y="6202"/>
              <a:ext cx="2689" cy="1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方正小标宋简体" panose="02010601030101010101" charset="-122"/>
                  <a:ea typeface="方正小标宋简体" panose="02010601030101010101" charset="-122"/>
                  <a:cs typeface="+mn-ea"/>
                  <a:sym typeface="+mn-lt"/>
                </a:rPr>
                <a:t>2014</a:t>
              </a:r>
              <a:endParaRPr lang="en-US" altLang="zh-CN" sz="3600" b="1" dirty="0">
                <a:solidFill>
                  <a:schemeClr val="bg1"/>
                </a:solidFill>
                <a:latin typeface="方正小标宋简体" panose="02010601030101010101" charset="-122"/>
                <a:ea typeface="方正小标宋简体" panose="02010601030101010101" charset="-122"/>
                <a:cs typeface="+mn-ea"/>
                <a:sym typeface="+mn-lt"/>
              </a:endParaRPr>
            </a:p>
          </p:txBody>
        </p:sp>
        <p:sp>
          <p:nvSpPr>
            <p:cNvPr id="79" name="pound-coin-on-hand_21263"/>
            <p:cNvSpPr>
              <a:spLocks noChangeAspect="1"/>
            </p:cNvSpPr>
            <p:nvPr/>
          </p:nvSpPr>
          <p:spPr bwMode="auto">
            <a:xfrm>
              <a:off x="1847" y="4187"/>
              <a:ext cx="960" cy="855"/>
            </a:xfrm>
            <a:custGeom>
              <a:avLst/>
              <a:gdLst>
                <a:gd name="T0" fmla="*/ 742 w 942"/>
                <a:gd name="T1" fmla="*/ 570 h 840"/>
                <a:gd name="T2" fmla="*/ 755 w 942"/>
                <a:gd name="T3" fmla="*/ 520 h 840"/>
                <a:gd name="T4" fmla="*/ 645 w 942"/>
                <a:gd name="T5" fmla="*/ 450 h 840"/>
                <a:gd name="T6" fmla="*/ 596 w 942"/>
                <a:gd name="T7" fmla="*/ 453 h 840"/>
                <a:gd name="T8" fmla="*/ 535 w 942"/>
                <a:gd name="T9" fmla="*/ 454 h 840"/>
                <a:gd name="T10" fmla="*/ 525 w 942"/>
                <a:gd name="T11" fmla="*/ 453 h 840"/>
                <a:gd name="T12" fmla="*/ 542 w 942"/>
                <a:gd name="T13" fmla="*/ 394 h 840"/>
                <a:gd name="T14" fmla="*/ 541 w 942"/>
                <a:gd name="T15" fmla="*/ 377 h 840"/>
                <a:gd name="T16" fmla="*/ 536 w 942"/>
                <a:gd name="T17" fmla="*/ 355 h 840"/>
                <a:gd name="T18" fmla="*/ 623 w 942"/>
                <a:gd name="T19" fmla="*/ 355 h 840"/>
                <a:gd name="T20" fmla="*/ 623 w 942"/>
                <a:gd name="T21" fmla="*/ 324 h 840"/>
                <a:gd name="T22" fmla="*/ 523 w 942"/>
                <a:gd name="T23" fmla="*/ 324 h 840"/>
                <a:gd name="T24" fmla="*/ 494 w 942"/>
                <a:gd name="T25" fmla="*/ 264 h 840"/>
                <a:gd name="T26" fmla="*/ 487 w 942"/>
                <a:gd name="T27" fmla="*/ 231 h 840"/>
                <a:gd name="T28" fmla="*/ 509 w 942"/>
                <a:gd name="T29" fmla="*/ 177 h 840"/>
                <a:gd name="T30" fmla="*/ 573 w 942"/>
                <a:gd name="T31" fmla="*/ 154 h 840"/>
                <a:gd name="T32" fmla="*/ 639 w 942"/>
                <a:gd name="T33" fmla="*/ 178 h 840"/>
                <a:gd name="T34" fmla="*/ 660 w 942"/>
                <a:gd name="T35" fmla="*/ 248 h 840"/>
                <a:gd name="T36" fmla="*/ 717 w 942"/>
                <a:gd name="T37" fmla="*/ 248 h 840"/>
                <a:gd name="T38" fmla="*/ 681 w 942"/>
                <a:gd name="T39" fmla="*/ 143 h 840"/>
                <a:gd name="T40" fmla="*/ 578 w 942"/>
                <a:gd name="T41" fmla="*/ 106 h 840"/>
                <a:gd name="T42" fmla="*/ 467 w 942"/>
                <a:gd name="T43" fmla="*/ 143 h 840"/>
                <a:gd name="T44" fmla="*/ 428 w 942"/>
                <a:gd name="T45" fmla="*/ 229 h 840"/>
                <a:gd name="T46" fmla="*/ 430 w 942"/>
                <a:gd name="T47" fmla="*/ 254 h 840"/>
                <a:gd name="T48" fmla="*/ 435 w 942"/>
                <a:gd name="T49" fmla="*/ 274 h 840"/>
                <a:gd name="T50" fmla="*/ 449 w 942"/>
                <a:gd name="T51" fmla="*/ 305 h 840"/>
                <a:gd name="T52" fmla="*/ 459 w 942"/>
                <a:gd name="T53" fmla="*/ 324 h 840"/>
                <a:gd name="T54" fmla="*/ 411 w 942"/>
                <a:gd name="T55" fmla="*/ 324 h 840"/>
                <a:gd name="T56" fmla="*/ 411 w 942"/>
                <a:gd name="T57" fmla="*/ 355 h 840"/>
                <a:gd name="T58" fmla="*/ 479 w 942"/>
                <a:gd name="T59" fmla="*/ 355 h 840"/>
                <a:gd name="T60" fmla="*/ 487 w 942"/>
                <a:gd name="T61" fmla="*/ 378 h 840"/>
                <a:gd name="T62" fmla="*/ 491 w 942"/>
                <a:gd name="T63" fmla="*/ 401 h 840"/>
                <a:gd name="T64" fmla="*/ 481 w 942"/>
                <a:gd name="T65" fmla="*/ 445 h 840"/>
                <a:gd name="T66" fmla="*/ 440 w 942"/>
                <a:gd name="T67" fmla="*/ 436 h 840"/>
                <a:gd name="T68" fmla="*/ 307 w 942"/>
                <a:gd name="T69" fmla="*/ 419 h 840"/>
                <a:gd name="T70" fmla="*/ 249 w 942"/>
                <a:gd name="T71" fmla="*/ 434 h 840"/>
                <a:gd name="T72" fmla="*/ 234 w 942"/>
                <a:gd name="T73" fmla="*/ 335 h 840"/>
                <a:gd name="T74" fmla="*/ 569 w 942"/>
                <a:gd name="T75" fmla="*/ 0 h 840"/>
                <a:gd name="T76" fmla="*/ 905 w 942"/>
                <a:gd name="T77" fmla="*/ 335 h 840"/>
                <a:gd name="T78" fmla="*/ 872 w 942"/>
                <a:gd name="T79" fmla="*/ 479 h 840"/>
                <a:gd name="T80" fmla="*/ 858 w 942"/>
                <a:gd name="T81" fmla="*/ 487 h 840"/>
                <a:gd name="T82" fmla="*/ 798 w 942"/>
                <a:gd name="T83" fmla="*/ 552 h 840"/>
                <a:gd name="T84" fmla="*/ 718 w 942"/>
                <a:gd name="T85" fmla="*/ 628 h 840"/>
                <a:gd name="T86" fmla="*/ 644 w 942"/>
                <a:gd name="T87" fmla="*/ 609 h 840"/>
                <a:gd name="T88" fmla="*/ 742 w 942"/>
                <a:gd name="T89" fmla="*/ 570 h 840"/>
                <a:gd name="T90" fmla="*/ 870 w 942"/>
                <a:gd name="T91" fmla="*/ 507 h 840"/>
                <a:gd name="T92" fmla="*/ 724 w 942"/>
                <a:gd name="T93" fmla="*/ 650 h 840"/>
                <a:gd name="T94" fmla="*/ 545 w 942"/>
                <a:gd name="T95" fmla="*/ 594 h 840"/>
                <a:gd name="T96" fmla="*/ 732 w 942"/>
                <a:gd name="T97" fmla="*/ 524 h 840"/>
                <a:gd name="T98" fmla="*/ 533 w 942"/>
                <a:gd name="T99" fmla="*/ 477 h 840"/>
                <a:gd name="T100" fmla="*/ 310 w 942"/>
                <a:gd name="T101" fmla="*/ 441 h 840"/>
                <a:gd name="T102" fmla="*/ 0 w 942"/>
                <a:gd name="T103" fmla="*/ 626 h 840"/>
                <a:gd name="T104" fmla="*/ 154 w 942"/>
                <a:gd name="T105" fmla="*/ 780 h 840"/>
                <a:gd name="T106" fmla="*/ 779 w 942"/>
                <a:gd name="T107" fmla="*/ 758 h 840"/>
                <a:gd name="T108" fmla="*/ 932 w 942"/>
                <a:gd name="T109" fmla="*/ 535 h 840"/>
                <a:gd name="T110" fmla="*/ 870 w 942"/>
                <a:gd name="T111" fmla="*/ 507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42" h="840">
                  <a:moveTo>
                    <a:pt x="742" y="570"/>
                  </a:moveTo>
                  <a:cubicBezTo>
                    <a:pt x="753" y="557"/>
                    <a:pt x="758" y="539"/>
                    <a:pt x="755" y="520"/>
                  </a:cubicBezTo>
                  <a:cubicBezTo>
                    <a:pt x="745" y="450"/>
                    <a:pt x="670" y="450"/>
                    <a:pt x="645" y="450"/>
                  </a:cubicBezTo>
                  <a:cubicBezTo>
                    <a:pt x="629" y="450"/>
                    <a:pt x="612" y="452"/>
                    <a:pt x="596" y="453"/>
                  </a:cubicBezTo>
                  <a:cubicBezTo>
                    <a:pt x="574" y="454"/>
                    <a:pt x="553" y="456"/>
                    <a:pt x="535" y="454"/>
                  </a:cubicBezTo>
                  <a:cubicBezTo>
                    <a:pt x="532" y="453"/>
                    <a:pt x="528" y="453"/>
                    <a:pt x="525" y="453"/>
                  </a:cubicBezTo>
                  <a:cubicBezTo>
                    <a:pt x="536" y="433"/>
                    <a:pt x="542" y="414"/>
                    <a:pt x="542" y="394"/>
                  </a:cubicBezTo>
                  <a:cubicBezTo>
                    <a:pt x="542" y="388"/>
                    <a:pt x="542" y="383"/>
                    <a:pt x="541" y="377"/>
                  </a:cubicBezTo>
                  <a:cubicBezTo>
                    <a:pt x="540" y="372"/>
                    <a:pt x="538" y="365"/>
                    <a:pt x="536" y="355"/>
                  </a:cubicBezTo>
                  <a:lnTo>
                    <a:pt x="623" y="355"/>
                  </a:lnTo>
                  <a:lnTo>
                    <a:pt x="623" y="324"/>
                  </a:lnTo>
                  <a:lnTo>
                    <a:pt x="523" y="324"/>
                  </a:lnTo>
                  <a:cubicBezTo>
                    <a:pt x="508" y="295"/>
                    <a:pt x="498" y="275"/>
                    <a:pt x="494" y="264"/>
                  </a:cubicBezTo>
                  <a:cubicBezTo>
                    <a:pt x="489" y="253"/>
                    <a:pt x="487" y="242"/>
                    <a:pt x="487" y="231"/>
                  </a:cubicBezTo>
                  <a:cubicBezTo>
                    <a:pt x="487" y="210"/>
                    <a:pt x="494" y="192"/>
                    <a:pt x="509" y="177"/>
                  </a:cubicBezTo>
                  <a:cubicBezTo>
                    <a:pt x="523" y="162"/>
                    <a:pt x="545" y="154"/>
                    <a:pt x="573" y="154"/>
                  </a:cubicBezTo>
                  <a:cubicBezTo>
                    <a:pt x="603" y="154"/>
                    <a:pt x="624" y="162"/>
                    <a:pt x="639" y="178"/>
                  </a:cubicBezTo>
                  <a:cubicBezTo>
                    <a:pt x="653" y="194"/>
                    <a:pt x="660" y="218"/>
                    <a:pt x="660" y="248"/>
                  </a:cubicBezTo>
                  <a:lnTo>
                    <a:pt x="717" y="248"/>
                  </a:lnTo>
                  <a:cubicBezTo>
                    <a:pt x="716" y="203"/>
                    <a:pt x="704" y="168"/>
                    <a:pt x="681" y="143"/>
                  </a:cubicBezTo>
                  <a:cubicBezTo>
                    <a:pt x="658" y="118"/>
                    <a:pt x="623" y="106"/>
                    <a:pt x="578" y="106"/>
                  </a:cubicBezTo>
                  <a:cubicBezTo>
                    <a:pt x="530" y="106"/>
                    <a:pt x="493" y="118"/>
                    <a:pt x="467" y="143"/>
                  </a:cubicBezTo>
                  <a:cubicBezTo>
                    <a:pt x="441" y="169"/>
                    <a:pt x="428" y="197"/>
                    <a:pt x="428" y="229"/>
                  </a:cubicBezTo>
                  <a:cubicBezTo>
                    <a:pt x="428" y="238"/>
                    <a:pt x="429" y="246"/>
                    <a:pt x="430" y="254"/>
                  </a:cubicBezTo>
                  <a:cubicBezTo>
                    <a:pt x="432" y="262"/>
                    <a:pt x="433" y="269"/>
                    <a:pt x="435" y="274"/>
                  </a:cubicBezTo>
                  <a:cubicBezTo>
                    <a:pt x="438" y="281"/>
                    <a:pt x="442" y="291"/>
                    <a:pt x="449" y="305"/>
                  </a:cubicBezTo>
                  <a:cubicBezTo>
                    <a:pt x="456" y="318"/>
                    <a:pt x="459" y="325"/>
                    <a:pt x="459" y="324"/>
                  </a:cubicBezTo>
                  <a:lnTo>
                    <a:pt x="411" y="324"/>
                  </a:lnTo>
                  <a:lnTo>
                    <a:pt x="411" y="355"/>
                  </a:lnTo>
                  <a:lnTo>
                    <a:pt x="479" y="355"/>
                  </a:lnTo>
                  <a:cubicBezTo>
                    <a:pt x="483" y="365"/>
                    <a:pt x="485" y="372"/>
                    <a:pt x="487" y="378"/>
                  </a:cubicBezTo>
                  <a:cubicBezTo>
                    <a:pt x="490" y="387"/>
                    <a:pt x="491" y="394"/>
                    <a:pt x="491" y="401"/>
                  </a:cubicBezTo>
                  <a:cubicBezTo>
                    <a:pt x="491" y="416"/>
                    <a:pt x="487" y="431"/>
                    <a:pt x="481" y="445"/>
                  </a:cubicBezTo>
                  <a:cubicBezTo>
                    <a:pt x="467" y="442"/>
                    <a:pt x="454" y="439"/>
                    <a:pt x="440" y="436"/>
                  </a:cubicBezTo>
                  <a:cubicBezTo>
                    <a:pt x="393" y="424"/>
                    <a:pt x="348" y="414"/>
                    <a:pt x="307" y="419"/>
                  </a:cubicBezTo>
                  <a:cubicBezTo>
                    <a:pt x="287" y="421"/>
                    <a:pt x="267" y="427"/>
                    <a:pt x="249" y="434"/>
                  </a:cubicBezTo>
                  <a:cubicBezTo>
                    <a:pt x="239" y="403"/>
                    <a:pt x="234" y="370"/>
                    <a:pt x="234" y="335"/>
                  </a:cubicBezTo>
                  <a:cubicBezTo>
                    <a:pt x="234" y="150"/>
                    <a:pt x="384" y="0"/>
                    <a:pt x="569" y="0"/>
                  </a:cubicBezTo>
                  <a:cubicBezTo>
                    <a:pt x="755" y="0"/>
                    <a:pt x="905" y="150"/>
                    <a:pt x="905" y="335"/>
                  </a:cubicBezTo>
                  <a:cubicBezTo>
                    <a:pt x="905" y="387"/>
                    <a:pt x="893" y="436"/>
                    <a:pt x="872" y="479"/>
                  </a:cubicBezTo>
                  <a:cubicBezTo>
                    <a:pt x="867" y="482"/>
                    <a:pt x="863" y="484"/>
                    <a:pt x="858" y="487"/>
                  </a:cubicBezTo>
                  <a:cubicBezTo>
                    <a:pt x="835" y="501"/>
                    <a:pt x="817" y="526"/>
                    <a:pt x="798" y="552"/>
                  </a:cubicBezTo>
                  <a:cubicBezTo>
                    <a:pt x="774" y="585"/>
                    <a:pt x="749" y="619"/>
                    <a:pt x="718" y="628"/>
                  </a:cubicBezTo>
                  <a:cubicBezTo>
                    <a:pt x="700" y="633"/>
                    <a:pt x="673" y="623"/>
                    <a:pt x="644" y="609"/>
                  </a:cubicBezTo>
                  <a:cubicBezTo>
                    <a:pt x="686" y="604"/>
                    <a:pt x="723" y="594"/>
                    <a:pt x="742" y="570"/>
                  </a:cubicBezTo>
                  <a:close/>
                  <a:moveTo>
                    <a:pt x="870" y="507"/>
                  </a:moveTo>
                  <a:cubicBezTo>
                    <a:pt x="824" y="535"/>
                    <a:pt x="790" y="632"/>
                    <a:pt x="724" y="650"/>
                  </a:cubicBezTo>
                  <a:cubicBezTo>
                    <a:pt x="673" y="664"/>
                    <a:pt x="607" y="606"/>
                    <a:pt x="545" y="594"/>
                  </a:cubicBezTo>
                  <a:cubicBezTo>
                    <a:pt x="624" y="587"/>
                    <a:pt x="742" y="591"/>
                    <a:pt x="732" y="524"/>
                  </a:cubicBezTo>
                  <a:cubicBezTo>
                    <a:pt x="721" y="446"/>
                    <a:pt x="603" y="483"/>
                    <a:pt x="533" y="477"/>
                  </a:cubicBezTo>
                  <a:cubicBezTo>
                    <a:pt x="453" y="469"/>
                    <a:pt x="373" y="433"/>
                    <a:pt x="310" y="441"/>
                  </a:cubicBezTo>
                  <a:cubicBezTo>
                    <a:pt x="188" y="457"/>
                    <a:pt x="83" y="592"/>
                    <a:pt x="0" y="626"/>
                  </a:cubicBezTo>
                  <a:lnTo>
                    <a:pt x="154" y="780"/>
                  </a:lnTo>
                  <a:cubicBezTo>
                    <a:pt x="321" y="683"/>
                    <a:pt x="559" y="840"/>
                    <a:pt x="779" y="758"/>
                  </a:cubicBezTo>
                  <a:cubicBezTo>
                    <a:pt x="864" y="727"/>
                    <a:pt x="907" y="635"/>
                    <a:pt x="932" y="535"/>
                  </a:cubicBezTo>
                  <a:cubicBezTo>
                    <a:pt x="942" y="495"/>
                    <a:pt x="922" y="475"/>
                    <a:pt x="870" y="50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9930" y="3189"/>
              <a:ext cx="2689" cy="1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方正小标宋简体" panose="02010601030101010101" charset="-122"/>
                  <a:ea typeface="方正小标宋简体" panose="02010601030101010101" charset="-122"/>
                  <a:cs typeface="+mn-ea"/>
                  <a:sym typeface="+mn-lt"/>
                </a:rPr>
                <a:t>2016</a:t>
              </a:r>
              <a:endParaRPr lang="en-US" altLang="zh-CN" sz="3600" b="1" dirty="0">
                <a:solidFill>
                  <a:schemeClr val="bg1"/>
                </a:solidFill>
                <a:latin typeface="方正小标宋简体" panose="02010601030101010101" charset="-122"/>
                <a:ea typeface="方正小标宋简体" panose="02010601030101010101" charset="-122"/>
                <a:cs typeface="+mn-ea"/>
                <a:sym typeface="+mn-lt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14359" y="6152"/>
              <a:ext cx="2689" cy="1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方正小标宋简体" panose="02010601030101010101" charset="-122"/>
                  <a:ea typeface="方正小标宋简体" panose="02010601030101010101" charset="-122"/>
                  <a:cs typeface="+mn-ea"/>
                  <a:sym typeface="+mn-lt"/>
                </a:rPr>
                <a:t>2017</a:t>
              </a:r>
              <a:endParaRPr lang="en-US" altLang="zh-CN" sz="3600" b="1" dirty="0">
                <a:solidFill>
                  <a:schemeClr val="bg1"/>
                </a:solidFill>
                <a:latin typeface="方正小标宋简体" panose="02010601030101010101" charset="-122"/>
                <a:ea typeface="方正小标宋简体" panose="02010601030101010101" charset="-122"/>
                <a:cs typeface="+mn-ea"/>
                <a:sym typeface="+mn-lt"/>
              </a:endParaRPr>
            </a:p>
          </p:txBody>
        </p:sp>
        <p:sp>
          <p:nvSpPr>
            <p:cNvPr id="42" name="Right Arrow 31"/>
            <p:cNvSpPr/>
            <p:nvPr/>
          </p:nvSpPr>
          <p:spPr>
            <a:xfrm>
              <a:off x="12888" y="5295"/>
              <a:ext cx="1242" cy="723"/>
            </a:xfrm>
            <a:prstGeom prst="rightArrow">
              <a:avLst/>
            </a:prstGeom>
            <a:solidFill>
              <a:srgbClr val="B7E0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43" name="Right Arrow 31"/>
            <p:cNvSpPr/>
            <p:nvPr/>
          </p:nvSpPr>
          <p:spPr>
            <a:xfrm>
              <a:off x="8564" y="5300"/>
              <a:ext cx="1242" cy="723"/>
            </a:xfrm>
            <a:prstGeom prst="rightArrow">
              <a:avLst/>
            </a:prstGeom>
            <a:solidFill>
              <a:srgbClr val="B7E0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44" name="Right Arrow 31"/>
            <p:cNvSpPr/>
            <p:nvPr/>
          </p:nvSpPr>
          <p:spPr>
            <a:xfrm>
              <a:off x="3846" y="5295"/>
              <a:ext cx="1242" cy="723"/>
            </a:xfrm>
            <a:prstGeom prst="rightArrow">
              <a:avLst/>
            </a:prstGeom>
            <a:solidFill>
              <a:srgbClr val="B7E0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45" name="文本框 44"/>
          <p:cNvSpPr txBox="1"/>
          <p:nvPr/>
        </p:nvSpPr>
        <p:spPr>
          <a:xfrm>
            <a:off x="1711960" y="844550"/>
            <a:ext cx="92151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一、教材编写</a:t>
            </a:r>
            <a:r>
              <a:rPr lang="zh-CN" altLang="en-US" sz="32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不易</a:t>
            </a:r>
            <a:endParaRPr lang="zh-CN" altLang="en-US" sz="3200" b="1">
              <a:solidFill>
                <a:srgbClr val="00B050"/>
              </a:solidFill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050" y="4512945"/>
            <a:ext cx="3429000" cy="1932305"/>
          </a:xfrm>
          <a:prstGeom prst="roundRect">
            <a:avLst/>
          </a:prstGeom>
          <a:effectLst>
            <a:softEdge rad="31750"/>
          </a:effectLst>
        </p:spPr>
      </p:pic>
      <p:grpSp>
        <p:nvGrpSpPr>
          <p:cNvPr id="54" name="组合 53"/>
          <p:cNvGrpSpPr/>
          <p:nvPr/>
        </p:nvGrpSpPr>
        <p:grpSpPr>
          <a:xfrm>
            <a:off x="6033135" y="4583581"/>
            <a:ext cx="4762531" cy="1643229"/>
            <a:chOff x="2158" y="4627"/>
            <a:chExt cx="13645" cy="4922"/>
          </a:xfrm>
        </p:grpSpPr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58" y="4708"/>
              <a:ext cx="3362" cy="4687"/>
            </a:xfrm>
            <a:prstGeom prst="rect">
              <a:avLst/>
            </a:prstGeom>
          </p:spPr>
        </p:pic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117" y="4631"/>
              <a:ext cx="3422" cy="4841"/>
            </a:xfrm>
            <a:prstGeom prst="rect">
              <a:avLst/>
            </a:prstGeom>
          </p:spPr>
        </p:pic>
        <p:pic>
          <p:nvPicPr>
            <p:cNvPr id="52" name="图片 5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323" y="4627"/>
              <a:ext cx="3480" cy="4922"/>
            </a:xfrm>
            <a:prstGeom prst="rect">
              <a:avLst/>
            </a:prstGeom>
          </p:spPr>
        </p:pic>
      </p:grpSp>
      <p:sp>
        <p:nvSpPr>
          <p:cNvPr id="64" name="Right Arrow 31"/>
          <p:cNvSpPr/>
          <p:nvPr/>
        </p:nvSpPr>
        <p:spPr>
          <a:xfrm>
            <a:off x="8155282" y="5102796"/>
            <a:ext cx="597160" cy="333383"/>
          </a:xfrm>
          <a:prstGeom prst="rightArrow">
            <a:avLst/>
          </a:prstGeom>
          <a:solidFill>
            <a:srgbClr val="B7E0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prism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4933950" y="307975"/>
            <a:ext cx="19030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>
                <a:solidFill>
                  <a:srgbClr val="4D833F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</a:rPr>
              <a:t>添加标题</a:t>
            </a:r>
            <a:endParaRPr lang="zh-CN" altLang="en-US" sz="2800">
              <a:solidFill>
                <a:srgbClr val="4D833F"/>
              </a:solidFill>
              <a:latin typeface="字魂73号-江南手书" panose="00000500000000000000" pitchFamily="2" charset="-122"/>
              <a:ea typeface="字魂73号-江南手书" panose="00000500000000000000" pitchFamily="2" charset="-122"/>
            </a:endParaRPr>
          </a:p>
        </p:txBody>
      </p:sp>
      <p:pic>
        <p:nvPicPr>
          <p:cNvPr id="18" name="图片 17" descr="手绘铅笔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5955" y="829945"/>
            <a:ext cx="1056005" cy="105600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54025" y="550545"/>
            <a:ext cx="11460480" cy="6050915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12140" y="713740"/>
            <a:ext cx="11180445" cy="5739130"/>
          </a:xfrm>
          <a:prstGeom prst="rect">
            <a:avLst/>
          </a:prstGeom>
          <a:noFill/>
          <a:ln>
            <a:solidFill>
              <a:srgbClr val="ECA149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手绘边框1"/>
          <p:cNvPicPr>
            <a:picLocks noChangeAspect="1"/>
          </p:cNvPicPr>
          <p:nvPr/>
        </p:nvPicPr>
        <p:blipFill>
          <a:blip r:embed="rId2"/>
          <a:srcRect l="-885" t="24729" r="79688" b="42188"/>
          <a:stretch>
            <a:fillRect/>
          </a:stretch>
        </p:blipFill>
        <p:spPr>
          <a:xfrm>
            <a:off x="-83820" y="2830195"/>
            <a:ext cx="1123950" cy="1754505"/>
          </a:xfrm>
          <a:prstGeom prst="rect">
            <a:avLst/>
          </a:prstGeom>
        </p:spPr>
      </p:pic>
      <p:pic>
        <p:nvPicPr>
          <p:cNvPr id="10" name="图片 9" descr="手绘边框1"/>
          <p:cNvPicPr>
            <a:picLocks noChangeAspect="1"/>
          </p:cNvPicPr>
          <p:nvPr/>
        </p:nvPicPr>
        <p:blipFill>
          <a:blip r:embed="rId2"/>
          <a:srcRect l="-885" t="24729" r="79688" b="42188"/>
          <a:stretch>
            <a:fillRect/>
          </a:stretch>
        </p:blipFill>
        <p:spPr>
          <a:xfrm rot="5400000" flipH="1" flipV="1">
            <a:off x="6731635" y="5648960"/>
            <a:ext cx="969645" cy="1513840"/>
          </a:xfrm>
          <a:prstGeom prst="rect">
            <a:avLst/>
          </a:prstGeom>
        </p:spPr>
      </p:pic>
      <p:pic>
        <p:nvPicPr>
          <p:cNvPr id="4" name="图片 3" descr="卡通云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0000">
            <a:off x="10448925" y="-1251585"/>
            <a:ext cx="2785110" cy="27851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11960" y="824865"/>
            <a:ext cx="53384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第二课</a:t>
            </a:r>
            <a:r>
              <a:rPr lang="en-US" altLang="zh-CN" sz="32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32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学会</a:t>
            </a:r>
            <a:r>
              <a:rPr lang="zh-CN" altLang="en-US" sz="32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宽容</a:t>
            </a:r>
            <a:endParaRPr lang="zh-CN" altLang="en-US" sz="3200" b="1">
              <a:solidFill>
                <a:srgbClr val="00B05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611630" y="2340610"/>
            <a:ext cx="8816975" cy="25520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60000"/>
              </a:lnSpc>
            </a:pPr>
            <a:r>
              <a:rPr lang="zh-CN" altLang="en-US" sz="28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教学中应关注的问题：</a:t>
            </a:r>
            <a:endParaRPr lang="zh-CN" altLang="en-US" sz="28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l">
              <a:lnSpc>
                <a:spcPct val="160000"/>
              </a:lnSpc>
            </a:pPr>
            <a:r>
              <a:rPr lang="en-US" altLang="zh-CN" sz="24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1.</a:t>
            </a:r>
            <a:r>
              <a:rPr lang="zh-CN" altLang="en-US" sz="24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教师应着力解决本班学生在学习宽容品质中遇到的</a:t>
            </a:r>
            <a:r>
              <a:rPr lang="zh-CN" altLang="en-US" sz="24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困难。</a:t>
            </a:r>
            <a:endParaRPr lang="zh-CN" altLang="en-US" sz="24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l">
              <a:lnSpc>
                <a:spcPct val="160000"/>
              </a:lnSpc>
            </a:pPr>
            <a:r>
              <a:rPr lang="en-US" altLang="zh-CN" sz="24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2.</a:t>
            </a:r>
            <a:r>
              <a:rPr lang="zh-CN" altLang="en-US" sz="24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教师应着重设计有效的课堂学习活动让学生感受并理解宽容品质，不要简单地告诉学生宽容是</a:t>
            </a:r>
            <a:r>
              <a:rPr lang="zh-CN" altLang="en-US" sz="24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什么。</a:t>
            </a:r>
            <a:endParaRPr lang="zh-CN" altLang="en-US" sz="24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prism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115" y="1625600"/>
            <a:ext cx="10798175" cy="4163695"/>
          </a:xfrm>
          <a:prstGeom prst="rect">
            <a:avLst/>
          </a:prstGeom>
        </p:spPr>
      </p:pic>
      <p:pic>
        <p:nvPicPr>
          <p:cNvPr id="18" name="图片 17" descr="手绘铅笔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955" y="829945"/>
            <a:ext cx="1056005" cy="105600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54025" y="550545"/>
            <a:ext cx="11460480" cy="6050915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12140" y="713740"/>
            <a:ext cx="11180445" cy="5739130"/>
          </a:xfrm>
          <a:prstGeom prst="rect">
            <a:avLst/>
          </a:prstGeom>
          <a:noFill/>
          <a:ln>
            <a:solidFill>
              <a:srgbClr val="ECA149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手绘边框1"/>
          <p:cNvPicPr>
            <a:picLocks noChangeAspect="1"/>
          </p:cNvPicPr>
          <p:nvPr/>
        </p:nvPicPr>
        <p:blipFill>
          <a:blip r:embed="rId3"/>
          <a:srcRect l="-885" t="24729" r="79688" b="42188"/>
          <a:stretch>
            <a:fillRect/>
          </a:stretch>
        </p:blipFill>
        <p:spPr>
          <a:xfrm>
            <a:off x="-83820" y="2830195"/>
            <a:ext cx="1123950" cy="1754505"/>
          </a:xfrm>
          <a:prstGeom prst="rect">
            <a:avLst/>
          </a:prstGeom>
        </p:spPr>
      </p:pic>
      <p:pic>
        <p:nvPicPr>
          <p:cNvPr id="10" name="图片 9" descr="手绘边框1"/>
          <p:cNvPicPr>
            <a:picLocks noChangeAspect="1"/>
          </p:cNvPicPr>
          <p:nvPr/>
        </p:nvPicPr>
        <p:blipFill>
          <a:blip r:embed="rId3"/>
          <a:srcRect l="-885" t="24729" r="79688" b="42188"/>
          <a:stretch>
            <a:fillRect/>
          </a:stretch>
        </p:blipFill>
        <p:spPr>
          <a:xfrm rot="5400000" flipH="1" flipV="1">
            <a:off x="6731635" y="5648960"/>
            <a:ext cx="969645" cy="1513840"/>
          </a:xfrm>
          <a:prstGeom prst="rect">
            <a:avLst/>
          </a:prstGeom>
        </p:spPr>
      </p:pic>
      <p:pic>
        <p:nvPicPr>
          <p:cNvPr id="4" name="图片 3" descr="卡通云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0000">
            <a:off x="10448925" y="-1251585"/>
            <a:ext cx="2785110" cy="278511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312920" y="3021330"/>
            <a:ext cx="23031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第</a:t>
            </a:r>
            <a:r>
              <a:rPr lang="en-US" altLang="zh-CN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课时：</a:t>
            </a:r>
            <a:r>
              <a:rPr 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20-23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页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12920" y="5177155"/>
            <a:ext cx="23031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第</a:t>
            </a:r>
            <a:r>
              <a:rPr lang="en-US" altLang="zh-CN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课时：</a:t>
            </a:r>
            <a:r>
              <a:rPr 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24-27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页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11960" y="824865"/>
            <a:ext cx="53384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第三课</a:t>
            </a:r>
            <a:r>
              <a:rPr lang="en-US" altLang="zh-CN" sz="32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32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学会</a:t>
            </a:r>
            <a:r>
              <a:rPr lang="zh-CN" altLang="en-US" sz="32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反思</a:t>
            </a:r>
            <a:endParaRPr lang="zh-CN" altLang="en-US" sz="3200" b="1">
              <a:solidFill>
                <a:srgbClr val="00B05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prism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手绘铅笔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5955" y="829945"/>
            <a:ext cx="1056005" cy="105600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54025" y="550545"/>
            <a:ext cx="11460480" cy="6050915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12140" y="713740"/>
            <a:ext cx="11180445" cy="5739130"/>
          </a:xfrm>
          <a:prstGeom prst="rect">
            <a:avLst/>
          </a:prstGeom>
          <a:noFill/>
          <a:ln>
            <a:solidFill>
              <a:srgbClr val="ECA149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手绘边框1"/>
          <p:cNvPicPr>
            <a:picLocks noChangeAspect="1"/>
          </p:cNvPicPr>
          <p:nvPr/>
        </p:nvPicPr>
        <p:blipFill>
          <a:blip r:embed="rId2"/>
          <a:srcRect l="-885" t="24729" r="79688" b="42188"/>
          <a:stretch>
            <a:fillRect/>
          </a:stretch>
        </p:blipFill>
        <p:spPr>
          <a:xfrm>
            <a:off x="-83820" y="2830195"/>
            <a:ext cx="1123950" cy="1754505"/>
          </a:xfrm>
          <a:prstGeom prst="rect">
            <a:avLst/>
          </a:prstGeom>
        </p:spPr>
      </p:pic>
      <p:pic>
        <p:nvPicPr>
          <p:cNvPr id="10" name="图片 9" descr="手绘边框1"/>
          <p:cNvPicPr>
            <a:picLocks noChangeAspect="1"/>
          </p:cNvPicPr>
          <p:nvPr/>
        </p:nvPicPr>
        <p:blipFill>
          <a:blip r:embed="rId2"/>
          <a:srcRect l="-885" t="24729" r="79688" b="42188"/>
          <a:stretch>
            <a:fillRect/>
          </a:stretch>
        </p:blipFill>
        <p:spPr>
          <a:xfrm rot="5400000" flipH="1" flipV="1">
            <a:off x="6731635" y="5648960"/>
            <a:ext cx="969645" cy="1513840"/>
          </a:xfrm>
          <a:prstGeom prst="rect">
            <a:avLst/>
          </a:prstGeom>
        </p:spPr>
      </p:pic>
      <p:pic>
        <p:nvPicPr>
          <p:cNvPr id="4" name="图片 3" descr="卡通云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0000">
            <a:off x="10448925" y="-1251585"/>
            <a:ext cx="2785110" cy="278511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424940" y="1948180"/>
            <a:ext cx="9342755" cy="3752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教学目标：</a:t>
            </a:r>
            <a:endParaRPr lang="zh-CN" altLang="en-US" sz="28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8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</a:t>
            </a:r>
            <a:r>
              <a:rPr lang="zh-CN" altLang="en-US" sz="28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1.</a:t>
            </a:r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认识到</a:t>
            </a:r>
            <a:r>
              <a:rPr lang="zh-CN" altLang="en-US" sz="28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生活需要反思，</a:t>
            </a:r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体会</a:t>
            </a:r>
            <a:r>
              <a:rPr lang="zh-CN" altLang="en-US" sz="28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反思对成长的意义。</a:t>
            </a:r>
            <a:endParaRPr lang="zh-CN" altLang="en-US" sz="28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　　2.</a:t>
            </a:r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初步掌握</a:t>
            </a:r>
            <a:r>
              <a:rPr lang="zh-CN" altLang="en-US" sz="28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反思的方法，</a:t>
            </a:r>
            <a:r>
              <a:rPr lang="zh-CN" altLang="en-US" sz="2800" b="1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养成</a:t>
            </a:r>
            <a:r>
              <a:rPr lang="zh-CN" altLang="en-US" sz="28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反思的好习惯。</a:t>
            </a:r>
            <a:endParaRPr lang="zh-CN" altLang="en-US" sz="28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60000"/>
              </a:lnSpc>
            </a:pPr>
            <a:endParaRPr lang="zh-CN" altLang="en-US" sz="28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教学重点：掌握反思的方法，培养反思习惯。</a:t>
            </a:r>
            <a:endParaRPr lang="zh-CN" altLang="en-US" sz="28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40000"/>
              </a:lnSpc>
            </a:pPr>
            <a:endParaRPr lang="zh-CN" altLang="en-US" sz="28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教学难点：理解生活离不开反思，认识反思的重要意义。</a:t>
            </a:r>
            <a:endParaRPr lang="zh-CN" altLang="en-US" sz="28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11960" y="824865"/>
            <a:ext cx="53384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第三课</a:t>
            </a:r>
            <a:r>
              <a:rPr lang="en-US" altLang="zh-CN" sz="32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32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学会</a:t>
            </a:r>
            <a:r>
              <a:rPr lang="zh-CN" altLang="en-US" sz="32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反思</a:t>
            </a:r>
            <a:endParaRPr lang="zh-CN" altLang="en-US" sz="3200" b="1">
              <a:solidFill>
                <a:srgbClr val="00B05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prism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手绘铅笔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5955" y="829945"/>
            <a:ext cx="1056005" cy="105600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54025" y="550545"/>
            <a:ext cx="11460480" cy="6050915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12140" y="713740"/>
            <a:ext cx="11180445" cy="5739130"/>
          </a:xfrm>
          <a:prstGeom prst="rect">
            <a:avLst/>
          </a:prstGeom>
          <a:noFill/>
          <a:ln>
            <a:solidFill>
              <a:srgbClr val="ECA149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手绘边框1"/>
          <p:cNvPicPr>
            <a:picLocks noChangeAspect="1"/>
          </p:cNvPicPr>
          <p:nvPr/>
        </p:nvPicPr>
        <p:blipFill>
          <a:blip r:embed="rId2"/>
          <a:srcRect l="-885" t="24729" r="79688" b="42188"/>
          <a:stretch>
            <a:fillRect/>
          </a:stretch>
        </p:blipFill>
        <p:spPr>
          <a:xfrm>
            <a:off x="-83820" y="2830195"/>
            <a:ext cx="1123950" cy="1754505"/>
          </a:xfrm>
          <a:prstGeom prst="rect">
            <a:avLst/>
          </a:prstGeom>
        </p:spPr>
      </p:pic>
      <p:pic>
        <p:nvPicPr>
          <p:cNvPr id="10" name="图片 9" descr="手绘边框1"/>
          <p:cNvPicPr>
            <a:picLocks noChangeAspect="1"/>
          </p:cNvPicPr>
          <p:nvPr/>
        </p:nvPicPr>
        <p:blipFill>
          <a:blip r:embed="rId2"/>
          <a:srcRect l="-885" t="24729" r="79688" b="42188"/>
          <a:stretch>
            <a:fillRect/>
          </a:stretch>
        </p:blipFill>
        <p:spPr>
          <a:xfrm rot="5400000" flipH="1" flipV="1">
            <a:off x="6731635" y="5648960"/>
            <a:ext cx="969645" cy="1513840"/>
          </a:xfrm>
          <a:prstGeom prst="rect">
            <a:avLst/>
          </a:prstGeom>
        </p:spPr>
      </p:pic>
      <p:pic>
        <p:nvPicPr>
          <p:cNvPr id="4" name="图片 3" descr="卡通云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0000">
            <a:off x="10448925" y="-1251585"/>
            <a:ext cx="2785110" cy="278511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420110" y="1265555"/>
            <a:ext cx="6028055" cy="4700270"/>
            <a:chOff x="2983" y="1923"/>
            <a:chExt cx="9493" cy="7402"/>
          </a:xfrm>
        </p:grpSpPr>
        <p:pic>
          <p:nvPicPr>
            <p:cNvPr id="39" name="图片 38" descr="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70" y="1923"/>
              <a:ext cx="4706" cy="7332"/>
            </a:xfrm>
            <a:prstGeom prst="rect">
              <a:avLst/>
            </a:prstGeom>
          </p:spPr>
        </p:pic>
        <p:pic>
          <p:nvPicPr>
            <p:cNvPr id="38" name="图片 37" descr="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3" y="1923"/>
              <a:ext cx="4787" cy="7402"/>
            </a:xfrm>
            <a:prstGeom prst="rect">
              <a:avLst/>
            </a:prstGeom>
          </p:spPr>
        </p:pic>
      </p:grpSp>
      <p:sp>
        <p:nvSpPr>
          <p:cNvPr id="14" name="圆角矩形 13"/>
          <p:cNvSpPr/>
          <p:nvPr/>
        </p:nvSpPr>
        <p:spPr>
          <a:xfrm>
            <a:off x="3540760" y="2279015"/>
            <a:ext cx="2849245" cy="43942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6" name="直接箭头连接符 5"/>
          <p:cNvCxnSpPr/>
          <p:nvPr/>
        </p:nvCxnSpPr>
        <p:spPr>
          <a:xfrm flipH="1">
            <a:off x="2891155" y="2462530"/>
            <a:ext cx="649605" cy="2857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724535" y="2152015"/>
            <a:ext cx="24149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人人都会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反思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人人都进行过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反思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3540760" y="2782570"/>
            <a:ext cx="629920" cy="21336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125855" y="3430905"/>
            <a:ext cx="24149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回忆引出</a:t>
            </a:r>
            <a:r>
              <a:rPr lang="en-US" altLang="zh-CN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“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反思</a:t>
            </a:r>
            <a:r>
              <a:rPr lang="en-US" altLang="zh-CN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”</a:t>
            </a:r>
            <a:endParaRPr lang="en-US" altLang="zh-CN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 flipH="1">
            <a:off x="3049270" y="2967355"/>
            <a:ext cx="491490" cy="46355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圆角矩形 10"/>
          <p:cNvSpPr/>
          <p:nvPr/>
        </p:nvSpPr>
        <p:spPr>
          <a:xfrm>
            <a:off x="6459855" y="1446530"/>
            <a:ext cx="2849245" cy="43942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9" name="直接箭头连接符 18"/>
          <p:cNvCxnSpPr/>
          <p:nvPr/>
        </p:nvCxnSpPr>
        <p:spPr>
          <a:xfrm flipV="1">
            <a:off x="7745730" y="1219835"/>
            <a:ext cx="0" cy="21336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6370320" y="807720"/>
            <a:ext cx="502158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反思是一种实现自我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完善的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内心活动。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6478905" y="2018030"/>
            <a:ext cx="629920" cy="21336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2" name="直接箭头连接符 21"/>
          <p:cNvCxnSpPr/>
          <p:nvPr/>
        </p:nvCxnSpPr>
        <p:spPr>
          <a:xfrm>
            <a:off x="7127875" y="2125980"/>
            <a:ext cx="2171065" cy="2222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9317990" y="1938020"/>
            <a:ext cx="24149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分享反思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经验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prism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4933950" y="307975"/>
            <a:ext cx="19030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>
                <a:solidFill>
                  <a:srgbClr val="4D833F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</a:rPr>
              <a:t>添加标题</a:t>
            </a:r>
            <a:endParaRPr lang="zh-CN" altLang="en-US" sz="2800">
              <a:solidFill>
                <a:srgbClr val="4D833F"/>
              </a:solidFill>
              <a:latin typeface="字魂73号-江南手书" panose="00000500000000000000" pitchFamily="2" charset="-122"/>
              <a:ea typeface="字魂73号-江南手书" panose="00000500000000000000" pitchFamily="2" charset="-122"/>
            </a:endParaRPr>
          </a:p>
        </p:txBody>
      </p:sp>
      <p:pic>
        <p:nvPicPr>
          <p:cNvPr id="18" name="图片 17" descr="手绘铅笔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5955" y="829945"/>
            <a:ext cx="1056005" cy="105600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54025" y="550545"/>
            <a:ext cx="11460480" cy="6050915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12140" y="713740"/>
            <a:ext cx="11180445" cy="5739130"/>
          </a:xfrm>
          <a:prstGeom prst="rect">
            <a:avLst/>
          </a:prstGeom>
          <a:noFill/>
          <a:ln>
            <a:solidFill>
              <a:srgbClr val="ECA149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手绘边框1"/>
          <p:cNvPicPr>
            <a:picLocks noChangeAspect="1"/>
          </p:cNvPicPr>
          <p:nvPr/>
        </p:nvPicPr>
        <p:blipFill>
          <a:blip r:embed="rId2"/>
          <a:srcRect l="-885" t="24729" r="79688" b="42188"/>
          <a:stretch>
            <a:fillRect/>
          </a:stretch>
        </p:blipFill>
        <p:spPr>
          <a:xfrm>
            <a:off x="-83820" y="2830195"/>
            <a:ext cx="1123950" cy="1754505"/>
          </a:xfrm>
          <a:prstGeom prst="rect">
            <a:avLst/>
          </a:prstGeom>
        </p:spPr>
      </p:pic>
      <p:pic>
        <p:nvPicPr>
          <p:cNvPr id="10" name="图片 9" descr="手绘边框1"/>
          <p:cNvPicPr>
            <a:picLocks noChangeAspect="1"/>
          </p:cNvPicPr>
          <p:nvPr/>
        </p:nvPicPr>
        <p:blipFill>
          <a:blip r:embed="rId2"/>
          <a:srcRect l="-885" t="24729" r="79688" b="42188"/>
          <a:stretch>
            <a:fillRect/>
          </a:stretch>
        </p:blipFill>
        <p:spPr>
          <a:xfrm rot="5400000" flipH="1" flipV="1">
            <a:off x="6731635" y="5648960"/>
            <a:ext cx="969645" cy="1513840"/>
          </a:xfrm>
          <a:prstGeom prst="rect">
            <a:avLst/>
          </a:prstGeom>
        </p:spPr>
      </p:pic>
      <p:pic>
        <p:nvPicPr>
          <p:cNvPr id="4" name="图片 3" descr="卡通云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0000">
            <a:off x="10448925" y="-1251585"/>
            <a:ext cx="2785110" cy="278511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147060" y="1229995"/>
            <a:ext cx="5839460" cy="4752340"/>
            <a:chOff x="3278" y="1936"/>
            <a:chExt cx="9196" cy="7484"/>
          </a:xfrm>
        </p:grpSpPr>
        <p:pic>
          <p:nvPicPr>
            <p:cNvPr id="41" name="图片 40" descr="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420000">
              <a:off x="7770" y="1936"/>
              <a:ext cx="4705" cy="7389"/>
            </a:xfrm>
            <a:prstGeom prst="rect">
              <a:avLst/>
            </a:prstGeom>
          </p:spPr>
        </p:pic>
        <p:pic>
          <p:nvPicPr>
            <p:cNvPr id="40" name="图片 39" descr="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78" y="2054"/>
              <a:ext cx="4694" cy="7366"/>
            </a:xfrm>
            <a:prstGeom prst="rect">
              <a:avLst/>
            </a:prstGeom>
          </p:spPr>
        </p:pic>
      </p:grpSp>
      <p:sp>
        <p:nvSpPr>
          <p:cNvPr id="13" name="圆角矩形 12"/>
          <p:cNvSpPr/>
          <p:nvPr/>
        </p:nvSpPr>
        <p:spPr>
          <a:xfrm>
            <a:off x="3297555" y="1622425"/>
            <a:ext cx="629920" cy="21336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6" name="直接箭头连接符 5"/>
          <p:cNvCxnSpPr/>
          <p:nvPr/>
        </p:nvCxnSpPr>
        <p:spPr>
          <a:xfrm flipH="1">
            <a:off x="2643505" y="1715135"/>
            <a:ext cx="654050" cy="42799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801370" y="2274570"/>
            <a:ext cx="25774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两个案例提出有关反思目的和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内容的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困惑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3297555" y="4072255"/>
            <a:ext cx="629920" cy="21336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9" name="直接箭头连接符 8"/>
          <p:cNvCxnSpPr/>
          <p:nvPr/>
        </p:nvCxnSpPr>
        <p:spPr>
          <a:xfrm flipH="1">
            <a:off x="2643505" y="4164330"/>
            <a:ext cx="649605" cy="2857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1289050" y="3872230"/>
            <a:ext cx="13500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不同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角度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分步骤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详细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反思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6259195" y="1857375"/>
            <a:ext cx="2434590" cy="128143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2" name="直接箭头连接符 21"/>
          <p:cNvCxnSpPr/>
          <p:nvPr/>
        </p:nvCxnSpPr>
        <p:spPr>
          <a:xfrm flipV="1">
            <a:off x="8693785" y="1645920"/>
            <a:ext cx="532765" cy="49720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8923655" y="1129030"/>
            <a:ext cx="28695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反思对自己的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重要价值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6074410" y="5219700"/>
            <a:ext cx="2849245" cy="43942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8923655" y="3978910"/>
            <a:ext cx="28695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总结：反思对个人当下和未来的重要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意义。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19" name="直接箭头连接符 18"/>
          <p:cNvCxnSpPr/>
          <p:nvPr/>
        </p:nvCxnSpPr>
        <p:spPr>
          <a:xfrm flipV="1">
            <a:off x="8923655" y="4785360"/>
            <a:ext cx="532765" cy="49720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prism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4933950" y="307975"/>
            <a:ext cx="19030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>
                <a:solidFill>
                  <a:srgbClr val="4D833F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</a:rPr>
              <a:t>添加标题</a:t>
            </a:r>
            <a:endParaRPr lang="zh-CN" altLang="en-US" sz="2800">
              <a:solidFill>
                <a:srgbClr val="4D833F"/>
              </a:solidFill>
              <a:latin typeface="字魂73号-江南手书" panose="00000500000000000000" pitchFamily="2" charset="-122"/>
              <a:ea typeface="字魂73号-江南手书" panose="00000500000000000000" pitchFamily="2" charset="-122"/>
            </a:endParaRPr>
          </a:p>
        </p:txBody>
      </p:sp>
      <p:pic>
        <p:nvPicPr>
          <p:cNvPr id="18" name="图片 17" descr="手绘铅笔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5955" y="829945"/>
            <a:ext cx="1056005" cy="105600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54025" y="550545"/>
            <a:ext cx="11460480" cy="6050915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12140" y="713740"/>
            <a:ext cx="11180445" cy="5739130"/>
          </a:xfrm>
          <a:prstGeom prst="rect">
            <a:avLst/>
          </a:prstGeom>
          <a:noFill/>
          <a:ln>
            <a:solidFill>
              <a:srgbClr val="ECA149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手绘边框1"/>
          <p:cNvPicPr>
            <a:picLocks noChangeAspect="1"/>
          </p:cNvPicPr>
          <p:nvPr/>
        </p:nvPicPr>
        <p:blipFill>
          <a:blip r:embed="rId2"/>
          <a:srcRect l="-885" t="24729" r="79688" b="42188"/>
          <a:stretch>
            <a:fillRect/>
          </a:stretch>
        </p:blipFill>
        <p:spPr>
          <a:xfrm>
            <a:off x="-83820" y="2830195"/>
            <a:ext cx="1123950" cy="1754505"/>
          </a:xfrm>
          <a:prstGeom prst="rect">
            <a:avLst/>
          </a:prstGeom>
        </p:spPr>
      </p:pic>
      <p:pic>
        <p:nvPicPr>
          <p:cNvPr id="10" name="图片 9" descr="手绘边框1"/>
          <p:cNvPicPr>
            <a:picLocks noChangeAspect="1"/>
          </p:cNvPicPr>
          <p:nvPr/>
        </p:nvPicPr>
        <p:blipFill>
          <a:blip r:embed="rId2"/>
          <a:srcRect l="-885" t="24729" r="79688" b="42188"/>
          <a:stretch>
            <a:fillRect/>
          </a:stretch>
        </p:blipFill>
        <p:spPr>
          <a:xfrm rot="5400000" flipH="1" flipV="1">
            <a:off x="6731635" y="5648960"/>
            <a:ext cx="969645" cy="1513840"/>
          </a:xfrm>
          <a:prstGeom prst="rect">
            <a:avLst/>
          </a:prstGeom>
        </p:spPr>
      </p:pic>
      <p:pic>
        <p:nvPicPr>
          <p:cNvPr id="4" name="图片 3" descr="卡通云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0000">
            <a:off x="10448925" y="-1251585"/>
            <a:ext cx="2785110" cy="278511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785110" y="1221740"/>
            <a:ext cx="5962650" cy="4722495"/>
            <a:chOff x="4029" y="1539"/>
            <a:chExt cx="9390" cy="7437"/>
          </a:xfrm>
        </p:grpSpPr>
        <p:pic>
          <p:nvPicPr>
            <p:cNvPr id="43" name="图片 42" descr="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97" y="1539"/>
              <a:ext cx="4822" cy="7437"/>
            </a:xfrm>
            <a:prstGeom prst="rect">
              <a:avLst/>
            </a:prstGeom>
          </p:spPr>
        </p:pic>
        <p:pic>
          <p:nvPicPr>
            <p:cNvPr id="42" name="图片 41" descr="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29" y="1552"/>
              <a:ext cx="4740" cy="7424"/>
            </a:xfrm>
            <a:prstGeom prst="rect">
              <a:avLst/>
            </a:prstGeom>
          </p:spPr>
        </p:pic>
      </p:grpSp>
      <p:sp>
        <p:nvSpPr>
          <p:cNvPr id="12" name="圆角矩形 11"/>
          <p:cNvSpPr/>
          <p:nvPr/>
        </p:nvSpPr>
        <p:spPr>
          <a:xfrm>
            <a:off x="2993390" y="2193925"/>
            <a:ext cx="2692400" cy="74485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6" name="直接箭头连接符 5"/>
          <p:cNvCxnSpPr/>
          <p:nvPr/>
        </p:nvCxnSpPr>
        <p:spPr>
          <a:xfrm flipH="1">
            <a:off x="2353310" y="2552065"/>
            <a:ext cx="649605" cy="2857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881380" y="2367915"/>
            <a:ext cx="14611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反思的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方法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2945765" y="3047365"/>
            <a:ext cx="629920" cy="21336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9" name="直接箭头连接符 8"/>
          <p:cNvCxnSpPr/>
          <p:nvPr/>
        </p:nvCxnSpPr>
        <p:spPr>
          <a:xfrm flipH="1">
            <a:off x="2319020" y="3140075"/>
            <a:ext cx="626745" cy="70675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967740" y="3936365"/>
            <a:ext cx="197802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依据教材提示的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方法，尝试反思生活中的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事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5795010" y="1805940"/>
            <a:ext cx="629920" cy="21336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2" name="直接箭头连接符 21"/>
          <p:cNvCxnSpPr/>
          <p:nvPr/>
        </p:nvCxnSpPr>
        <p:spPr>
          <a:xfrm>
            <a:off x="6457950" y="1901825"/>
            <a:ext cx="2171065" cy="2222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8747760" y="1487170"/>
            <a:ext cx="19780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生活记录表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把握反思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时机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prism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4933950" y="307975"/>
            <a:ext cx="19030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>
                <a:solidFill>
                  <a:srgbClr val="4D833F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</a:rPr>
              <a:t>添加标题</a:t>
            </a:r>
            <a:endParaRPr lang="zh-CN" altLang="en-US" sz="2800">
              <a:solidFill>
                <a:srgbClr val="4D833F"/>
              </a:solidFill>
              <a:latin typeface="字魂73号-江南手书" panose="00000500000000000000" pitchFamily="2" charset="-122"/>
              <a:ea typeface="字魂73号-江南手书" panose="00000500000000000000" pitchFamily="2" charset="-122"/>
            </a:endParaRPr>
          </a:p>
        </p:txBody>
      </p:sp>
      <p:pic>
        <p:nvPicPr>
          <p:cNvPr id="18" name="图片 17" descr="手绘铅笔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5955" y="829945"/>
            <a:ext cx="1056005" cy="105600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54025" y="550545"/>
            <a:ext cx="11460480" cy="6050915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12140" y="713740"/>
            <a:ext cx="11180445" cy="5739130"/>
          </a:xfrm>
          <a:prstGeom prst="rect">
            <a:avLst/>
          </a:prstGeom>
          <a:noFill/>
          <a:ln>
            <a:solidFill>
              <a:srgbClr val="ECA149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手绘边框1"/>
          <p:cNvPicPr>
            <a:picLocks noChangeAspect="1"/>
          </p:cNvPicPr>
          <p:nvPr/>
        </p:nvPicPr>
        <p:blipFill>
          <a:blip r:embed="rId2"/>
          <a:srcRect l="-885" t="24729" r="79688" b="42188"/>
          <a:stretch>
            <a:fillRect/>
          </a:stretch>
        </p:blipFill>
        <p:spPr>
          <a:xfrm>
            <a:off x="-83820" y="2830195"/>
            <a:ext cx="1123950" cy="1754505"/>
          </a:xfrm>
          <a:prstGeom prst="rect">
            <a:avLst/>
          </a:prstGeom>
        </p:spPr>
      </p:pic>
      <p:pic>
        <p:nvPicPr>
          <p:cNvPr id="10" name="图片 9" descr="手绘边框1"/>
          <p:cNvPicPr>
            <a:picLocks noChangeAspect="1"/>
          </p:cNvPicPr>
          <p:nvPr/>
        </p:nvPicPr>
        <p:blipFill>
          <a:blip r:embed="rId2"/>
          <a:srcRect l="-885" t="24729" r="79688" b="42188"/>
          <a:stretch>
            <a:fillRect/>
          </a:stretch>
        </p:blipFill>
        <p:spPr>
          <a:xfrm rot="5400000" flipH="1" flipV="1">
            <a:off x="6731635" y="5648960"/>
            <a:ext cx="969645" cy="1513840"/>
          </a:xfrm>
          <a:prstGeom prst="rect">
            <a:avLst/>
          </a:prstGeom>
        </p:spPr>
      </p:pic>
      <p:pic>
        <p:nvPicPr>
          <p:cNvPr id="4" name="图片 3" descr="卡通云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0000">
            <a:off x="10448925" y="-1251585"/>
            <a:ext cx="2785110" cy="278511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059430" y="1229995"/>
            <a:ext cx="5967730" cy="4706620"/>
            <a:chOff x="4419" y="1953"/>
            <a:chExt cx="9398" cy="7412"/>
          </a:xfrm>
        </p:grpSpPr>
        <p:pic>
          <p:nvPicPr>
            <p:cNvPr id="45" name="图片 44" descr="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01" y="1953"/>
              <a:ext cx="4717" cy="7412"/>
            </a:xfrm>
            <a:prstGeom prst="rect">
              <a:avLst/>
            </a:prstGeom>
          </p:spPr>
        </p:pic>
        <p:pic>
          <p:nvPicPr>
            <p:cNvPr id="44" name="图片 43" descr="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19" y="1953"/>
              <a:ext cx="4682" cy="7356"/>
            </a:xfrm>
            <a:prstGeom prst="rect">
              <a:avLst/>
            </a:prstGeom>
          </p:spPr>
        </p:pic>
      </p:grpSp>
      <p:sp>
        <p:nvSpPr>
          <p:cNvPr id="5" name="圆角矩形 4"/>
          <p:cNvSpPr/>
          <p:nvPr/>
        </p:nvSpPr>
        <p:spPr>
          <a:xfrm>
            <a:off x="3188970" y="2286635"/>
            <a:ext cx="629920" cy="21336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6" name="直接箭头连接符 5"/>
          <p:cNvCxnSpPr/>
          <p:nvPr/>
        </p:nvCxnSpPr>
        <p:spPr>
          <a:xfrm flipH="1">
            <a:off x="2539365" y="2378710"/>
            <a:ext cx="649605" cy="2857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871220" y="2286635"/>
            <a:ext cx="16675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《曾子自省》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ctr"/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中华优秀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ctr"/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传统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文化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40130" y="4472940"/>
            <a:ext cx="16675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建立专属的</a:t>
            </a:r>
            <a:r>
              <a:rPr lang="en-US" altLang="zh-CN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“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反思时间</a:t>
            </a:r>
            <a:r>
              <a:rPr lang="en-US" altLang="zh-CN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”</a:t>
            </a:r>
            <a:endParaRPr lang="en-US" altLang="zh-CN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 flipH="1">
            <a:off x="2698115" y="4812030"/>
            <a:ext cx="649605" cy="2857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9504680" y="2115820"/>
            <a:ext cx="16675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记录反思结果的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小方法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22" name="直接箭头连接符 21"/>
          <p:cNvCxnSpPr/>
          <p:nvPr/>
        </p:nvCxnSpPr>
        <p:spPr>
          <a:xfrm>
            <a:off x="8758555" y="4840605"/>
            <a:ext cx="624205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9504680" y="4231005"/>
            <a:ext cx="16675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课堂</a:t>
            </a:r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反思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ctr"/>
            <a:r>
              <a:rPr lang="zh-CN" altLang="en-US" sz="2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在行动中践行本课所学</a:t>
            </a:r>
            <a:endParaRPr lang="zh-CN" altLang="en-US" sz="2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cxnSp>
        <p:nvCxnSpPr>
          <p:cNvPr id="16" name="直接箭头连接符 15"/>
          <p:cNvCxnSpPr/>
          <p:nvPr/>
        </p:nvCxnSpPr>
        <p:spPr>
          <a:xfrm>
            <a:off x="8880475" y="2468880"/>
            <a:ext cx="624205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prism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手绘铅笔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5955" y="829945"/>
            <a:ext cx="1056005" cy="105600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54025" y="550545"/>
            <a:ext cx="11460480" cy="6050915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12140" y="713740"/>
            <a:ext cx="11180445" cy="5739130"/>
          </a:xfrm>
          <a:prstGeom prst="rect">
            <a:avLst/>
          </a:prstGeom>
          <a:noFill/>
          <a:ln>
            <a:solidFill>
              <a:srgbClr val="ECA149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手绘边框1"/>
          <p:cNvPicPr>
            <a:picLocks noChangeAspect="1"/>
          </p:cNvPicPr>
          <p:nvPr/>
        </p:nvPicPr>
        <p:blipFill>
          <a:blip r:embed="rId2"/>
          <a:srcRect l="-885" t="24729" r="79688" b="42188"/>
          <a:stretch>
            <a:fillRect/>
          </a:stretch>
        </p:blipFill>
        <p:spPr>
          <a:xfrm>
            <a:off x="-83820" y="2830195"/>
            <a:ext cx="1123950" cy="1754505"/>
          </a:xfrm>
          <a:prstGeom prst="rect">
            <a:avLst/>
          </a:prstGeom>
        </p:spPr>
      </p:pic>
      <p:pic>
        <p:nvPicPr>
          <p:cNvPr id="10" name="图片 9" descr="手绘边框1"/>
          <p:cNvPicPr>
            <a:picLocks noChangeAspect="1"/>
          </p:cNvPicPr>
          <p:nvPr/>
        </p:nvPicPr>
        <p:blipFill>
          <a:blip r:embed="rId2"/>
          <a:srcRect l="-885" t="24729" r="79688" b="42188"/>
          <a:stretch>
            <a:fillRect/>
          </a:stretch>
        </p:blipFill>
        <p:spPr>
          <a:xfrm rot="5400000" flipH="1" flipV="1">
            <a:off x="6731635" y="5648960"/>
            <a:ext cx="969645" cy="1513840"/>
          </a:xfrm>
          <a:prstGeom prst="rect">
            <a:avLst/>
          </a:prstGeom>
        </p:spPr>
      </p:pic>
      <p:pic>
        <p:nvPicPr>
          <p:cNvPr id="4" name="图片 3" descr="卡通云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0000">
            <a:off x="10448925" y="-1251585"/>
            <a:ext cx="2785110" cy="278511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572895" y="1953895"/>
            <a:ext cx="9222105" cy="35077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2800" b="1" u="sng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教学中应关注的问题：</a:t>
            </a:r>
            <a:endParaRPr lang="zh-CN" altLang="en-US" sz="2800" b="1" u="sng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</a:t>
            </a:r>
            <a:r>
              <a:rPr lang="zh-CN" altLang="en-US" sz="24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1.学生的反思往往是无意识的、碎片化的、易关注他人评价、朋辈反馈，教师可以根据这些特点，培养学生的反思能力，建立适合他们的反思习惯。</a:t>
            </a:r>
            <a:endParaRPr lang="zh-CN" altLang="en-US" sz="24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</a:t>
            </a:r>
            <a:r>
              <a:rPr lang="zh-CN" altLang="en-US" sz="24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2.教师要引导学生积极进行反思，把反思的领域扩大到生活的各个方面，不要局限在学习上。</a:t>
            </a:r>
            <a:endParaRPr lang="zh-CN" altLang="en-US" sz="24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711960" y="824865"/>
            <a:ext cx="53384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第三课</a:t>
            </a:r>
            <a:r>
              <a:rPr lang="en-US" altLang="zh-CN" sz="32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zh-CN" altLang="en-US" sz="32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学会</a:t>
            </a:r>
            <a:r>
              <a:rPr lang="zh-CN" altLang="en-US" sz="32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反思</a:t>
            </a:r>
            <a:endParaRPr lang="zh-CN" altLang="en-US" sz="3200" b="1">
              <a:solidFill>
                <a:srgbClr val="00B05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prism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手绘铅笔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5955" y="829945"/>
            <a:ext cx="1056005" cy="105600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54025" y="550545"/>
            <a:ext cx="11460480" cy="6050915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12140" y="713740"/>
            <a:ext cx="11180445" cy="5739130"/>
          </a:xfrm>
          <a:prstGeom prst="rect">
            <a:avLst/>
          </a:prstGeom>
          <a:noFill/>
          <a:ln>
            <a:solidFill>
              <a:srgbClr val="ECA149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手绘边框1"/>
          <p:cNvPicPr>
            <a:picLocks noChangeAspect="1"/>
          </p:cNvPicPr>
          <p:nvPr/>
        </p:nvPicPr>
        <p:blipFill>
          <a:blip r:embed="rId2"/>
          <a:srcRect l="-885" t="24729" r="79688" b="42188"/>
          <a:stretch>
            <a:fillRect/>
          </a:stretch>
        </p:blipFill>
        <p:spPr>
          <a:xfrm>
            <a:off x="-83820" y="2830195"/>
            <a:ext cx="1123950" cy="1754505"/>
          </a:xfrm>
          <a:prstGeom prst="rect">
            <a:avLst/>
          </a:prstGeom>
        </p:spPr>
      </p:pic>
      <p:pic>
        <p:nvPicPr>
          <p:cNvPr id="10" name="图片 9" descr="手绘边框1"/>
          <p:cNvPicPr>
            <a:picLocks noChangeAspect="1"/>
          </p:cNvPicPr>
          <p:nvPr/>
        </p:nvPicPr>
        <p:blipFill>
          <a:blip r:embed="rId2"/>
          <a:srcRect l="-885" t="24729" r="79688" b="42188"/>
          <a:stretch>
            <a:fillRect/>
          </a:stretch>
        </p:blipFill>
        <p:spPr>
          <a:xfrm rot="5400000" flipH="1" flipV="1">
            <a:off x="6731635" y="5648960"/>
            <a:ext cx="969645" cy="1513840"/>
          </a:xfrm>
          <a:prstGeom prst="rect">
            <a:avLst/>
          </a:prstGeom>
        </p:spPr>
      </p:pic>
      <p:pic>
        <p:nvPicPr>
          <p:cNvPr id="4" name="图片 3" descr="卡通云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0000">
            <a:off x="10448925" y="-1251585"/>
            <a:ext cx="2785110" cy="278511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372870" y="1953895"/>
            <a:ext cx="9647555" cy="36614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24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</a:t>
            </a:r>
            <a:r>
              <a:rPr lang="zh-CN" altLang="en-US" sz="24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一切活动应遵从儿童的现实需要，从儿童立场出发，回归到学生的实际生活，促进学生的自我觉察、自主学习。</a:t>
            </a:r>
            <a:endParaRPr lang="zh-CN" altLang="en-US" sz="24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l">
              <a:lnSpc>
                <a:spcPct val="150000"/>
              </a:lnSpc>
            </a:pPr>
            <a:endParaRPr lang="zh-CN" altLang="en-US" sz="24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en-US" altLang="zh-CN" sz="24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</a:t>
            </a:r>
            <a:r>
              <a:rPr lang="zh-CN" altLang="en-US" sz="24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构建以学习活动为核心的课堂，静待道德学习真实发生的那一刻。</a:t>
            </a:r>
            <a:endParaRPr lang="zh-CN" altLang="en-US" sz="24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l">
              <a:lnSpc>
                <a:spcPct val="70000"/>
              </a:lnSpc>
            </a:pPr>
            <a:endParaRPr lang="zh-CN" altLang="en-US" sz="4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40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“学本”“教本”</a:t>
            </a:r>
            <a:endParaRPr lang="zh-CN" altLang="en-US" sz="40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11960" y="824865"/>
            <a:ext cx="53384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三点体会</a:t>
            </a:r>
            <a:endParaRPr lang="zh-CN" altLang="en-US" sz="3200" b="1">
              <a:solidFill>
                <a:srgbClr val="00B050"/>
              </a:solidFill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prism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87255" y="2293620"/>
            <a:ext cx="1919605" cy="282702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933950" y="307975"/>
            <a:ext cx="19030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>
                <a:solidFill>
                  <a:srgbClr val="4D833F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</a:rPr>
              <a:t>添加标题</a:t>
            </a:r>
            <a:endParaRPr lang="zh-CN" altLang="en-US" sz="2800">
              <a:solidFill>
                <a:srgbClr val="4D833F"/>
              </a:solidFill>
              <a:latin typeface="字魂73号-江南手书" panose="00000500000000000000" pitchFamily="2" charset="-122"/>
              <a:ea typeface="字魂73号-江南手书" panose="00000500000000000000" pitchFamily="2" charset="-122"/>
            </a:endParaRPr>
          </a:p>
        </p:txBody>
      </p:sp>
      <p:pic>
        <p:nvPicPr>
          <p:cNvPr id="18" name="图片 17" descr="手绘铅笔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955" y="829945"/>
            <a:ext cx="1056005" cy="105600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54025" y="550545"/>
            <a:ext cx="11460480" cy="6050915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12140" y="713740"/>
            <a:ext cx="11180445" cy="5739130"/>
          </a:xfrm>
          <a:prstGeom prst="rect">
            <a:avLst/>
          </a:prstGeom>
          <a:noFill/>
          <a:ln>
            <a:solidFill>
              <a:srgbClr val="ECA149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手绘边框1"/>
          <p:cNvPicPr>
            <a:picLocks noChangeAspect="1"/>
          </p:cNvPicPr>
          <p:nvPr/>
        </p:nvPicPr>
        <p:blipFill>
          <a:blip r:embed="rId3"/>
          <a:srcRect l="-885" t="24729" r="79688" b="42188"/>
          <a:stretch>
            <a:fillRect/>
          </a:stretch>
        </p:blipFill>
        <p:spPr>
          <a:xfrm>
            <a:off x="-83820" y="2830195"/>
            <a:ext cx="1123950" cy="1754505"/>
          </a:xfrm>
          <a:prstGeom prst="rect">
            <a:avLst/>
          </a:prstGeom>
        </p:spPr>
      </p:pic>
      <p:pic>
        <p:nvPicPr>
          <p:cNvPr id="10" name="图片 9" descr="手绘边框1"/>
          <p:cNvPicPr>
            <a:picLocks noChangeAspect="1"/>
          </p:cNvPicPr>
          <p:nvPr/>
        </p:nvPicPr>
        <p:blipFill>
          <a:blip r:embed="rId3"/>
          <a:srcRect l="-885" t="24729" r="79688" b="42188"/>
          <a:stretch>
            <a:fillRect/>
          </a:stretch>
        </p:blipFill>
        <p:spPr>
          <a:xfrm rot="5400000" flipH="1" flipV="1">
            <a:off x="6731635" y="5648960"/>
            <a:ext cx="969645" cy="1513840"/>
          </a:xfrm>
          <a:prstGeom prst="rect">
            <a:avLst/>
          </a:prstGeom>
        </p:spPr>
      </p:pic>
      <p:pic>
        <p:nvPicPr>
          <p:cNvPr id="4" name="图片 3" descr="卡通云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0000">
            <a:off x="10448925" y="-1251585"/>
            <a:ext cx="2785110" cy="2785110"/>
          </a:xfrm>
          <a:prstGeom prst="rect">
            <a:avLst/>
          </a:prstGeom>
        </p:spPr>
      </p:pic>
      <p:pic>
        <p:nvPicPr>
          <p:cNvPr id="3" name="图片 2" descr="微信图片_202203042240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1960" y="829945"/>
            <a:ext cx="8171815" cy="5576570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1270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prism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手绘铅笔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5955" y="829945"/>
            <a:ext cx="1056005" cy="105600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54025" y="550545"/>
            <a:ext cx="11460480" cy="6050915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12140" y="713740"/>
            <a:ext cx="11180445" cy="5739130"/>
          </a:xfrm>
          <a:prstGeom prst="rect">
            <a:avLst/>
          </a:prstGeom>
          <a:noFill/>
          <a:ln>
            <a:solidFill>
              <a:srgbClr val="ECA149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手绘边框1"/>
          <p:cNvPicPr>
            <a:picLocks noChangeAspect="1"/>
          </p:cNvPicPr>
          <p:nvPr/>
        </p:nvPicPr>
        <p:blipFill>
          <a:blip r:embed="rId2"/>
          <a:srcRect l="-885" t="24729" r="79688" b="42188"/>
          <a:stretch>
            <a:fillRect/>
          </a:stretch>
        </p:blipFill>
        <p:spPr>
          <a:xfrm>
            <a:off x="-83820" y="2830195"/>
            <a:ext cx="1123950" cy="1754505"/>
          </a:xfrm>
          <a:prstGeom prst="rect">
            <a:avLst/>
          </a:prstGeom>
        </p:spPr>
      </p:pic>
      <p:pic>
        <p:nvPicPr>
          <p:cNvPr id="10" name="图片 9" descr="手绘边框1"/>
          <p:cNvPicPr>
            <a:picLocks noChangeAspect="1"/>
          </p:cNvPicPr>
          <p:nvPr/>
        </p:nvPicPr>
        <p:blipFill>
          <a:blip r:embed="rId2"/>
          <a:srcRect l="-885" t="24729" r="79688" b="42188"/>
          <a:stretch>
            <a:fillRect/>
          </a:stretch>
        </p:blipFill>
        <p:spPr>
          <a:xfrm rot="5400000" flipH="1" flipV="1">
            <a:off x="6731635" y="5648960"/>
            <a:ext cx="969645" cy="1513840"/>
          </a:xfrm>
          <a:prstGeom prst="rect">
            <a:avLst/>
          </a:prstGeom>
        </p:spPr>
      </p:pic>
      <p:pic>
        <p:nvPicPr>
          <p:cNvPr id="4" name="图片 3" descr="卡通云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0000">
            <a:off x="10448925" y="-1251585"/>
            <a:ext cx="2785110" cy="27851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9290" y="988060"/>
            <a:ext cx="8526145" cy="5191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prism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419735" y="527685"/>
            <a:ext cx="11460480" cy="6050915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5" name="图片 34" descr="手绘边框1"/>
          <p:cNvPicPr>
            <a:picLocks noChangeAspect="1"/>
          </p:cNvPicPr>
          <p:nvPr/>
        </p:nvPicPr>
        <p:blipFill>
          <a:blip r:embed="rId1"/>
          <a:srcRect l="7375" b="71885"/>
          <a:stretch>
            <a:fillRect/>
          </a:stretch>
        </p:blipFill>
        <p:spPr>
          <a:xfrm>
            <a:off x="6346190" y="0"/>
            <a:ext cx="5868670" cy="1713865"/>
          </a:xfrm>
          <a:prstGeom prst="rect">
            <a:avLst/>
          </a:prstGeom>
        </p:spPr>
      </p:pic>
      <p:pic>
        <p:nvPicPr>
          <p:cNvPr id="36" name="图片 35" descr="手绘边框1"/>
          <p:cNvPicPr>
            <a:picLocks noChangeAspect="1"/>
          </p:cNvPicPr>
          <p:nvPr/>
        </p:nvPicPr>
        <p:blipFill>
          <a:blip r:embed="rId1"/>
          <a:srcRect l="7375" b="71885"/>
          <a:stretch>
            <a:fillRect/>
          </a:stretch>
        </p:blipFill>
        <p:spPr>
          <a:xfrm flipH="1">
            <a:off x="0" y="0"/>
            <a:ext cx="6346825" cy="1713865"/>
          </a:xfrm>
          <a:prstGeom prst="rect">
            <a:avLst/>
          </a:prstGeom>
        </p:spPr>
      </p:pic>
      <p:pic>
        <p:nvPicPr>
          <p:cNvPr id="33" name="图片 32" descr="手绘边框1"/>
          <p:cNvPicPr>
            <a:picLocks noChangeAspect="1"/>
          </p:cNvPicPr>
          <p:nvPr/>
        </p:nvPicPr>
        <p:blipFill>
          <a:blip r:embed="rId1"/>
          <a:srcRect t="71479"/>
          <a:stretch>
            <a:fillRect/>
          </a:stretch>
        </p:blipFill>
        <p:spPr>
          <a:xfrm>
            <a:off x="19685" y="5336540"/>
            <a:ext cx="6001385" cy="1546225"/>
          </a:xfrm>
          <a:prstGeom prst="rect">
            <a:avLst/>
          </a:prstGeom>
        </p:spPr>
      </p:pic>
      <p:pic>
        <p:nvPicPr>
          <p:cNvPr id="34" name="图片 33" descr="手绘边框1"/>
          <p:cNvPicPr>
            <a:picLocks noChangeAspect="1"/>
          </p:cNvPicPr>
          <p:nvPr/>
        </p:nvPicPr>
        <p:blipFill>
          <a:blip r:embed="rId1"/>
          <a:srcRect t="71479"/>
          <a:stretch>
            <a:fillRect/>
          </a:stretch>
        </p:blipFill>
        <p:spPr>
          <a:xfrm>
            <a:off x="6266815" y="5336540"/>
            <a:ext cx="6001385" cy="15462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289425" y="2767965"/>
            <a:ext cx="749808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字魂73号-江南手书" panose="00000500000000000000" pitchFamily="2" charset="-122"/>
                <a:ea typeface="字魂73号-江南手书" panose="00000500000000000000" pitchFamily="2" charset="-122"/>
              </a:rPr>
              <a:t>谢 谢</a:t>
            </a:r>
            <a:endParaRPr lang="zh-CN" altLang="zh-CN" sz="8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字魂73号-江南手书" panose="00000500000000000000" pitchFamily="2" charset="-122"/>
              <a:ea typeface="字魂73号-江南手书" panose="00000500000000000000" pitchFamily="2" charset="-122"/>
            </a:endParaRPr>
          </a:p>
        </p:txBody>
      </p:sp>
      <p:pic>
        <p:nvPicPr>
          <p:cNvPr id="28" name="图片 27" descr="C:/Users/ADMINI~1.USE/AppData/Local/Temp/picturescale_20200213140500/output_20200213140501.pngoutput_20200213140501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835660" y="1302385"/>
            <a:ext cx="4370070" cy="4716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手绘铅笔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5955" y="829945"/>
            <a:ext cx="1056005" cy="105600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54025" y="550545"/>
            <a:ext cx="11460480" cy="6050915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12140" y="713740"/>
            <a:ext cx="11180445" cy="5739130"/>
          </a:xfrm>
          <a:prstGeom prst="rect">
            <a:avLst/>
          </a:prstGeom>
          <a:noFill/>
          <a:ln>
            <a:solidFill>
              <a:srgbClr val="ECA149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手绘边框1"/>
          <p:cNvPicPr>
            <a:picLocks noChangeAspect="1"/>
          </p:cNvPicPr>
          <p:nvPr/>
        </p:nvPicPr>
        <p:blipFill>
          <a:blip r:embed="rId2"/>
          <a:srcRect l="-885" t="24729" r="79688" b="42188"/>
          <a:stretch>
            <a:fillRect/>
          </a:stretch>
        </p:blipFill>
        <p:spPr>
          <a:xfrm>
            <a:off x="-83820" y="2830195"/>
            <a:ext cx="1123950" cy="1754505"/>
          </a:xfrm>
          <a:prstGeom prst="rect">
            <a:avLst/>
          </a:prstGeom>
        </p:spPr>
      </p:pic>
      <p:pic>
        <p:nvPicPr>
          <p:cNvPr id="10" name="图片 9" descr="手绘边框1"/>
          <p:cNvPicPr>
            <a:picLocks noChangeAspect="1"/>
          </p:cNvPicPr>
          <p:nvPr/>
        </p:nvPicPr>
        <p:blipFill>
          <a:blip r:embed="rId2"/>
          <a:srcRect l="-885" t="24729" r="79688" b="42188"/>
          <a:stretch>
            <a:fillRect/>
          </a:stretch>
        </p:blipFill>
        <p:spPr>
          <a:xfrm rot="5400000" flipH="1" flipV="1">
            <a:off x="6731635" y="5648960"/>
            <a:ext cx="969645" cy="1513840"/>
          </a:xfrm>
          <a:prstGeom prst="rect">
            <a:avLst/>
          </a:prstGeom>
        </p:spPr>
      </p:pic>
      <p:pic>
        <p:nvPicPr>
          <p:cNvPr id="4" name="图片 3" descr="卡通云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0000">
            <a:off x="10448925" y="-1251585"/>
            <a:ext cx="2785110" cy="2785110"/>
          </a:xfrm>
          <a:prstGeom prst="rect">
            <a:avLst/>
          </a:prstGeom>
        </p:spPr>
      </p:pic>
      <p:sp>
        <p:nvSpPr>
          <p:cNvPr id="45" name="文本框 44"/>
          <p:cNvSpPr txBox="1"/>
          <p:nvPr/>
        </p:nvSpPr>
        <p:spPr>
          <a:xfrm>
            <a:off x="1711960" y="844550"/>
            <a:ext cx="92151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二、</a:t>
            </a:r>
            <a:r>
              <a:rPr lang="zh-CN" altLang="en-US" sz="3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读懂教材</a:t>
            </a:r>
            <a:r>
              <a:rPr lang="zh-CN" altLang="en-US" sz="32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不易</a:t>
            </a:r>
            <a:endParaRPr lang="zh-CN" altLang="en-US" sz="3200" b="1">
              <a:solidFill>
                <a:srgbClr val="00B050"/>
              </a:solidFill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BDBDD6">
                  <a:alpha val="100000"/>
                </a:srgbClr>
              </a:clrFrom>
              <a:clrTo>
                <a:srgbClr val="BDBDD6">
                  <a:alpha val="100000"/>
                  <a:alpha val="0"/>
                </a:srgbClr>
              </a:clrTo>
            </a:clrChange>
          </a:blip>
          <a:srcRect l="3334" t="5352" r="3089" b="5352"/>
          <a:stretch>
            <a:fillRect/>
          </a:stretch>
        </p:blipFill>
        <p:spPr>
          <a:xfrm>
            <a:off x="2642870" y="2563495"/>
            <a:ext cx="2914015" cy="1732280"/>
          </a:xfrm>
          <a:prstGeom prst="round2SameRect">
            <a:avLst/>
          </a:prstGeom>
          <a:effectLst>
            <a:softEdge rad="63500"/>
          </a:effectLst>
        </p:spPr>
      </p:pic>
      <p:pic>
        <p:nvPicPr>
          <p:cNvPr id="5" name="图片 4" descr="QQ截图2022050512100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2446655"/>
            <a:ext cx="1394460" cy="1965325"/>
          </a:xfrm>
          <a:prstGeom prst="rect">
            <a:avLst/>
          </a:prstGeom>
          <a:ln w="28575">
            <a:solidFill>
              <a:srgbClr val="72B3B4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rcRect r="5746"/>
          <a:stretch>
            <a:fillRect/>
          </a:stretch>
        </p:blipFill>
        <p:spPr>
          <a:xfrm>
            <a:off x="5719445" y="1718945"/>
            <a:ext cx="6034405" cy="352742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452880" y="4972685"/>
            <a:ext cx="30524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依新？</a:t>
            </a:r>
            <a:r>
              <a:rPr lang="zh-CN" altLang="en-US" sz="3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从旧？</a:t>
            </a:r>
            <a:endParaRPr lang="zh-CN" altLang="en-US" sz="3200">
              <a:solidFill>
                <a:srgbClr val="00B050"/>
              </a:solidFill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593205" y="5537200"/>
            <a:ext cx="45180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《青少年法治教育大纲》</a:t>
            </a:r>
            <a:endParaRPr lang="zh-CN" altLang="en-US" sz="2800">
              <a:solidFill>
                <a:srgbClr val="00B050"/>
              </a:solidFill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prism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手绘铅笔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5955" y="829945"/>
            <a:ext cx="1056005" cy="105600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54025" y="550545"/>
            <a:ext cx="11460480" cy="6050915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12140" y="713740"/>
            <a:ext cx="11180445" cy="5739130"/>
          </a:xfrm>
          <a:prstGeom prst="rect">
            <a:avLst/>
          </a:prstGeom>
          <a:noFill/>
          <a:ln>
            <a:solidFill>
              <a:srgbClr val="ECA149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手绘边框1"/>
          <p:cNvPicPr>
            <a:picLocks noChangeAspect="1"/>
          </p:cNvPicPr>
          <p:nvPr/>
        </p:nvPicPr>
        <p:blipFill>
          <a:blip r:embed="rId2"/>
          <a:srcRect l="-885" t="24729" r="79688" b="42188"/>
          <a:stretch>
            <a:fillRect/>
          </a:stretch>
        </p:blipFill>
        <p:spPr>
          <a:xfrm>
            <a:off x="-83820" y="2830195"/>
            <a:ext cx="1123950" cy="1754505"/>
          </a:xfrm>
          <a:prstGeom prst="rect">
            <a:avLst/>
          </a:prstGeom>
        </p:spPr>
      </p:pic>
      <p:pic>
        <p:nvPicPr>
          <p:cNvPr id="10" name="图片 9" descr="手绘边框1"/>
          <p:cNvPicPr>
            <a:picLocks noChangeAspect="1"/>
          </p:cNvPicPr>
          <p:nvPr/>
        </p:nvPicPr>
        <p:blipFill>
          <a:blip r:embed="rId2"/>
          <a:srcRect l="-885" t="24729" r="79688" b="42188"/>
          <a:stretch>
            <a:fillRect/>
          </a:stretch>
        </p:blipFill>
        <p:spPr>
          <a:xfrm rot="5400000" flipH="1" flipV="1">
            <a:off x="6731635" y="5648960"/>
            <a:ext cx="969645" cy="1513840"/>
          </a:xfrm>
          <a:prstGeom prst="rect">
            <a:avLst/>
          </a:prstGeom>
        </p:spPr>
      </p:pic>
      <p:pic>
        <p:nvPicPr>
          <p:cNvPr id="4" name="图片 3" descr="卡通云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0000">
            <a:off x="10448925" y="-1251585"/>
            <a:ext cx="2785110" cy="2785110"/>
          </a:xfrm>
          <a:prstGeom prst="rect">
            <a:avLst/>
          </a:prstGeom>
        </p:spPr>
      </p:pic>
      <p:sp>
        <p:nvSpPr>
          <p:cNvPr id="45" name="文本框 44"/>
          <p:cNvSpPr txBox="1"/>
          <p:nvPr/>
        </p:nvSpPr>
        <p:spPr>
          <a:xfrm>
            <a:off x="1711960" y="844550"/>
            <a:ext cx="92151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三、课堂实践</a:t>
            </a:r>
            <a:r>
              <a:rPr lang="zh-CN" altLang="en-US" sz="3200" b="1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不易</a:t>
            </a:r>
            <a:endParaRPr lang="zh-CN" altLang="en-US" sz="3200" b="1">
              <a:solidFill>
                <a:srgbClr val="00B050"/>
              </a:solidFill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739265" y="2432685"/>
            <a:ext cx="8926195" cy="28111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70000"/>
              </a:lnSpc>
            </a:pPr>
            <a:r>
              <a:rPr lang="zh-CN" altLang="en-US" sz="2800" b="1">
                <a:solidFill>
                  <a:srgbClr val="00B050"/>
                </a:solidFill>
                <a:highlight>
                  <a:srgbClr val="C0C0C0"/>
                </a:highlight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教材</a:t>
            </a:r>
            <a:r>
              <a:rPr lang="en-US" altLang="zh-CN" sz="2800" b="1">
                <a:solidFill>
                  <a:srgbClr val="00B050"/>
                </a:solidFill>
                <a:highlight>
                  <a:srgbClr val="C0C0C0"/>
                </a:highlight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800" b="1">
                <a:solidFill>
                  <a:srgbClr val="00B050"/>
                </a:solidFill>
                <a:highlight>
                  <a:srgbClr val="C0C0C0"/>
                </a:highlight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普适性</a:t>
            </a:r>
            <a:r>
              <a:rPr lang="en-US" altLang="zh-CN" sz="2800" b="1">
                <a:solidFill>
                  <a:srgbClr val="00B050"/>
                </a:solidFill>
                <a:highlight>
                  <a:srgbClr val="C0C0C0"/>
                </a:highlight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”</a:t>
            </a:r>
            <a:r>
              <a:rPr lang="en-US" altLang="zh-CN" sz="28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               </a:t>
            </a:r>
            <a:r>
              <a:rPr lang="zh-CN" altLang="en-US" sz="2800" b="1">
                <a:solidFill>
                  <a:srgbClr val="00B050"/>
                </a:solidFill>
                <a:highlight>
                  <a:srgbClr val="C0C0C0"/>
                </a:highlight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教学</a:t>
            </a:r>
            <a:r>
              <a:rPr lang="en-US" altLang="zh-CN" sz="2800" b="1">
                <a:solidFill>
                  <a:srgbClr val="00B050"/>
                </a:solidFill>
                <a:highlight>
                  <a:srgbClr val="C0C0C0"/>
                </a:highlight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2800" b="1">
                <a:solidFill>
                  <a:srgbClr val="00B050"/>
                </a:solidFill>
                <a:highlight>
                  <a:srgbClr val="C0C0C0"/>
                </a:highlight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班本化</a:t>
            </a:r>
            <a:r>
              <a:rPr lang="en-US" altLang="zh-CN" sz="2800" b="1">
                <a:solidFill>
                  <a:srgbClr val="00B050"/>
                </a:solidFill>
                <a:highlight>
                  <a:srgbClr val="C0C0C0"/>
                </a:highlight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”</a:t>
            </a:r>
            <a:endParaRPr lang="en-US" altLang="zh-CN" sz="2800" b="1">
              <a:solidFill>
                <a:srgbClr val="00B050"/>
              </a:solidFill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  <a:sym typeface="+mn-ea"/>
            </a:endParaRPr>
          </a:p>
          <a:p>
            <a:pPr algn="l">
              <a:lnSpc>
                <a:spcPct val="170000"/>
              </a:lnSpc>
            </a:pPr>
            <a:endParaRPr lang="en-US" altLang="zh-CN" sz="2800" b="1">
              <a:solidFill>
                <a:srgbClr val="00B050"/>
              </a:solidFill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  <a:sym typeface="+mn-ea"/>
            </a:endParaRPr>
          </a:p>
          <a:p>
            <a:pPr algn="l">
              <a:lnSpc>
                <a:spcPct val="170000"/>
              </a:lnSpc>
            </a:pPr>
            <a:r>
              <a:rPr lang="en-US" altLang="zh-CN" sz="24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 教材中的生活                   本班学生的实际生活</a:t>
            </a:r>
            <a:endParaRPr lang="en-US" altLang="zh-CN" sz="2400">
              <a:solidFill>
                <a:srgbClr val="00B050"/>
              </a:solidFill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  <a:sym typeface="+mn-ea"/>
            </a:endParaRPr>
          </a:p>
          <a:p>
            <a:pPr algn="l">
              <a:lnSpc>
                <a:spcPct val="170000"/>
              </a:lnSpc>
            </a:pPr>
            <a:r>
              <a:rPr lang="en-US" altLang="zh-CN" sz="24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 教材中的问题                   本班学生的实际问题</a:t>
            </a:r>
            <a:endParaRPr lang="en-US" altLang="zh-CN" sz="2400">
              <a:solidFill>
                <a:srgbClr val="00B050"/>
              </a:solidFill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44" name="Right Arrow 31"/>
          <p:cNvSpPr/>
          <p:nvPr/>
        </p:nvSpPr>
        <p:spPr>
          <a:xfrm>
            <a:off x="4300855" y="4502150"/>
            <a:ext cx="1909445" cy="333375"/>
          </a:xfrm>
          <a:prstGeom prst="rightArrow">
            <a:avLst/>
          </a:prstGeom>
          <a:solidFill>
            <a:srgbClr val="B7E0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66640" y="4022725"/>
            <a:ext cx="642620" cy="5619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>
              <a:lnSpc>
                <a:spcPct val="170000"/>
              </a:lnSpc>
            </a:pPr>
            <a:r>
              <a:rPr lang="en-US" altLang="zh-CN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宋体" panose="02010600030101010101" pitchFamily="2" charset="-122"/>
                <a:sym typeface="+mn-ea"/>
              </a:rPr>
              <a:t>转化</a:t>
            </a:r>
            <a:endParaRPr lang="en-US" altLang="zh-CN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prism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454025" y="550545"/>
            <a:ext cx="11460480" cy="6050915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4252595" y="2040890"/>
            <a:ext cx="12484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>
                <a:solidFill>
                  <a:srgbClr val="4D833F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</a:rPr>
              <a:t>目</a:t>
            </a:r>
            <a:endParaRPr lang="zh-CN" altLang="en-US" sz="7200">
              <a:solidFill>
                <a:srgbClr val="4D833F"/>
              </a:solidFill>
              <a:latin typeface="字魂73号-江南手书" panose="00000500000000000000" pitchFamily="2" charset="-122"/>
              <a:ea typeface="字魂73号-江南手书" panose="00000500000000000000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088255" y="3554095"/>
            <a:ext cx="12484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>
                <a:solidFill>
                  <a:srgbClr val="4D833F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</a:rPr>
              <a:t>录</a:t>
            </a:r>
            <a:endParaRPr lang="zh-CN" altLang="en-US" sz="7200">
              <a:solidFill>
                <a:srgbClr val="4D833F"/>
              </a:solidFill>
              <a:latin typeface="字魂73号-江南手书" panose="00000500000000000000" pitchFamily="2" charset="-122"/>
              <a:ea typeface="字魂73号-江南手书" panose="00000500000000000000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7004685" y="1718945"/>
            <a:ext cx="4109085" cy="583565"/>
            <a:chOff x="7734" y="2768"/>
            <a:chExt cx="6471" cy="919"/>
          </a:xfrm>
        </p:grpSpPr>
        <p:sp>
          <p:nvSpPr>
            <p:cNvPr id="14" name="对角圆角矩形 13"/>
            <p:cNvSpPr/>
            <p:nvPr/>
          </p:nvSpPr>
          <p:spPr>
            <a:xfrm>
              <a:off x="7734" y="2768"/>
              <a:ext cx="6471" cy="917"/>
            </a:xfrm>
            <a:prstGeom prst="round2DiagRect">
              <a:avLst/>
            </a:prstGeom>
            <a:solidFill>
              <a:srgbClr val="4D833F">
                <a:alpha val="80000"/>
              </a:srgbClr>
            </a:solidFill>
            <a:ln>
              <a:noFill/>
            </a:ln>
            <a:effectLst>
              <a:outerShdw blurRad="50800" dist="38100" dir="2700000" algn="tl" rotWithShape="0">
                <a:srgbClr val="FEF4F2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73号-江南手书" panose="00000500000000000000" pitchFamily="2" charset="-122"/>
                <a:ea typeface="字魂73号-江南手书" panose="00000500000000000000" pitchFamily="2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7977" y="2768"/>
              <a:ext cx="6228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>
                  <a:solidFill>
                    <a:schemeClr val="bg1"/>
                  </a:solidFill>
                  <a:latin typeface="华文新魏" panose="02010800040101010101" charset="-122"/>
                  <a:ea typeface="华文新魏" panose="02010800040101010101" charset="-122"/>
                </a:rPr>
                <a:t>高年段课程内容</a:t>
              </a:r>
              <a:endParaRPr lang="zh-CN" altLang="en-US" sz="320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869430" y="2657475"/>
            <a:ext cx="4244340" cy="633730"/>
            <a:chOff x="7521" y="4246"/>
            <a:chExt cx="6684" cy="998"/>
          </a:xfrm>
        </p:grpSpPr>
        <p:sp>
          <p:nvSpPr>
            <p:cNvPr id="15" name="对角圆角矩形 14"/>
            <p:cNvSpPr/>
            <p:nvPr/>
          </p:nvSpPr>
          <p:spPr>
            <a:xfrm>
              <a:off x="7734" y="4246"/>
              <a:ext cx="6471" cy="917"/>
            </a:xfrm>
            <a:prstGeom prst="round2DiagRect">
              <a:avLst/>
            </a:prstGeom>
            <a:solidFill>
              <a:srgbClr val="4D833F">
                <a:alpha val="80000"/>
              </a:srgbClr>
            </a:solidFill>
            <a:ln>
              <a:noFill/>
            </a:ln>
            <a:effectLst>
              <a:outerShdw blurRad="50800" dist="38100" dir="2700000" algn="tl" rotWithShape="0">
                <a:srgbClr val="FEF4F2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73号-江南手书" panose="00000500000000000000" pitchFamily="2" charset="-122"/>
                <a:ea typeface="字魂73号-江南手书" panose="00000500000000000000" pitchFamily="2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521" y="4325"/>
              <a:ext cx="6684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>
                  <a:solidFill>
                    <a:schemeClr val="bg1"/>
                  </a:solidFill>
                  <a:latin typeface="华文新魏" panose="02010800040101010101" charset="-122"/>
                  <a:ea typeface="华文新魏" panose="02010800040101010101" charset="-122"/>
                </a:rPr>
                <a:t>六下教材的单元结构</a:t>
              </a:r>
              <a:endParaRPr lang="zh-CN" altLang="en-US" sz="320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7004685" y="3596005"/>
            <a:ext cx="4108450" cy="1076325"/>
            <a:chOff x="7734" y="5724"/>
            <a:chExt cx="6470" cy="1695"/>
          </a:xfrm>
        </p:grpSpPr>
        <p:sp>
          <p:nvSpPr>
            <p:cNvPr id="17" name="对角圆角矩形 16"/>
            <p:cNvSpPr/>
            <p:nvPr/>
          </p:nvSpPr>
          <p:spPr>
            <a:xfrm>
              <a:off x="7734" y="5724"/>
              <a:ext cx="6470" cy="1644"/>
            </a:xfrm>
            <a:prstGeom prst="round2DiagRect">
              <a:avLst/>
            </a:prstGeom>
            <a:solidFill>
              <a:srgbClr val="4D833F">
                <a:alpha val="80000"/>
              </a:srgbClr>
            </a:solidFill>
            <a:ln>
              <a:noFill/>
            </a:ln>
            <a:effectLst>
              <a:outerShdw blurRad="50800" dist="38100" dir="2700000" algn="tl" rotWithShape="0">
                <a:srgbClr val="FEF4F2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73号-江南手书" panose="00000500000000000000" pitchFamily="2" charset="-122"/>
                <a:ea typeface="字魂73号-江南手书" panose="00000500000000000000" pitchFamily="2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7977" y="5724"/>
              <a:ext cx="6227" cy="1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>
                  <a:solidFill>
                    <a:schemeClr val="bg1"/>
                  </a:solidFill>
                  <a:latin typeface="华文新魏" panose="02010800040101010101" charset="-122"/>
                  <a:ea typeface="华文新魏" panose="02010800040101010101" charset="-122"/>
                </a:rPr>
                <a:t>一单元</a:t>
              </a:r>
              <a:endParaRPr lang="zh-CN" altLang="en-US" sz="320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endParaRPr>
            </a:p>
            <a:p>
              <a:pPr algn="ctr"/>
              <a:r>
                <a:rPr lang="zh-CN" altLang="en-US" sz="3200">
                  <a:solidFill>
                    <a:schemeClr val="bg1"/>
                  </a:solidFill>
                  <a:latin typeface="华文新魏" panose="02010800040101010101" charset="-122"/>
                  <a:ea typeface="华文新魏" panose="02010800040101010101" charset="-122"/>
                </a:rPr>
                <a:t>教材解析及教学建议</a:t>
              </a:r>
              <a:endParaRPr lang="zh-CN" altLang="en-US" sz="3200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</p:grpSp>
      <p:cxnSp>
        <p:nvCxnSpPr>
          <p:cNvPr id="23" name="直接连接符 22"/>
          <p:cNvCxnSpPr/>
          <p:nvPr/>
        </p:nvCxnSpPr>
        <p:spPr>
          <a:xfrm flipV="1">
            <a:off x="4728210" y="2990215"/>
            <a:ext cx="850265" cy="731520"/>
          </a:xfrm>
          <a:prstGeom prst="line">
            <a:avLst/>
          </a:prstGeom>
          <a:ln w="19050">
            <a:solidFill>
              <a:srgbClr val="719B64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32" name="图片 31" descr="书本学习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4305" y="2040890"/>
            <a:ext cx="4669155" cy="4669155"/>
          </a:xfrm>
          <a:prstGeom prst="rect">
            <a:avLst/>
          </a:prstGeom>
        </p:spPr>
      </p:pic>
      <p:pic>
        <p:nvPicPr>
          <p:cNvPr id="36" name="图片 35" descr="手绘边框1"/>
          <p:cNvPicPr>
            <a:picLocks noChangeAspect="1"/>
          </p:cNvPicPr>
          <p:nvPr/>
        </p:nvPicPr>
        <p:blipFill>
          <a:blip r:embed="rId2"/>
          <a:srcRect l="7375" b="71885"/>
          <a:stretch>
            <a:fillRect/>
          </a:stretch>
        </p:blipFill>
        <p:spPr>
          <a:xfrm flipH="1">
            <a:off x="0" y="0"/>
            <a:ext cx="6346825" cy="1713865"/>
          </a:xfrm>
          <a:prstGeom prst="rect">
            <a:avLst/>
          </a:prstGeom>
        </p:spPr>
      </p:pic>
      <p:sp>
        <p:nvSpPr>
          <p:cNvPr id="39" name="文本框 38"/>
          <p:cNvSpPr txBox="1"/>
          <p:nvPr/>
        </p:nvSpPr>
        <p:spPr>
          <a:xfrm>
            <a:off x="7313295" y="1015365"/>
            <a:ext cx="3482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>
                <a:solidFill>
                  <a:schemeClr val="bg1"/>
                </a:solidFill>
                <a:latin typeface="字魂73号-江南手书" panose="00000500000000000000" pitchFamily="2" charset="-122"/>
                <a:ea typeface="字魂73号-江南手书" panose="00000500000000000000" pitchFamily="2" charset="-122"/>
              </a:rPr>
              <a:t>高年段课程内容</a:t>
            </a:r>
            <a:endParaRPr lang="zh-CN" altLang="en-US" sz="3200">
              <a:solidFill>
                <a:schemeClr val="bg1"/>
              </a:solidFill>
              <a:latin typeface="字魂73号-江南手书" panose="00000500000000000000" pitchFamily="2" charset="-122"/>
              <a:ea typeface="字魂73号-江南手书" panose="00000500000000000000" pitchFamily="2" charset="-122"/>
            </a:endParaRPr>
          </a:p>
        </p:txBody>
      </p:sp>
      <p:pic>
        <p:nvPicPr>
          <p:cNvPr id="34" name="图片 33" descr="手绘边框1"/>
          <p:cNvPicPr>
            <a:picLocks noChangeAspect="1"/>
          </p:cNvPicPr>
          <p:nvPr/>
        </p:nvPicPr>
        <p:blipFill>
          <a:blip r:embed="rId2"/>
          <a:srcRect t="71479"/>
          <a:stretch>
            <a:fillRect/>
          </a:stretch>
        </p:blipFill>
        <p:spPr>
          <a:xfrm>
            <a:off x="6266815" y="5336540"/>
            <a:ext cx="6001385" cy="1546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卡通飞机"/>
          <p:cNvPicPr>
            <a:picLocks noChangeAspect="1"/>
          </p:cNvPicPr>
          <p:nvPr/>
        </p:nvPicPr>
        <p:blipFill>
          <a:blip r:embed="rId1">
            <a:lum bright="12000" contrast="6000"/>
          </a:blip>
          <a:stretch>
            <a:fillRect/>
          </a:stretch>
        </p:blipFill>
        <p:spPr>
          <a:xfrm>
            <a:off x="4849495" y="1588770"/>
            <a:ext cx="2237105" cy="2237105"/>
          </a:xfrm>
          <a:prstGeom prst="rect">
            <a:avLst/>
          </a:prstGeom>
        </p:spPr>
      </p:pic>
      <p:pic>
        <p:nvPicPr>
          <p:cNvPr id="12" name="图片 11" descr="卡通飞机"/>
          <p:cNvPicPr>
            <a:picLocks noChangeAspect="1"/>
          </p:cNvPicPr>
          <p:nvPr/>
        </p:nvPicPr>
        <p:blipFill>
          <a:blip r:embed="rId1">
            <a:lum bright="12000" contrast="6000"/>
          </a:blip>
          <a:stretch>
            <a:fillRect/>
          </a:stretch>
        </p:blipFill>
        <p:spPr>
          <a:xfrm>
            <a:off x="778510" y="2446020"/>
            <a:ext cx="2456180" cy="245618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31950" y="1066165"/>
            <a:ext cx="38430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>
                <a:solidFill>
                  <a:srgbClr val="00B050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高年段课程内容</a:t>
            </a:r>
            <a:endParaRPr lang="zh-CN" altLang="en-US" sz="3200" dirty="0">
              <a:solidFill>
                <a:srgbClr val="4D833F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9" name="图片 8" descr="手绘铅笔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955" y="829945"/>
            <a:ext cx="1056005" cy="1056005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777875" y="4251960"/>
            <a:ext cx="264858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solidFill>
                  <a:srgbClr val="4D833F"/>
                </a:solidFill>
                <a:latin typeface="楷体" panose="02010609060101010101" charset="-122"/>
                <a:ea typeface="楷体" panose="02010609060101010101" charset="-122"/>
              </a:rPr>
              <a:t>小学</a:t>
            </a:r>
            <a:endParaRPr lang="zh-CN" altLang="en-US" sz="2800">
              <a:solidFill>
                <a:srgbClr val="4D833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/>
            <a:r>
              <a:rPr lang="zh-CN" altLang="en-US" sz="2800">
                <a:solidFill>
                  <a:srgbClr val="4D833F"/>
                </a:solidFill>
                <a:latin typeface="楷体" panose="02010609060101010101" charset="-122"/>
                <a:ea typeface="楷体" panose="02010609060101010101" charset="-122"/>
              </a:rPr>
              <a:t>低、中年级段</a:t>
            </a:r>
            <a:endParaRPr lang="zh-CN" altLang="en-US" sz="2800">
              <a:solidFill>
                <a:srgbClr val="4D833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/>
            <a:r>
              <a:rPr lang="zh-CN" altLang="en-US" sz="2800">
                <a:solidFill>
                  <a:srgbClr val="4D833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（</a:t>
            </a:r>
            <a:r>
              <a:rPr lang="en-US" altLang="zh-CN" sz="2800">
                <a:solidFill>
                  <a:srgbClr val="4D833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1—</a:t>
            </a:r>
            <a:r>
              <a:rPr lang="en-US" sz="2800">
                <a:solidFill>
                  <a:srgbClr val="4D833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4</a:t>
            </a:r>
            <a:r>
              <a:rPr lang="zh-CN" altLang="en-US" sz="2800">
                <a:solidFill>
                  <a:srgbClr val="4D833F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年级）</a:t>
            </a:r>
            <a:endParaRPr lang="zh-CN" altLang="en-US" sz="2800">
              <a:solidFill>
                <a:srgbClr val="4D833F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284470" y="3429000"/>
            <a:ext cx="24733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>
                <a:solidFill>
                  <a:srgbClr val="4D833F"/>
                </a:solidFill>
                <a:latin typeface="楷体" panose="02010609060101010101" charset="-122"/>
                <a:ea typeface="楷体" panose="02010609060101010101" charset="-122"/>
              </a:rPr>
              <a:t>小学高年级段</a:t>
            </a:r>
            <a:endParaRPr lang="zh-CN" altLang="en-US" sz="2800">
              <a:solidFill>
                <a:srgbClr val="4D833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l"/>
            <a:r>
              <a:rPr lang="zh-CN" altLang="en-US" sz="2800">
                <a:solidFill>
                  <a:srgbClr val="4D833F"/>
                </a:solidFill>
                <a:latin typeface="楷体" panose="02010609060101010101" charset="-122"/>
                <a:ea typeface="楷体" panose="02010609060101010101" charset="-122"/>
              </a:rPr>
              <a:t>（</a:t>
            </a:r>
            <a:r>
              <a:rPr lang="en-US" altLang="zh-CN" sz="2800" b="1" u="sng">
                <a:solidFill>
                  <a:srgbClr val="4D833F"/>
                </a:solidFill>
                <a:latin typeface="楷体" panose="02010609060101010101" charset="-122"/>
                <a:ea typeface="楷体" panose="02010609060101010101" charset="-122"/>
              </a:rPr>
              <a:t>5</a:t>
            </a:r>
            <a:r>
              <a:rPr lang="zh-CN" altLang="en-US" sz="2800" b="1" u="sng">
                <a:solidFill>
                  <a:srgbClr val="4D833F"/>
                </a:solidFill>
                <a:latin typeface="楷体" panose="02010609060101010101" charset="-122"/>
                <a:ea typeface="楷体" panose="02010609060101010101" charset="-122"/>
              </a:rPr>
              <a:t>、</a:t>
            </a:r>
            <a:r>
              <a:rPr lang="en-US" altLang="zh-CN" sz="2800" b="1" u="sng">
                <a:solidFill>
                  <a:srgbClr val="4D833F"/>
                </a:solidFill>
                <a:latin typeface="楷体" panose="02010609060101010101" charset="-122"/>
                <a:ea typeface="楷体" panose="02010609060101010101" charset="-122"/>
              </a:rPr>
              <a:t>6</a:t>
            </a:r>
            <a:r>
              <a:rPr lang="zh-CN" altLang="en-US" sz="2800" b="1" u="sng">
                <a:solidFill>
                  <a:srgbClr val="4D833F"/>
                </a:solidFill>
                <a:latin typeface="楷体" panose="02010609060101010101" charset="-122"/>
                <a:ea typeface="楷体" panose="02010609060101010101" charset="-122"/>
              </a:rPr>
              <a:t>年级</a:t>
            </a:r>
            <a:r>
              <a:rPr lang="zh-CN" altLang="en-US" sz="2800">
                <a:solidFill>
                  <a:srgbClr val="4D833F"/>
                </a:solidFill>
                <a:latin typeface="楷体" panose="02010609060101010101" charset="-122"/>
                <a:ea typeface="楷体" panose="02010609060101010101" charset="-122"/>
              </a:rPr>
              <a:t>）</a:t>
            </a:r>
            <a:endParaRPr lang="en-US" altLang="zh-CN" sz="2800">
              <a:solidFill>
                <a:srgbClr val="4D833F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128645" y="2446020"/>
            <a:ext cx="27279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方正卡通简体" panose="03000509000000000000" charset="-122"/>
                <a:sym typeface="+mn-ea"/>
              </a:rPr>
              <a:t>延续</a:t>
            </a:r>
            <a:endParaRPr lang="zh-CN" altLang="en-US" sz="28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方正卡通简体" panose="03000509000000000000" charset="-122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9087485" y="2446020"/>
            <a:ext cx="224726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solidFill>
                  <a:srgbClr val="4D833F"/>
                </a:solidFill>
                <a:latin typeface="楷体" panose="02010609060101010101" charset="-122"/>
                <a:ea typeface="楷体" panose="02010609060101010101" charset="-122"/>
              </a:rPr>
              <a:t>初中阶段</a:t>
            </a:r>
            <a:endParaRPr lang="zh-CN" altLang="en-US" sz="2800">
              <a:solidFill>
                <a:srgbClr val="4D833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/>
            <a:r>
              <a:rPr lang="zh-CN" altLang="en-US" sz="2800">
                <a:solidFill>
                  <a:srgbClr val="4D833F"/>
                </a:solidFill>
                <a:latin typeface="楷体" panose="02010609060101010101" charset="-122"/>
                <a:ea typeface="楷体" panose="02010609060101010101" charset="-122"/>
              </a:rPr>
              <a:t>（</a:t>
            </a:r>
            <a:r>
              <a:rPr lang="en-US" altLang="zh-CN" sz="2800">
                <a:solidFill>
                  <a:srgbClr val="4D833F"/>
                </a:solidFill>
                <a:latin typeface="楷体" panose="02010609060101010101" charset="-122"/>
                <a:ea typeface="楷体" panose="02010609060101010101" charset="-122"/>
              </a:rPr>
              <a:t>7—9</a:t>
            </a:r>
            <a:r>
              <a:rPr lang="zh-CN" altLang="en-US" sz="2800">
                <a:solidFill>
                  <a:srgbClr val="4D833F"/>
                </a:solidFill>
                <a:latin typeface="楷体" panose="02010609060101010101" charset="-122"/>
                <a:ea typeface="楷体" panose="02010609060101010101" charset="-122"/>
              </a:rPr>
              <a:t>年级）</a:t>
            </a:r>
            <a:endParaRPr lang="zh-CN" altLang="en-US" sz="2800">
              <a:solidFill>
                <a:srgbClr val="4D833F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54025" y="550545"/>
            <a:ext cx="11460480" cy="6050915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12140" y="713740"/>
            <a:ext cx="11180445" cy="5739130"/>
          </a:xfrm>
          <a:prstGeom prst="rect">
            <a:avLst/>
          </a:prstGeom>
          <a:noFill/>
          <a:ln>
            <a:solidFill>
              <a:srgbClr val="ECA149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手绘边框1"/>
          <p:cNvPicPr>
            <a:picLocks noChangeAspect="1"/>
          </p:cNvPicPr>
          <p:nvPr/>
        </p:nvPicPr>
        <p:blipFill>
          <a:blip r:embed="rId3"/>
          <a:srcRect l="7375" b="71885"/>
          <a:stretch>
            <a:fillRect/>
          </a:stretch>
        </p:blipFill>
        <p:spPr>
          <a:xfrm>
            <a:off x="6568440" y="0"/>
            <a:ext cx="5646420" cy="1713865"/>
          </a:xfrm>
          <a:prstGeom prst="rect">
            <a:avLst/>
          </a:prstGeom>
        </p:spPr>
      </p:pic>
      <p:pic>
        <p:nvPicPr>
          <p:cNvPr id="8" name="图片 7" descr="手绘边框1"/>
          <p:cNvPicPr>
            <a:picLocks noChangeAspect="1"/>
          </p:cNvPicPr>
          <p:nvPr/>
        </p:nvPicPr>
        <p:blipFill>
          <a:blip r:embed="rId3"/>
          <a:srcRect l="-885" t="24729" r="79688" b="42188"/>
          <a:stretch>
            <a:fillRect/>
          </a:stretch>
        </p:blipFill>
        <p:spPr>
          <a:xfrm>
            <a:off x="-130810" y="3250565"/>
            <a:ext cx="1292225" cy="2016760"/>
          </a:xfrm>
          <a:prstGeom prst="rect">
            <a:avLst/>
          </a:prstGeom>
        </p:spPr>
      </p:pic>
      <p:pic>
        <p:nvPicPr>
          <p:cNvPr id="4" name="图片 3" descr="卡通飞机"/>
          <p:cNvPicPr>
            <a:picLocks noChangeAspect="1"/>
          </p:cNvPicPr>
          <p:nvPr/>
        </p:nvPicPr>
        <p:blipFill>
          <a:blip r:embed="rId1">
            <a:lum bright="12000" contrast="6000"/>
          </a:blip>
          <a:stretch>
            <a:fillRect/>
          </a:stretch>
        </p:blipFill>
        <p:spPr>
          <a:xfrm>
            <a:off x="8790305" y="713740"/>
            <a:ext cx="2011045" cy="2011045"/>
          </a:xfrm>
          <a:prstGeom prst="rect">
            <a:avLst/>
          </a:prstGeom>
        </p:spPr>
      </p:pic>
      <p:cxnSp>
        <p:nvCxnSpPr>
          <p:cNvPr id="13" name="曲线连接符 12"/>
          <p:cNvCxnSpPr/>
          <p:nvPr/>
        </p:nvCxnSpPr>
        <p:spPr>
          <a:xfrm flipV="1">
            <a:off x="2773045" y="2630805"/>
            <a:ext cx="2702560" cy="631190"/>
          </a:xfrm>
          <a:prstGeom prst="curvedConnector3">
            <a:avLst>
              <a:gd name="adj1" fmla="val 50023"/>
            </a:avLst>
          </a:prstGeom>
          <a:ln>
            <a:solidFill>
              <a:schemeClr val="tx1">
                <a:lumMod val="85000"/>
                <a:lumOff val="15000"/>
              </a:schemeClr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曲线连接符 13"/>
          <p:cNvCxnSpPr/>
          <p:nvPr/>
        </p:nvCxnSpPr>
        <p:spPr>
          <a:xfrm flipV="1">
            <a:off x="6844030" y="1885950"/>
            <a:ext cx="2392680" cy="560070"/>
          </a:xfrm>
          <a:prstGeom prst="curvedConnector3">
            <a:avLst>
              <a:gd name="adj1" fmla="val 76910"/>
            </a:avLst>
          </a:prstGeom>
          <a:ln>
            <a:solidFill>
              <a:schemeClr val="tx1">
                <a:lumMod val="85000"/>
                <a:lumOff val="1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/>
          <p:cNvSpPr txBox="1"/>
          <p:nvPr/>
        </p:nvSpPr>
        <p:spPr>
          <a:xfrm>
            <a:off x="7447280" y="1713865"/>
            <a:ext cx="27279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方正卡通简体" panose="03000509000000000000" charset="-122"/>
                <a:sym typeface="+mn-ea"/>
              </a:rPr>
              <a:t>衔接</a:t>
            </a:r>
            <a:endParaRPr lang="zh-CN" altLang="en-US" sz="28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方正卡通简体" panose="03000509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284470" y="4683125"/>
            <a:ext cx="599249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>
                <a:solidFill>
                  <a:srgbClr val="00B05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以学生学习活动所指向的问题域作为教材的基本结构</a:t>
            </a:r>
            <a:endParaRPr lang="zh-CN" altLang="en-US" sz="3200" dirty="0">
              <a:solidFill>
                <a:srgbClr val="4D833F"/>
              </a:solidFill>
              <a:latin typeface="字魂73号-江南手书" panose="00000500000000000000" pitchFamily="2" charset="-122"/>
              <a:ea typeface="字魂73号-江南手书" panose="00000500000000000000" pitchFamily="2" charset="-122"/>
            </a:endParaRPr>
          </a:p>
        </p:txBody>
      </p:sp>
      <p:sp>
        <p:nvSpPr>
          <p:cNvPr id="6" name="下箭头 5"/>
          <p:cNvSpPr/>
          <p:nvPr/>
        </p:nvSpPr>
        <p:spPr>
          <a:xfrm>
            <a:off x="6251575" y="4382135"/>
            <a:ext cx="159385" cy="344170"/>
          </a:xfrm>
          <a:prstGeom prst="downArrow">
            <a:avLst/>
          </a:prstGeom>
          <a:solidFill>
            <a:srgbClr val="4D833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6055" y="1649730"/>
            <a:ext cx="3172460" cy="4729480"/>
          </a:xfrm>
          <a:prstGeom prst="rect">
            <a:avLst/>
          </a:prstGeom>
        </p:spPr>
      </p:pic>
      <p:pic>
        <p:nvPicPr>
          <p:cNvPr id="18" name="图片 17" descr="手绘铅笔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955" y="829945"/>
            <a:ext cx="1056005" cy="105600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54025" y="550545"/>
            <a:ext cx="11460480" cy="6050915"/>
          </a:xfrm>
          <a:prstGeom prst="rect">
            <a:avLst/>
          </a:prstGeom>
          <a:noFill/>
          <a:ln w="28575">
            <a:solidFill>
              <a:srgbClr val="F8DB9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612140" y="713740"/>
            <a:ext cx="11180445" cy="5739130"/>
          </a:xfrm>
          <a:prstGeom prst="rect">
            <a:avLst/>
          </a:prstGeom>
          <a:noFill/>
          <a:ln>
            <a:solidFill>
              <a:srgbClr val="ECA149"/>
            </a:solidFill>
            <a:prstDash val="lg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手绘边框1"/>
          <p:cNvPicPr>
            <a:picLocks noChangeAspect="1"/>
          </p:cNvPicPr>
          <p:nvPr/>
        </p:nvPicPr>
        <p:blipFill>
          <a:blip r:embed="rId3"/>
          <a:srcRect l="-885" t="24729" r="79688" b="42188"/>
          <a:stretch>
            <a:fillRect/>
          </a:stretch>
        </p:blipFill>
        <p:spPr>
          <a:xfrm>
            <a:off x="-83820" y="2830195"/>
            <a:ext cx="1123950" cy="1754505"/>
          </a:xfrm>
          <a:prstGeom prst="rect">
            <a:avLst/>
          </a:prstGeom>
        </p:spPr>
      </p:pic>
      <p:pic>
        <p:nvPicPr>
          <p:cNvPr id="10" name="图片 9" descr="手绘边框1"/>
          <p:cNvPicPr>
            <a:picLocks noChangeAspect="1"/>
          </p:cNvPicPr>
          <p:nvPr/>
        </p:nvPicPr>
        <p:blipFill>
          <a:blip r:embed="rId3"/>
          <a:srcRect l="-885" t="24729" r="79688" b="42188"/>
          <a:stretch>
            <a:fillRect/>
          </a:stretch>
        </p:blipFill>
        <p:spPr>
          <a:xfrm rot="5400000" flipH="1" flipV="1">
            <a:off x="6731635" y="5648960"/>
            <a:ext cx="969645" cy="1513840"/>
          </a:xfrm>
          <a:prstGeom prst="rect">
            <a:avLst/>
          </a:prstGeom>
        </p:spPr>
      </p:pic>
      <p:pic>
        <p:nvPicPr>
          <p:cNvPr id="4" name="图片 3" descr="卡通云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0000">
            <a:off x="10448925" y="-1251585"/>
            <a:ext cx="2785110" cy="2785110"/>
          </a:xfrm>
          <a:prstGeom prst="rect">
            <a:avLst/>
          </a:prstGeom>
        </p:spPr>
      </p:pic>
      <p:graphicFrame>
        <p:nvGraphicFramePr>
          <p:cNvPr id="7" name="表格 6"/>
          <p:cNvGraphicFramePr/>
          <p:nvPr>
            <p:custDataLst>
              <p:tags r:id="rId5"/>
            </p:custDataLst>
          </p:nvPr>
        </p:nvGraphicFramePr>
        <p:xfrm>
          <a:off x="4521835" y="2097405"/>
          <a:ext cx="5389880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3315"/>
                <a:gridCol w="4266565"/>
              </a:tblGrid>
              <a:tr h="381000">
                <a:tc gridSpan="2"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《义务教育品德与社会课程标准（</a:t>
                      </a:r>
                      <a:r>
                        <a:rPr lang="en-US" altLang="zh-CN"/>
                        <a:t>2011</a:t>
                      </a:r>
                      <a:r>
                        <a:rPr lang="zh-CN" altLang="en-US"/>
                        <a:t>年</a:t>
                      </a:r>
                      <a:r>
                        <a:rPr lang="zh-CN" altLang="en-US"/>
                        <a:t>版）》</a:t>
                      </a:r>
                      <a:endParaRPr lang="zh-CN" altLang="en-US"/>
                    </a:p>
                  </a:txBody>
                  <a:tcPr/>
                </a:tc>
                <a:tc hMerge="1">
                  <a:tcPr/>
                </a:tc>
              </a:tr>
              <a:tr h="381000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主题一</a:t>
                      </a:r>
                      <a:endParaRPr lang="zh-CN" altLang="en-US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80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+mn-ea"/>
                        </a:rPr>
                        <a:t>我的健康成长</a:t>
                      </a:r>
                      <a:endParaRPr lang="zh-CN" altLang="en-US" sz="1800">
                        <a:solidFill>
                          <a:schemeClr val="accent1">
                            <a:lumMod val="50000"/>
                          </a:schemeClr>
                        </a:solidFill>
                        <a:sym typeface="+mn-ea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主题五</a:t>
                      </a:r>
                      <a:endParaRPr lang="zh-CN" altLang="en-US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80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+mn-ea"/>
                        </a:rPr>
                        <a:t>我们的国家</a:t>
                      </a:r>
                      <a:endParaRPr lang="zh-CN" altLang="en-US" sz="1800">
                        <a:solidFill>
                          <a:schemeClr val="accent1">
                            <a:lumMod val="50000"/>
                          </a:schemeClr>
                        </a:solidFill>
                        <a:sym typeface="+mn-ea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主题六</a:t>
                      </a:r>
                      <a:endParaRPr lang="zh-CN" altLang="en-US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80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+mn-ea"/>
                        </a:rPr>
                        <a:t>我们共同的世界</a:t>
                      </a:r>
                      <a:endParaRPr lang="zh-CN" altLang="en-US" sz="1800">
                        <a:solidFill>
                          <a:schemeClr val="accent1">
                            <a:lumMod val="50000"/>
                          </a:schemeClr>
                        </a:solidFill>
                        <a:sym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6"/>
            </p:custDataLst>
          </p:nvPr>
        </p:nvGraphicFramePr>
        <p:xfrm>
          <a:off x="4521835" y="4336415"/>
          <a:ext cx="5389880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3315"/>
                <a:gridCol w="4266565"/>
              </a:tblGrid>
              <a:tr h="381000">
                <a:tc gridSpan="2">
                  <a:txBody>
                    <a:bodyPr/>
                    <a:p>
                      <a:pPr>
                        <a:buNone/>
                      </a:pPr>
                      <a:r>
                        <a:rPr lang="zh-CN" altLang="en-US"/>
                        <a:t>《义务教育</a:t>
                      </a:r>
                      <a:r>
                        <a:rPr lang="zh-CN" altLang="en-US"/>
                        <a:t>道德与法治课程标准（</a:t>
                      </a:r>
                      <a:r>
                        <a:rPr lang="en-US" altLang="zh-CN"/>
                        <a:t>2022</a:t>
                      </a:r>
                      <a:r>
                        <a:rPr lang="zh-CN" altLang="en-US"/>
                        <a:t>年</a:t>
                      </a:r>
                      <a:r>
                        <a:rPr lang="zh-CN" altLang="en-US"/>
                        <a:t>版）》</a:t>
                      </a:r>
                      <a:endParaRPr lang="zh-CN" altLang="en-US"/>
                    </a:p>
                  </a:txBody>
                  <a:tcPr/>
                </a:tc>
                <a:tc hMerge="1">
                  <a:tcPr/>
                </a:tc>
              </a:tr>
              <a:tr h="381000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主题一</a:t>
                      </a:r>
                      <a:endParaRPr lang="zh-CN" altLang="en-US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80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+mn-ea"/>
                        </a:rPr>
                        <a:t>道德教育</a:t>
                      </a:r>
                      <a:endParaRPr lang="zh-CN" altLang="en-US" sz="1800">
                        <a:solidFill>
                          <a:schemeClr val="accent1">
                            <a:lumMod val="50000"/>
                          </a:schemeClr>
                        </a:solidFill>
                        <a:sym typeface="+mn-ea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主题</a:t>
                      </a:r>
                      <a:r>
                        <a:rPr lang="zh-CN" altLang="en-US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三</a:t>
                      </a:r>
                      <a:endParaRPr lang="zh-CN" altLang="en-US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80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+mn-ea"/>
                        </a:rPr>
                        <a:t>法治教育</a:t>
                      </a:r>
                      <a:endParaRPr lang="zh-CN" altLang="en-US" sz="1800">
                        <a:solidFill>
                          <a:schemeClr val="accent1">
                            <a:lumMod val="50000"/>
                          </a:schemeClr>
                        </a:solidFill>
                        <a:sym typeface="+mn-ea"/>
                      </a:endParaRPr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主题</a:t>
                      </a:r>
                      <a:r>
                        <a:rPr lang="zh-CN" altLang="en-US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六</a:t>
                      </a:r>
                      <a:endParaRPr lang="zh-CN" altLang="en-US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1800">
                          <a:solidFill>
                            <a:schemeClr val="accent1">
                              <a:lumMod val="50000"/>
                            </a:schemeClr>
                          </a:solidFill>
                          <a:sym typeface="+mn-ea"/>
                        </a:rPr>
                        <a:t>国情教育</a:t>
                      </a:r>
                      <a:endParaRPr lang="zh-CN" altLang="en-US" sz="1800">
                        <a:solidFill>
                          <a:schemeClr val="accent1">
                            <a:lumMod val="50000"/>
                          </a:schemeClr>
                        </a:solidFill>
                        <a:sym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1631950" y="1066165"/>
            <a:ext cx="69297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32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六年级下册单元结构与课标课程主题</a:t>
            </a:r>
            <a:endParaRPr lang="zh-CN" altLang="en-US" sz="32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prism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TABLE_BEAUTIFY" val="smartTable{01bea7c5-f2a3-48ab-81df-b95f5ae4a3d5}"/>
  <p:tag name="TABLE_EMPHASIZE_COLOR" val="16736824"/>
  <p:tag name="TABLE_SKINIDX" val="3"/>
  <p:tag name="TABLE_COLORIDX" val="3"/>
  <p:tag name="TABLE_COLOR_RGB" val="0x000000*0xFFFFFF*0x212121*0xFFFFFF*0xFF6238*0xFFD147*0xFFB57D*0xFF7A51*0xFFD791*0xFF8C6D"/>
</p:tagLst>
</file>

<file path=ppt/tags/tag2.xml><?xml version="1.0" encoding="utf-8"?>
<p:tagLst xmlns:p="http://schemas.openxmlformats.org/presentationml/2006/main">
  <p:tag name="KSO_WM_UNIT_TABLE_BEAUTIFY" val="smartTable{255fc8e4-577b-4728-85ff-b5796f766120}"/>
  <p:tag name="TABLE_EMPHASIZE_COLOR" val="16736824"/>
  <p:tag name="TABLE_SKINIDX" val="3"/>
  <p:tag name="TABLE_COLORIDX" val="3"/>
  <p:tag name="TABLE_COLOR_RGB" val="0x000000*0xFFFFFF*0x212121*0xFFFFFF*0xFF6238*0xFFD147*0xFFB57D*0xFF7A51*0xFFD791*0xFF8C6D"/>
</p:tagLst>
</file>

<file path=ppt/tags/tag3.xml><?xml version="1.0" encoding="utf-8"?>
<p:tagLst xmlns:p="http://schemas.openxmlformats.org/presentationml/2006/main">
  <p:tag name="KSO_WM_UNIT_TABLE_BEAUTIFY" val="smartTable{01bea7c5-f2a3-48ab-81df-b95f5ae4a3d5}"/>
  <p:tag name="TABLE_EMPHASIZE_COLOR" val="16736824"/>
  <p:tag name="TABLE_SKINIDX" val="3"/>
  <p:tag name="TABLE_COLORIDX" val="3"/>
  <p:tag name="TABLE_COLOR_RGB" val="0x000000*0xFFFFFF*0x212121*0xFFFFFF*0xFF6238*0xFFD147*0xFFB57D*0xFF7A51*0xFFD791*0xFF8C6D"/>
</p:tagLst>
</file>

<file path=ppt/tags/tag4.xml><?xml version="1.0" encoding="utf-8"?>
<p:tagLst xmlns:p="http://schemas.openxmlformats.org/presentationml/2006/main">
  <p:tag name="KSO_WM_UNIT_TABLE_BEAUTIFY" val="smartTable{255fc8e4-577b-4728-85ff-b5796f766120}"/>
  <p:tag name="TABLE_EMPHASIZE_COLOR" val="16736824"/>
  <p:tag name="TABLE_SKINIDX" val="3"/>
  <p:tag name="TABLE_COLORIDX" val="3"/>
  <p:tag name="TABLE_COLOR_RGB" val="0x000000*0xFFFFFF*0x212121*0xFFFFFF*0xFF6238*0xFFD147*0xFFB57D*0xFF7A51*0xFFD791*0xFF8C6D"/>
</p:tagLst>
</file>

<file path=ppt/tags/tag5.xml><?xml version="1.0" encoding="utf-8"?>
<p:tagLst xmlns:p="http://schemas.openxmlformats.org/presentationml/2006/main">
  <p:tag name="KSO_WM_UNIT_TABLE_BEAUTIFY" val="smartTable{01bea7c5-f2a3-48ab-81df-b95f5ae4a3d5}"/>
  <p:tag name="TABLE_EMPHASIZE_COLOR" val="16736824"/>
  <p:tag name="TABLE_SKINIDX" val="3"/>
  <p:tag name="TABLE_COLORIDX" val="3"/>
  <p:tag name="TABLE_COLOR_RGB" val="0x000000*0xFFFFFF*0x212121*0xFFFFFF*0xFF6238*0xFFD147*0xFFB57D*0xFF7A51*0xFFD791*0xFF8C6D"/>
  <p:tag name="TABLE_ENDDRAG_ORIGIN_RECT" val="733*120"/>
  <p:tag name="TABLE_ENDDRAG_RECT" val="121*163*733*120"/>
</p:tagLst>
</file>

<file path=ppt/tags/tag6.xml><?xml version="1.0" encoding="utf-8"?>
<p:tagLst xmlns:p="http://schemas.openxmlformats.org/presentationml/2006/main">
  <p:tag name="KSO_WM_UNIT_TABLE_BEAUTIFY" val="smartTable{8e937f5b-a22d-46a2-bda5-11bd04e6bbb0}"/>
  <p:tag name="TABLE_EMPHASIZE_COLOR" val="16736824"/>
  <p:tag name="TABLE_SKINIDX" val="3"/>
  <p:tag name="TABLE_COLORIDX" val="3"/>
  <p:tag name="TABLE_COLOR_RGB" val="0x000000*0xFFFFFF*0x212121*0xFFFFFF*0xFF6238*0xFFD147*0xFFB57D*0xFF7A51*0xFFD791*0xFF8C6D"/>
  <p:tag name="TABLE_ENDDRAG_ORIGIN_RECT" val="733*182"/>
  <p:tag name="TABLE_ENDDRAG_RECT" val="88*362*733*182"/>
</p:tagLst>
</file>

<file path=ppt/tags/tag7.xml><?xml version="1.0" encoding="utf-8"?>
<p:tagLst xmlns:p="http://schemas.openxmlformats.org/presentationml/2006/main">
  <p:tag name="ISPRING_PRESENTATION_TITLE" val="卡通儿童创意模板.pptx"/>
  <p:tag name="COMMONDATA" val="eyJoZGlkIjoiODFjMTIxMzVjMGNkNjM3MGFhYjA4NGI3OGU4ZjY5ODc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3106</Words>
  <Application>WPS 演示</Application>
  <PresentationFormat>宽屏</PresentationFormat>
  <Paragraphs>445</Paragraphs>
  <Slides>40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54" baseType="lpstr">
      <vt:lpstr>Arial</vt:lpstr>
      <vt:lpstr>宋体</vt:lpstr>
      <vt:lpstr>Wingdings</vt:lpstr>
      <vt:lpstr>方正小标宋简体</vt:lpstr>
      <vt:lpstr>华文行楷</vt:lpstr>
      <vt:lpstr>黑体</vt:lpstr>
      <vt:lpstr>字魂73号-江南手书</vt:lpstr>
      <vt:lpstr>华文新魏</vt:lpstr>
      <vt:lpstr>楷体</vt:lpstr>
      <vt:lpstr>方正卡通简体</vt:lpstr>
      <vt:lpstr>Calibri</vt:lpstr>
      <vt:lpstr>微软雅黑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卡通儿童创意模板.pptx</dc:title>
  <dc:creator/>
  <cp:lastModifiedBy>熊孩子s’妈</cp:lastModifiedBy>
  <cp:revision>38</cp:revision>
  <dcterms:created xsi:type="dcterms:W3CDTF">2019-12-28T01:52:00Z</dcterms:created>
  <dcterms:modified xsi:type="dcterms:W3CDTF">2022-08-22T14:34:26Z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2052-11.1.0.12302</vt:lpwstr>
  </property>
  <property fmtid="{D5CDD505-2E9C-101B-9397-08002B2CF9AE}" pid="3" name="ICV">
    <vt:lpwstr>7363A7B6BAD4428D96A83A0C84CEE918</vt:lpwstr>
  </property>
</Properties>
</file>