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17" r:id="rId3"/>
    <p:sldId id="312" r:id="rId5"/>
    <p:sldId id="294" r:id="rId6"/>
    <p:sldId id="295" r:id="rId7"/>
    <p:sldId id="297" r:id="rId8"/>
    <p:sldId id="314" r:id="rId9"/>
    <p:sldId id="298" r:id="rId10"/>
    <p:sldId id="315" r:id="rId11"/>
    <p:sldId id="299" r:id="rId12"/>
    <p:sldId id="310" r:id="rId13"/>
    <p:sldId id="305" r:id="rId14"/>
    <p:sldId id="306" r:id="rId15"/>
    <p:sldId id="307" r:id="rId16"/>
    <p:sldId id="318" r:id="rId17"/>
  </p:sldIdLst>
  <p:sldSz cx="9144000" cy="6858000" type="screen4x3"/>
  <p:notesSz cx="6858000" cy="9144000"/>
  <p:custDataLst>
    <p:tags r:id="rId2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新课标第一网" initials="新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CC3300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/>
    <p:restoredTop sz="94590"/>
  </p:normalViewPr>
  <p:slideViewPr>
    <p:cSldViewPr showGuides="1">
      <p:cViewPr varScale="1">
        <p:scale>
          <a:sx n="76" d="100"/>
          <a:sy n="76" d="100"/>
        </p:scale>
        <p:origin x="-9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tags" Target="tags/tag1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4" Type="http://schemas.openxmlformats.org/officeDocument/2006/relationships/image" Target="../media/image43.wmf"/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8.wmf"/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9" Type="http://schemas.openxmlformats.org/officeDocument/2006/relationships/image" Target="../media/image19.wmf"/><Relationship Id="rId8" Type="http://schemas.openxmlformats.org/officeDocument/2006/relationships/image" Target="../media/image18.wmf"/><Relationship Id="rId7" Type="http://schemas.openxmlformats.org/officeDocument/2006/relationships/image" Target="../media/image17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Relationship Id="rId3" Type="http://schemas.openxmlformats.org/officeDocument/2006/relationships/image" Target="../media/image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9" Type="http://schemas.openxmlformats.org/officeDocument/2006/relationships/image" Target="../media/image28.wmf"/><Relationship Id="rId8" Type="http://schemas.openxmlformats.org/officeDocument/2006/relationships/image" Target="../media/image27.wmf"/><Relationship Id="rId7" Type="http://schemas.openxmlformats.org/officeDocument/2006/relationships/image" Target="../media/image26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3" Type="http://schemas.openxmlformats.org/officeDocument/2006/relationships/image" Target="../media/image32.wmf"/><Relationship Id="rId12" Type="http://schemas.openxmlformats.org/officeDocument/2006/relationships/image" Target="../media/image31.wmf"/><Relationship Id="rId11" Type="http://schemas.openxmlformats.org/officeDocument/2006/relationships/image" Target="../media/image30.wmf"/><Relationship Id="rId10" Type="http://schemas.openxmlformats.org/officeDocument/2006/relationships/image" Target="../media/image29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5" Type="http://schemas.openxmlformats.org/officeDocument/2006/relationships/image" Target="../media/image41.wmf"/><Relationship Id="rId4" Type="http://schemas.openxmlformats.org/officeDocument/2006/relationships/image" Target="../media/image39.wmf"/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08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幻灯片图像占位符 46081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46083" name="文本占位符 46082"/>
          <p:cNvSpPr/>
          <p:nvPr>
            <p:ph type="body" idx="1"/>
          </p:nvPr>
        </p:nvSpPr>
        <p:spPr>
          <a:ln/>
        </p:spPr>
        <p:txBody>
          <a:bodyPr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幻灯片图像占位符 43009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43011" name="文本占位符 43010"/>
          <p:cNvSpPr/>
          <p:nvPr>
            <p:ph type="body" idx="1"/>
          </p:nvPr>
        </p:nvSpPr>
        <p:spPr>
          <a:ln/>
        </p:spPr>
        <p:txBody>
          <a:bodyPr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>
                <a:latin typeface="Arial" panose="020B0604020202020204" pitchFamily="34" charset="0"/>
              </a:rPr>
            </a:fld>
            <a:endParaRPr lang="en-US" altLang="zh-CN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7.bin"/><Relationship Id="rId8" Type="http://schemas.openxmlformats.org/officeDocument/2006/relationships/image" Target="../media/image39.wmf"/><Relationship Id="rId7" Type="http://schemas.openxmlformats.org/officeDocument/2006/relationships/oleObject" Target="../embeddings/oleObject56.bin"/><Relationship Id="rId6" Type="http://schemas.openxmlformats.org/officeDocument/2006/relationships/image" Target="../media/image36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35.wmf"/><Relationship Id="rId3" Type="http://schemas.openxmlformats.org/officeDocument/2006/relationships/oleObject" Target="../embeddings/oleObject54.bin"/><Relationship Id="rId2" Type="http://schemas.openxmlformats.org/officeDocument/2006/relationships/image" Target="../media/image34.wmf"/><Relationship Id="rId16" Type="http://schemas.openxmlformats.org/officeDocument/2006/relationships/vmlDrawing" Target="../drawings/vmlDrawing9.vml"/><Relationship Id="rId15" Type="http://schemas.openxmlformats.org/officeDocument/2006/relationships/slideLayout" Target="../slideLayouts/slideLayout7.xml"/><Relationship Id="rId14" Type="http://schemas.openxmlformats.org/officeDocument/2006/relationships/image" Target="../media/image41.wmf"/><Relationship Id="rId13" Type="http://schemas.openxmlformats.org/officeDocument/2006/relationships/oleObject" Target="../embeddings/oleObject61.bin"/><Relationship Id="rId12" Type="http://schemas.openxmlformats.org/officeDocument/2006/relationships/oleObject" Target="../embeddings/oleObject60.bin"/><Relationship Id="rId11" Type="http://schemas.openxmlformats.org/officeDocument/2006/relationships/oleObject" Target="../embeddings/oleObject59.bin"/><Relationship Id="rId10" Type="http://schemas.openxmlformats.org/officeDocument/2006/relationships/oleObject" Target="../embeddings/oleObject58.bin"/><Relationship Id="rId1" Type="http://schemas.openxmlformats.org/officeDocument/2006/relationships/oleObject" Target="../embeddings/oleObject5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4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0.vml"/><Relationship Id="rId6" Type="http://schemas.openxmlformats.org/officeDocument/2006/relationships/slideLayout" Target="../slideLayouts/slideLayout7.xml"/><Relationship Id="rId5" Type="http://schemas.openxmlformats.org/officeDocument/2006/relationships/slide" Target="slide14.xml"/><Relationship Id="rId4" Type="http://schemas.openxmlformats.org/officeDocument/2006/relationships/image" Target="../media/image43.wmf"/><Relationship Id="rId3" Type="http://schemas.openxmlformats.org/officeDocument/2006/relationships/oleObject" Target="../embeddings/oleObject63.bin"/><Relationship Id="rId2" Type="http://schemas.openxmlformats.org/officeDocument/2006/relationships/image" Target="../media/image42.wmf"/><Relationship Id="rId1" Type="http://schemas.openxmlformats.org/officeDocument/2006/relationships/oleObject" Target="../embeddings/oleObject62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43.wmf"/><Relationship Id="rId7" Type="http://schemas.openxmlformats.org/officeDocument/2006/relationships/oleObject" Target="../embeddings/oleObject67.bin"/><Relationship Id="rId6" Type="http://schemas.openxmlformats.org/officeDocument/2006/relationships/image" Target="../media/image46.wmf"/><Relationship Id="rId5" Type="http://schemas.openxmlformats.org/officeDocument/2006/relationships/oleObject" Target="../embeddings/oleObject66.bin"/><Relationship Id="rId4" Type="http://schemas.openxmlformats.org/officeDocument/2006/relationships/image" Target="../media/image45.wmf"/><Relationship Id="rId3" Type="http://schemas.openxmlformats.org/officeDocument/2006/relationships/oleObject" Target="../embeddings/oleObject65.bin"/><Relationship Id="rId2" Type="http://schemas.openxmlformats.org/officeDocument/2006/relationships/image" Target="../media/image44.wmf"/><Relationship Id="rId10" Type="http://schemas.openxmlformats.org/officeDocument/2006/relationships/vmlDrawing" Target="../drawings/vmlDrawing11.vml"/><Relationship Id="rId1" Type="http://schemas.openxmlformats.org/officeDocument/2006/relationships/oleObject" Target="../embeddings/oleObject6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.wmf"/><Relationship Id="rId10" Type="http://schemas.openxmlformats.org/officeDocument/2006/relationships/vmlDrawing" Target="../drawings/vmlDrawing1.vml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0.bin"/><Relationship Id="rId8" Type="http://schemas.openxmlformats.org/officeDocument/2006/relationships/image" Target="../media/image7.wmf"/><Relationship Id="rId7" Type="http://schemas.openxmlformats.org/officeDocument/2006/relationships/oleObject" Target="../embeddings/oleObject9.bin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5.wmf"/><Relationship Id="rId12" Type="http://schemas.openxmlformats.org/officeDocument/2006/relationships/vmlDrawing" Target="../drawings/vmlDrawing2.v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8.wmf"/><Relationship Id="rId1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3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0.wmf"/><Relationship Id="rId3" Type="http://schemas.openxmlformats.org/officeDocument/2006/relationships/oleObject" Target="../embeddings/oleObject12.bin"/><Relationship Id="rId2" Type="http://schemas.openxmlformats.org/officeDocument/2006/relationships/image" Target="../media/image9.wmf"/><Relationship Id="rId1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4.wmf"/><Relationship Id="rId8" Type="http://schemas.openxmlformats.org/officeDocument/2006/relationships/oleObject" Target="../embeddings/oleObject18.bin"/><Relationship Id="rId7" Type="http://schemas.openxmlformats.org/officeDocument/2006/relationships/oleObject" Target="../embeddings/oleObject17.bin"/><Relationship Id="rId6" Type="http://schemas.openxmlformats.org/officeDocument/2006/relationships/image" Target="../media/image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3.wmf"/><Relationship Id="rId3" Type="http://schemas.openxmlformats.org/officeDocument/2006/relationships/oleObject" Target="../embeddings/oleObject15.bin"/><Relationship Id="rId22" Type="http://schemas.openxmlformats.org/officeDocument/2006/relationships/notesSlide" Target="../notesSlides/notesSlide2.xml"/><Relationship Id="rId21" Type="http://schemas.openxmlformats.org/officeDocument/2006/relationships/vmlDrawing" Target="../drawings/vmlDrawing4.vml"/><Relationship Id="rId20" Type="http://schemas.openxmlformats.org/officeDocument/2006/relationships/slideLayout" Target="../slideLayouts/slideLayout7.xml"/><Relationship Id="rId2" Type="http://schemas.openxmlformats.org/officeDocument/2006/relationships/image" Target="../media/image12.wmf"/><Relationship Id="rId19" Type="http://schemas.openxmlformats.org/officeDocument/2006/relationships/image" Target="../media/image19.wmf"/><Relationship Id="rId18" Type="http://schemas.openxmlformats.org/officeDocument/2006/relationships/oleObject" Target="../embeddings/oleObject23.bin"/><Relationship Id="rId17" Type="http://schemas.openxmlformats.org/officeDocument/2006/relationships/image" Target="../media/image18.wmf"/><Relationship Id="rId16" Type="http://schemas.openxmlformats.org/officeDocument/2006/relationships/oleObject" Target="../embeddings/oleObject22.bin"/><Relationship Id="rId15" Type="http://schemas.openxmlformats.org/officeDocument/2006/relationships/image" Target="../media/image17.wmf"/><Relationship Id="rId14" Type="http://schemas.openxmlformats.org/officeDocument/2006/relationships/oleObject" Target="../embeddings/oleObject21.bin"/><Relationship Id="rId13" Type="http://schemas.openxmlformats.org/officeDocument/2006/relationships/image" Target="../media/image16.wmf"/><Relationship Id="rId12" Type="http://schemas.openxmlformats.org/officeDocument/2006/relationships/oleObject" Target="../embeddings/oleObject20.bin"/><Relationship Id="rId11" Type="http://schemas.openxmlformats.org/officeDocument/2006/relationships/image" Target="../media/image15.wmf"/><Relationship Id="rId10" Type="http://schemas.openxmlformats.org/officeDocument/2006/relationships/oleObject" Target="../embeddings/oleObject19.bin"/><Relationship Id="rId1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8.bin"/><Relationship Id="rId8" Type="http://schemas.openxmlformats.org/officeDocument/2006/relationships/image" Target="../media/image23.wmf"/><Relationship Id="rId7" Type="http://schemas.openxmlformats.org/officeDocument/2006/relationships/oleObject" Target="../embeddings/oleObject27.bin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1.wmf"/><Relationship Id="rId3" Type="http://schemas.openxmlformats.org/officeDocument/2006/relationships/oleObject" Target="../embeddings/oleObject25.bin"/><Relationship Id="rId29" Type="http://schemas.openxmlformats.org/officeDocument/2006/relationships/vmlDrawing" Target="../drawings/vmlDrawing5.vml"/><Relationship Id="rId28" Type="http://schemas.openxmlformats.org/officeDocument/2006/relationships/slideLayout" Target="../slideLayouts/slideLayout7.xml"/><Relationship Id="rId27" Type="http://schemas.openxmlformats.org/officeDocument/2006/relationships/image" Target="../media/image32.wmf"/><Relationship Id="rId26" Type="http://schemas.openxmlformats.org/officeDocument/2006/relationships/oleObject" Target="../embeddings/oleObject37.bin"/><Relationship Id="rId25" Type="http://schemas.openxmlformats.org/officeDocument/2006/relationships/image" Target="../media/image31.wmf"/><Relationship Id="rId24" Type="http://schemas.openxmlformats.org/officeDocument/2006/relationships/oleObject" Target="../embeddings/oleObject36.bin"/><Relationship Id="rId23" Type="http://schemas.openxmlformats.org/officeDocument/2006/relationships/oleObject" Target="../embeddings/oleObject35.bin"/><Relationship Id="rId22" Type="http://schemas.openxmlformats.org/officeDocument/2006/relationships/image" Target="../media/image30.wmf"/><Relationship Id="rId21" Type="http://schemas.openxmlformats.org/officeDocument/2006/relationships/oleObject" Target="../embeddings/oleObject34.bin"/><Relationship Id="rId20" Type="http://schemas.openxmlformats.org/officeDocument/2006/relationships/image" Target="../media/image29.wmf"/><Relationship Id="rId2" Type="http://schemas.openxmlformats.org/officeDocument/2006/relationships/image" Target="../media/image20.wmf"/><Relationship Id="rId19" Type="http://schemas.openxmlformats.org/officeDocument/2006/relationships/oleObject" Target="../embeddings/oleObject33.bin"/><Relationship Id="rId18" Type="http://schemas.openxmlformats.org/officeDocument/2006/relationships/image" Target="../media/image28.wmf"/><Relationship Id="rId17" Type="http://schemas.openxmlformats.org/officeDocument/2006/relationships/oleObject" Target="../embeddings/oleObject32.bin"/><Relationship Id="rId16" Type="http://schemas.openxmlformats.org/officeDocument/2006/relationships/image" Target="../media/image27.wmf"/><Relationship Id="rId15" Type="http://schemas.openxmlformats.org/officeDocument/2006/relationships/oleObject" Target="../embeddings/oleObject31.bin"/><Relationship Id="rId14" Type="http://schemas.openxmlformats.org/officeDocument/2006/relationships/image" Target="../media/image26.wmf"/><Relationship Id="rId13" Type="http://schemas.openxmlformats.org/officeDocument/2006/relationships/oleObject" Target="../embeddings/oleObject30.bin"/><Relationship Id="rId12" Type="http://schemas.openxmlformats.org/officeDocument/2006/relationships/image" Target="../media/image25.wmf"/><Relationship Id="rId11" Type="http://schemas.openxmlformats.org/officeDocument/2006/relationships/oleObject" Target="../embeddings/oleObject29.bin"/><Relationship Id="rId10" Type="http://schemas.openxmlformats.org/officeDocument/2006/relationships/image" Target="../media/image24.wmf"/><Relationship Id="rId1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6.vml"/><Relationship Id="rId4" Type="http://schemas.openxmlformats.org/officeDocument/2006/relationships/slideLayout" Target="../slideLayouts/slideLayout7.xml"/><Relationship Id="rId3" Type="http://schemas.openxmlformats.org/officeDocument/2006/relationships/oleObject" Target="../embeddings/oleObject39.bin"/><Relationship Id="rId2" Type="http://schemas.openxmlformats.org/officeDocument/2006/relationships/image" Target="../media/image33.wmf"/><Relationship Id="rId1" Type="http://schemas.openxmlformats.org/officeDocument/2006/relationships/oleObject" Target="../embeddings/oleObject38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4.bin"/><Relationship Id="rId8" Type="http://schemas.openxmlformats.org/officeDocument/2006/relationships/image" Target="../media/image37.wmf"/><Relationship Id="rId7" Type="http://schemas.openxmlformats.org/officeDocument/2006/relationships/oleObject" Target="../embeddings/oleObject43.bin"/><Relationship Id="rId6" Type="http://schemas.openxmlformats.org/officeDocument/2006/relationships/image" Target="../media/image36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5.wmf"/><Relationship Id="rId3" Type="http://schemas.openxmlformats.org/officeDocument/2006/relationships/oleObject" Target="../embeddings/oleObject41.bin"/><Relationship Id="rId2" Type="http://schemas.openxmlformats.org/officeDocument/2006/relationships/image" Target="../media/image34.wmf"/><Relationship Id="rId16" Type="http://schemas.openxmlformats.org/officeDocument/2006/relationships/vmlDrawing" Target="../drawings/vmlDrawing7.vml"/><Relationship Id="rId15" Type="http://schemas.openxmlformats.org/officeDocument/2006/relationships/slideLayout" Target="../slideLayouts/slideLayout2.xml"/><Relationship Id="rId14" Type="http://schemas.openxmlformats.org/officeDocument/2006/relationships/oleObject" Target="../embeddings/oleObject47.bin"/><Relationship Id="rId13" Type="http://schemas.openxmlformats.org/officeDocument/2006/relationships/oleObject" Target="../embeddings/oleObject46.bin"/><Relationship Id="rId12" Type="http://schemas.openxmlformats.org/officeDocument/2006/relationships/image" Target="../media/image39.wmf"/><Relationship Id="rId11" Type="http://schemas.openxmlformats.org/officeDocument/2006/relationships/oleObject" Target="../embeddings/oleObject45.bin"/><Relationship Id="rId10" Type="http://schemas.openxmlformats.org/officeDocument/2006/relationships/image" Target="../media/image38.wmf"/><Relationship Id="rId1" Type="http://schemas.openxmlformats.org/officeDocument/2006/relationships/oleObject" Target="../embeddings/oleObject40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40.emf"/><Relationship Id="rId7" Type="http://schemas.openxmlformats.org/officeDocument/2006/relationships/oleObject" Target="../embeddings/oleObject52.bin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4" Type="http://schemas.openxmlformats.org/officeDocument/2006/relationships/image" Target="../media/image35.wmf"/><Relationship Id="rId3" Type="http://schemas.openxmlformats.org/officeDocument/2006/relationships/oleObject" Target="../embeddings/oleObject49.bin"/><Relationship Id="rId2" Type="http://schemas.openxmlformats.org/officeDocument/2006/relationships/image" Target="../media/image34.wmf"/><Relationship Id="rId10" Type="http://schemas.openxmlformats.org/officeDocument/2006/relationships/vmlDrawing" Target="../drawings/vmlDrawing8.vml"/><Relationship Id="rId1" Type="http://schemas.openxmlformats.org/officeDocument/2006/relationships/oleObject" Target="../embeddings/oleObject4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9" name="文本框 45058"/>
          <p:cNvSpPr txBox="1"/>
          <p:nvPr/>
        </p:nvSpPr>
        <p:spPr>
          <a:xfrm>
            <a:off x="152400" y="2209800"/>
            <a:ext cx="8756650" cy="109855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6600" dirty="0">
                <a:solidFill>
                  <a:srgbClr val="9900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方程的根与函数的零点</a:t>
            </a:r>
            <a:r>
              <a:rPr lang="zh-CN" altLang="en-US" sz="5400" dirty="0">
                <a:solidFill>
                  <a:srgbClr val="FF0000"/>
                </a:solidFill>
                <a:latin typeface="Arial" panose="020B0604020202020204" pitchFamily="34" charset="0"/>
                <a:ea typeface="隶书" panose="02010509060101010101" pitchFamily="49" charset="-122"/>
              </a:rPr>
              <a:t> </a:t>
            </a:r>
            <a:endParaRPr lang="zh-CN" altLang="en-US" sz="5400" dirty="0">
              <a:solidFill>
                <a:srgbClr val="FF0000"/>
              </a:solidFill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45060" name="文本框 45059"/>
          <p:cNvSpPr txBox="1"/>
          <p:nvPr/>
        </p:nvSpPr>
        <p:spPr>
          <a:xfrm>
            <a:off x="1447800" y="3886200"/>
            <a:ext cx="475297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3333FF"/>
                </a:solidFill>
                <a:latin typeface="Arial" panose="020B0604020202020204" pitchFamily="34" charset="0"/>
                <a:ea typeface="仿宋_GB2312" pitchFamily="49" charset="-122"/>
              </a:rPr>
              <a:t>授课教师：王绍坤</a:t>
            </a:r>
            <a:endParaRPr lang="zh-CN" altLang="en-US" sz="4000" b="1" dirty="0">
              <a:solidFill>
                <a:srgbClr val="3333FF"/>
              </a:solidFill>
              <a:latin typeface="Arial" panose="020B0604020202020204" pitchFamily="34" charset="0"/>
              <a:ea typeface="仿宋_GB2312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1074" name="Text Box 2"/>
          <p:cNvSpPr txBox="1"/>
          <p:nvPr/>
        </p:nvSpPr>
        <p:spPr>
          <a:xfrm>
            <a:off x="323850" y="381000"/>
            <a:ext cx="882015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None/>
            </a:pPr>
            <a:r>
              <a:rPr lang="zh-CN" altLang="en-US" sz="2800" dirty="0">
                <a:solidFill>
                  <a:srgbClr val="3333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加强定理的结论</a:t>
            </a:r>
            <a:r>
              <a:rPr lang="en-US" altLang="zh-CN" sz="2800">
                <a:solidFill>
                  <a:srgbClr val="3333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: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若在区间</a:t>
            </a:r>
            <a:r>
              <a:rPr lang="en-US" altLang="zh-CN" sz="280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[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，</a:t>
            </a:r>
            <a:r>
              <a:rPr lang="en-US" altLang="zh-CN" sz="280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b]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上连续函数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f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（</a:t>
            </a:r>
            <a:r>
              <a:rPr lang="en-US" altLang="zh-CN" sz="2800" i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x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）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满足</a:t>
            </a:r>
            <a:r>
              <a:rPr lang="en-US" altLang="zh-CN" sz="2800" i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f</a:t>
            </a:r>
            <a:r>
              <a:rPr lang="en-US" altLang="zh-CN" sz="2800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(a)</a:t>
            </a:r>
            <a:r>
              <a:rPr lang="en-US" altLang="zh-CN" sz="2800" i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f</a:t>
            </a:r>
            <a:r>
              <a:rPr lang="en-US" altLang="zh-CN" sz="2800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(b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)&lt;0</a:t>
            </a:r>
            <a:r>
              <a:rPr lang="en-US" altLang="zh-CN" sz="280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,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是否意味着函数</a:t>
            </a:r>
            <a:r>
              <a:rPr lang="en-US" altLang="zh-CN" sz="2800" i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f</a:t>
            </a:r>
            <a:r>
              <a:rPr lang="en-US" altLang="zh-CN" sz="2800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(</a:t>
            </a:r>
            <a:r>
              <a:rPr lang="en-US" altLang="zh-CN" sz="2800" i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x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)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在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[</a:t>
            </a:r>
            <a:r>
              <a:rPr lang="en-US" altLang="zh-CN" sz="2800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a,b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]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上恰有一个零点</a:t>
            </a:r>
            <a:r>
              <a:rPr lang="en-US" altLang="zh-CN" sz="280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?</a:t>
            </a:r>
            <a:r>
              <a:rPr lang="en-US" altLang="zh-CN" sz="2800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endParaRPr lang="en-US" altLang="zh-CN" sz="280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31075" name="Text Box 3"/>
          <p:cNvSpPr txBox="1"/>
          <p:nvPr/>
        </p:nvSpPr>
        <p:spPr>
          <a:xfrm>
            <a:off x="304800" y="4114800"/>
            <a:ext cx="84963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None/>
            </a:pPr>
            <a:r>
              <a:rPr lang="zh-CN" altLang="en-US" sz="2800" dirty="0">
                <a:solidFill>
                  <a:srgbClr val="3333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将定理反过来</a:t>
            </a:r>
            <a:r>
              <a:rPr lang="en-US" altLang="zh-CN" sz="280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: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若连续函数</a:t>
            </a:r>
            <a:r>
              <a:rPr lang="en-US" altLang="zh-CN" sz="2800" i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f</a:t>
            </a:r>
            <a:r>
              <a:rPr lang="en-US" altLang="zh-CN" sz="2800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(</a:t>
            </a:r>
            <a:r>
              <a:rPr lang="en-US" altLang="zh-CN" sz="2800" i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x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)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在</a:t>
            </a:r>
            <a:r>
              <a:rPr lang="en-US" altLang="zh-CN" sz="280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[</a:t>
            </a:r>
            <a:r>
              <a:rPr lang="en-US" altLang="zh-CN" sz="2800" err="1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a,b</a:t>
            </a:r>
            <a:r>
              <a:rPr lang="en-US" altLang="zh-CN" sz="280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]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上有零点</a:t>
            </a:r>
            <a:r>
              <a:rPr lang="en-US" altLang="zh-CN" sz="280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,</a:t>
            </a:r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是否一定有</a:t>
            </a:r>
            <a:r>
              <a:rPr lang="en-US" altLang="zh-CN" sz="2800" i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f</a:t>
            </a:r>
            <a:r>
              <a:rPr lang="en-US" altLang="zh-CN" sz="2800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(a)</a:t>
            </a:r>
            <a:r>
              <a:rPr lang="en-US" altLang="zh-CN" sz="2800" i="1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f</a:t>
            </a:r>
            <a:r>
              <a:rPr lang="en-US" altLang="zh-CN" sz="2800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(b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)&lt;0</a:t>
            </a:r>
            <a:r>
              <a:rPr lang="en-US" altLang="zh-CN" sz="280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? </a:t>
            </a:r>
            <a:endParaRPr lang="en-US" altLang="zh-CN" sz="2800">
              <a:solidFill>
                <a:srgbClr val="00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127" name="Rectangle 4"/>
          <p:cNvSpPr/>
          <p:nvPr/>
        </p:nvSpPr>
        <p:spPr>
          <a:xfrm>
            <a:off x="228600" y="260350"/>
            <a:ext cx="8610600" cy="1871663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Arial" panose="020B0604020202020204" pitchFamily="34" charset="0"/>
            </a:endParaRPr>
          </a:p>
        </p:txBody>
      </p:sp>
      <p:grpSp>
        <p:nvGrpSpPr>
          <p:cNvPr id="3" name="Group 12"/>
          <p:cNvGrpSpPr/>
          <p:nvPr/>
        </p:nvGrpSpPr>
        <p:grpSpPr>
          <a:xfrm>
            <a:off x="1066800" y="1447800"/>
            <a:ext cx="2879725" cy="1584325"/>
            <a:chOff x="2736" y="1968"/>
            <a:chExt cx="2385" cy="1042"/>
          </a:xfrm>
        </p:grpSpPr>
        <p:sp>
          <p:nvSpPr>
            <p:cNvPr id="5132" name="Line 13"/>
            <p:cNvSpPr/>
            <p:nvPr/>
          </p:nvSpPr>
          <p:spPr>
            <a:xfrm>
              <a:off x="4656" y="2112"/>
              <a:ext cx="0" cy="589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  <p:grpSp>
          <p:nvGrpSpPr>
            <p:cNvPr id="5133" name="Group 14"/>
            <p:cNvGrpSpPr/>
            <p:nvPr/>
          </p:nvGrpSpPr>
          <p:grpSpPr>
            <a:xfrm>
              <a:off x="2736" y="1968"/>
              <a:ext cx="2385" cy="1042"/>
              <a:chOff x="2751" y="1982"/>
              <a:chExt cx="2313" cy="944"/>
            </a:xfrm>
          </p:grpSpPr>
          <p:sp>
            <p:nvSpPr>
              <p:cNvPr id="5134" name="Line 15"/>
              <p:cNvSpPr/>
              <p:nvPr/>
            </p:nvSpPr>
            <p:spPr>
              <a:xfrm>
                <a:off x="2751" y="2631"/>
                <a:ext cx="2313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5135" name="Freeform 16"/>
              <p:cNvSpPr/>
              <p:nvPr/>
            </p:nvSpPr>
            <p:spPr>
              <a:xfrm>
                <a:off x="3152" y="1982"/>
                <a:ext cx="1497" cy="930"/>
              </a:xfrm>
              <a:custGeom>
                <a:avLst/>
                <a:gdLst>
                  <a:gd name="txL" fmla="*/ 0 w 1497"/>
                  <a:gd name="txT" fmla="*/ 0 h 930"/>
                  <a:gd name="txR" fmla="*/ 1497 w 1497"/>
                  <a:gd name="txB" fmla="*/ 930 h 930"/>
                </a:gdLst>
                <a:ahLst/>
                <a:cxnLst>
                  <a:cxn ang="0">
                    <a:pos x="0" y="930"/>
                  </a:cxn>
                  <a:cxn ang="0">
                    <a:pos x="363" y="23"/>
                  </a:cxn>
                  <a:cxn ang="0">
                    <a:pos x="635" y="794"/>
                  </a:cxn>
                  <a:cxn ang="0">
                    <a:pos x="908" y="385"/>
                  </a:cxn>
                  <a:cxn ang="0">
                    <a:pos x="1180" y="794"/>
                  </a:cxn>
                  <a:cxn ang="0">
                    <a:pos x="1497" y="23"/>
                  </a:cxn>
                </a:cxnLst>
                <a:rect l="txL" t="txT" r="txR" b="txB"/>
                <a:pathLst>
                  <a:path w="1497" h="930">
                    <a:moveTo>
                      <a:pt x="0" y="930"/>
                    </a:moveTo>
                    <a:cubicBezTo>
                      <a:pt x="128" y="488"/>
                      <a:pt x="257" y="46"/>
                      <a:pt x="363" y="23"/>
                    </a:cubicBezTo>
                    <a:cubicBezTo>
                      <a:pt x="469" y="0"/>
                      <a:pt x="544" y="734"/>
                      <a:pt x="635" y="794"/>
                    </a:cubicBezTo>
                    <a:cubicBezTo>
                      <a:pt x="726" y="854"/>
                      <a:pt x="817" y="385"/>
                      <a:pt x="908" y="385"/>
                    </a:cubicBezTo>
                    <a:cubicBezTo>
                      <a:pt x="999" y="385"/>
                      <a:pt x="1082" y="854"/>
                      <a:pt x="1180" y="794"/>
                    </a:cubicBezTo>
                    <a:cubicBezTo>
                      <a:pt x="1278" y="734"/>
                      <a:pt x="1444" y="151"/>
                      <a:pt x="1497" y="23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5136" name="Line 17"/>
              <p:cNvSpPr/>
              <p:nvPr/>
            </p:nvSpPr>
            <p:spPr>
              <a:xfrm flipV="1">
                <a:off x="3159" y="2608"/>
                <a:ext cx="0" cy="31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</p:sp>
          <p:graphicFrame>
            <p:nvGraphicFramePr>
              <p:cNvPr id="5137" name="Object 18"/>
              <p:cNvGraphicFramePr/>
              <p:nvPr/>
            </p:nvGraphicFramePr>
            <p:xfrm>
              <a:off x="2945" y="2594"/>
              <a:ext cx="162" cy="17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37" name="" r:id="rId1" imgW="127000" imgH="139700" progId="Equation.3">
                      <p:embed/>
                    </p:oleObj>
                  </mc:Choice>
                  <mc:Fallback>
                    <p:oleObj name="" r:id="rId1" imgW="127000" imgH="139700" progId="Equation.3">
                      <p:embed/>
                      <p:pic>
                        <p:nvPicPr>
                          <p:cNvPr id="0" name="图片 3136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2945" y="2594"/>
                            <a:ext cx="162" cy="178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138" name="Object 19"/>
              <p:cNvGraphicFramePr/>
              <p:nvPr/>
            </p:nvGraphicFramePr>
            <p:xfrm>
              <a:off x="4560" y="2640"/>
              <a:ext cx="162" cy="22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36" name="" r:id="rId3" imgW="127000" imgH="177165" progId="Equation.3">
                      <p:embed/>
                    </p:oleObj>
                  </mc:Choice>
                  <mc:Fallback>
                    <p:oleObj name="" r:id="rId3" imgW="127000" imgH="177165" progId="Equation.3">
                      <p:embed/>
                      <p:pic>
                        <p:nvPicPr>
                          <p:cNvPr id="0" name="图片 3135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4560" y="2640"/>
                            <a:ext cx="162" cy="227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5144" name="组合 5143"/>
          <p:cNvGrpSpPr/>
          <p:nvPr/>
        </p:nvGrpSpPr>
        <p:grpSpPr>
          <a:xfrm>
            <a:off x="304800" y="3048000"/>
            <a:ext cx="8569325" cy="1311275"/>
            <a:chOff x="192" y="1920"/>
            <a:chExt cx="5398" cy="826"/>
          </a:xfrm>
        </p:grpSpPr>
        <p:sp>
          <p:nvSpPr>
            <p:cNvPr id="5140" name="文本框 5139"/>
            <p:cNvSpPr txBox="1"/>
            <p:nvPr/>
          </p:nvSpPr>
          <p:spPr>
            <a:xfrm>
              <a:off x="192" y="1920"/>
              <a:ext cx="5398" cy="82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3200" b="1" dirty="0">
                  <a:solidFill>
                    <a:srgbClr val="CC3300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增加条件：</a:t>
              </a:r>
              <a:r>
                <a:rPr lang="zh-CN" altLang="en-US" sz="3200" b="1" dirty="0">
                  <a:latin typeface="华文新魏" panose="02010800040101010101" pitchFamily="2" charset="-122"/>
                  <a:ea typeface="华文新魏" panose="02010800040101010101" pitchFamily="2" charset="-122"/>
                </a:rPr>
                <a:t>函数</a:t>
              </a:r>
              <a:r>
                <a:rPr lang="en-US" altLang="zh-CN" sz="3200" b="1">
                  <a:latin typeface="华文新魏" panose="02010800040101010101" pitchFamily="2" charset="-122"/>
                  <a:ea typeface="华文新魏" panose="02010800040101010101" pitchFamily="2" charset="-122"/>
                </a:rPr>
                <a:t>              </a:t>
              </a:r>
              <a:r>
                <a:rPr lang="zh-CN" altLang="en-US" sz="3200" b="1" dirty="0">
                  <a:latin typeface="华文新魏" panose="02010800040101010101" pitchFamily="2" charset="-122"/>
                  <a:ea typeface="华文新魏" panose="02010800040101010101" pitchFamily="2" charset="-122"/>
                </a:rPr>
                <a:t>在          上单调。</a:t>
              </a:r>
              <a:endParaRPr lang="zh-CN" altLang="en-US" sz="3200" b="1" dirty="0"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  <a:p>
              <a:endParaRPr lang="zh-CN" altLang="en-US" sz="3200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5142" name="对象 5141"/>
            <p:cNvGraphicFramePr/>
            <p:nvPr/>
          </p:nvGraphicFramePr>
          <p:xfrm>
            <a:off x="2016" y="2103"/>
            <a:ext cx="864" cy="2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4" name="" r:id="rId5" imgW="584200" imgH="203200" progId="Equation.3">
                    <p:embed/>
                  </p:oleObj>
                </mc:Choice>
                <mc:Fallback>
                  <p:oleObj name="" r:id="rId5" imgW="584200" imgH="203200" progId="Equation.3">
                    <p:embed/>
                    <p:pic>
                      <p:nvPicPr>
                        <p:cNvPr id="0" name="图片 3133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016" y="2103"/>
                          <a:ext cx="864" cy="29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43" name="对象 5142"/>
            <p:cNvGraphicFramePr/>
            <p:nvPr/>
          </p:nvGraphicFramePr>
          <p:xfrm>
            <a:off x="3164" y="2060"/>
            <a:ext cx="580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8" name="" r:id="rId7" imgW="342900" imgH="203200" progId="Equation.3">
                    <p:embed/>
                  </p:oleObj>
                </mc:Choice>
                <mc:Fallback>
                  <p:oleObj name="" r:id="rId7" imgW="342900" imgH="203200" progId="Equation.3">
                    <p:embed/>
                    <p:pic>
                      <p:nvPicPr>
                        <p:cNvPr id="0" name="图片 3137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164" y="2060"/>
                          <a:ext cx="580" cy="34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" name="Group 5"/>
          <p:cNvGrpSpPr/>
          <p:nvPr/>
        </p:nvGrpSpPr>
        <p:grpSpPr>
          <a:xfrm>
            <a:off x="5486400" y="1447800"/>
            <a:ext cx="1828800" cy="1668463"/>
            <a:chOff x="624" y="2016"/>
            <a:chExt cx="1451" cy="817"/>
          </a:xfrm>
        </p:grpSpPr>
        <p:sp>
          <p:nvSpPr>
            <p:cNvPr id="5146" name="Line 6"/>
            <p:cNvSpPr/>
            <p:nvPr/>
          </p:nvSpPr>
          <p:spPr>
            <a:xfrm flipV="1">
              <a:off x="1680" y="2544"/>
              <a:ext cx="0" cy="18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5147" name="Line 7"/>
            <p:cNvSpPr/>
            <p:nvPr/>
          </p:nvSpPr>
          <p:spPr>
            <a:xfrm>
              <a:off x="624" y="2560"/>
              <a:ext cx="1451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148" name="Line 8"/>
            <p:cNvSpPr/>
            <p:nvPr/>
          </p:nvSpPr>
          <p:spPr>
            <a:xfrm>
              <a:off x="942" y="2016"/>
              <a:ext cx="0" cy="5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  <p:graphicFrame>
          <p:nvGraphicFramePr>
            <p:cNvPr id="5149" name="Object 9"/>
            <p:cNvGraphicFramePr/>
            <p:nvPr/>
          </p:nvGraphicFramePr>
          <p:xfrm>
            <a:off x="806" y="2563"/>
            <a:ext cx="162" cy="1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9" name="" r:id="rId9" imgW="127000" imgH="139700" progId="Equation.3">
                    <p:embed/>
                  </p:oleObj>
                </mc:Choice>
                <mc:Fallback>
                  <p:oleObj name="" r:id="rId9" imgW="127000" imgH="139700" progId="Equation.3">
                    <p:embed/>
                    <p:pic>
                      <p:nvPicPr>
                        <p:cNvPr id="0" name="图片 3138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806" y="2563"/>
                          <a:ext cx="162" cy="17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50" name="Object 10"/>
            <p:cNvGraphicFramePr/>
            <p:nvPr/>
          </p:nvGraphicFramePr>
          <p:xfrm>
            <a:off x="1758" y="2606"/>
            <a:ext cx="162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0" name="" r:id="rId10" imgW="127000" imgH="177165" progId="Equation.3">
                    <p:embed/>
                  </p:oleObj>
                </mc:Choice>
                <mc:Fallback>
                  <p:oleObj name="" r:id="rId10" imgW="127000" imgH="177165" progId="Equation.3">
                    <p:embed/>
                    <p:pic>
                      <p:nvPicPr>
                        <p:cNvPr id="0" name="图片 3139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758" y="2606"/>
                          <a:ext cx="162" cy="22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51" name="Freeform 11"/>
            <p:cNvSpPr/>
            <p:nvPr/>
          </p:nvSpPr>
          <p:spPr>
            <a:xfrm>
              <a:off x="942" y="2016"/>
              <a:ext cx="771" cy="733"/>
            </a:xfrm>
            <a:custGeom>
              <a:avLst/>
              <a:gdLst>
                <a:gd name="txL" fmla="*/ 0 w 771"/>
                <a:gd name="txT" fmla="*/ 0 h 733"/>
                <a:gd name="txR" fmla="*/ 771 w 771"/>
                <a:gd name="txB" fmla="*/ 733 h 733"/>
              </a:gdLst>
              <a:ahLst/>
              <a:cxnLst>
                <a:cxn ang="0">
                  <a:pos x="0" y="0"/>
                </a:cxn>
                <a:cxn ang="0">
                  <a:pos x="136" y="408"/>
                </a:cxn>
                <a:cxn ang="0">
                  <a:pos x="499" y="680"/>
                </a:cxn>
                <a:cxn ang="0">
                  <a:pos x="771" y="725"/>
                </a:cxn>
              </a:cxnLst>
              <a:rect l="txL" t="txT" r="txR" b="txB"/>
              <a:pathLst>
                <a:path w="771" h="733">
                  <a:moveTo>
                    <a:pt x="0" y="0"/>
                  </a:moveTo>
                  <a:cubicBezTo>
                    <a:pt x="26" y="147"/>
                    <a:pt x="53" y="295"/>
                    <a:pt x="136" y="408"/>
                  </a:cubicBezTo>
                  <a:cubicBezTo>
                    <a:pt x="219" y="521"/>
                    <a:pt x="393" y="627"/>
                    <a:pt x="499" y="680"/>
                  </a:cubicBezTo>
                  <a:cubicBezTo>
                    <a:pt x="605" y="733"/>
                    <a:pt x="688" y="729"/>
                    <a:pt x="771" y="725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sp>
        <p:nvSpPr>
          <p:cNvPr id="5160" name="矩形 5159"/>
          <p:cNvSpPr/>
          <p:nvPr/>
        </p:nvSpPr>
        <p:spPr>
          <a:xfrm>
            <a:off x="3200400" y="4953000"/>
            <a:ext cx="838200" cy="1524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5168" name="组合 5167"/>
          <p:cNvGrpSpPr/>
          <p:nvPr/>
        </p:nvGrpSpPr>
        <p:grpSpPr>
          <a:xfrm>
            <a:off x="3276600" y="4876800"/>
            <a:ext cx="2955925" cy="1752600"/>
            <a:chOff x="2064" y="3072"/>
            <a:chExt cx="1862" cy="1104"/>
          </a:xfrm>
        </p:grpSpPr>
        <p:grpSp>
          <p:nvGrpSpPr>
            <p:cNvPr id="5166" name="组合 5165"/>
            <p:cNvGrpSpPr/>
            <p:nvPr/>
          </p:nvGrpSpPr>
          <p:grpSpPr>
            <a:xfrm>
              <a:off x="2064" y="3072"/>
              <a:ext cx="1862" cy="1104"/>
              <a:chOff x="2064" y="3072"/>
              <a:chExt cx="1862" cy="1104"/>
            </a:xfrm>
          </p:grpSpPr>
          <p:grpSp>
            <p:nvGrpSpPr>
              <p:cNvPr id="5164" name="组合 5163"/>
              <p:cNvGrpSpPr/>
              <p:nvPr/>
            </p:nvGrpSpPr>
            <p:grpSpPr>
              <a:xfrm>
                <a:off x="2064" y="3072"/>
                <a:ext cx="1862" cy="1104"/>
                <a:chOff x="2064" y="3072"/>
                <a:chExt cx="1862" cy="1104"/>
              </a:xfrm>
            </p:grpSpPr>
            <p:grpSp>
              <p:nvGrpSpPr>
                <p:cNvPr id="5162" name="组合 5161"/>
                <p:cNvGrpSpPr/>
                <p:nvPr/>
              </p:nvGrpSpPr>
              <p:grpSpPr>
                <a:xfrm>
                  <a:off x="2064" y="3072"/>
                  <a:ext cx="1862" cy="1104"/>
                  <a:chOff x="2064" y="3072"/>
                  <a:chExt cx="1862" cy="1104"/>
                </a:xfrm>
              </p:grpSpPr>
              <p:grpSp>
                <p:nvGrpSpPr>
                  <p:cNvPr id="4" name="Group 12"/>
                  <p:cNvGrpSpPr/>
                  <p:nvPr/>
                </p:nvGrpSpPr>
                <p:grpSpPr>
                  <a:xfrm>
                    <a:off x="2112" y="3072"/>
                    <a:ext cx="1814" cy="998"/>
                    <a:chOff x="2736" y="1968"/>
                    <a:chExt cx="2385" cy="1042"/>
                  </a:xfrm>
                </p:grpSpPr>
                <p:sp>
                  <p:nvSpPr>
                    <p:cNvPr id="5153" name="Line 13"/>
                    <p:cNvSpPr/>
                    <p:nvPr/>
                  </p:nvSpPr>
                  <p:spPr>
                    <a:xfrm>
                      <a:off x="4656" y="2112"/>
                      <a:ext cx="0" cy="589"/>
                    </a:xfrm>
                    <a:prstGeom prst="line">
                      <a:avLst/>
                    </a:prstGeom>
                    <a:ln w="9525" cap="flat" cmpd="sng">
                      <a:solidFill>
                        <a:schemeClr val="tx1"/>
                      </a:solidFill>
                      <a:prstDash val="dash"/>
                      <a:headEnd type="none" w="med" len="med"/>
                      <a:tailEnd type="none" w="med" len="med"/>
                    </a:ln>
                  </p:spPr>
                </p:sp>
                <p:grpSp>
                  <p:nvGrpSpPr>
                    <p:cNvPr id="5154" name="Group 14"/>
                    <p:cNvGrpSpPr/>
                    <p:nvPr/>
                  </p:nvGrpSpPr>
                  <p:grpSpPr>
                    <a:xfrm>
                      <a:off x="2736" y="1968"/>
                      <a:ext cx="2385" cy="1042"/>
                      <a:chOff x="2751" y="1982"/>
                      <a:chExt cx="2313" cy="944"/>
                    </a:xfrm>
                  </p:grpSpPr>
                  <p:sp>
                    <p:nvSpPr>
                      <p:cNvPr id="5155" name="Line 15"/>
                      <p:cNvSpPr/>
                      <p:nvPr/>
                    </p:nvSpPr>
                    <p:spPr>
                      <a:xfrm>
                        <a:off x="2751" y="2631"/>
                        <a:ext cx="2313" cy="0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chemeClr val="tx1"/>
                        </a:solidFill>
                        <a:prstDash val="solid"/>
                        <a:headEnd type="none" w="med" len="med"/>
                        <a:tailEnd type="triangle" w="med" len="med"/>
                      </a:ln>
                    </p:spPr>
                  </p:sp>
                  <p:sp>
                    <p:nvSpPr>
                      <p:cNvPr id="5156" name="Freeform 16"/>
                      <p:cNvSpPr/>
                      <p:nvPr/>
                    </p:nvSpPr>
                    <p:spPr>
                      <a:xfrm>
                        <a:off x="3152" y="1982"/>
                        <a:ext cx="1497" cy="930"/>
                      </a:xfrm>
                      <a:custGeom>
                        <a:avLst/>
                        <a:gdLst>
                          <a:gd name="txL" fmla="*/ 0 w 1497"/>
                          <a:gd name="txT" fmla="*/ 0 h 930"/>
                          <a:gd name="txR" fmla="*/ 1497 w 1497"/>
                          <a:gd name="txB" fmla="*/ 930 h 930"/>
                        </a:gdLst>
                        <a:ahLst/>
                        <a:cxnLst>
                          <a:cxn ang="0">
                            <a:pos x="0" y="930"/>
                          </a:cxn>
                          <a:cxn ang="0">
                            <a:pos x="363" y="23"/>
                          </a:cxn>
                          <a:cxn ang="0">
                            <a:pos x="635" y="794"/>
                          </a:cxn>
                          <a:cxn ang="0">
                            <a:pos x="908" y="385"/>
                          </a:cxn>
                          <a:cxn ang="0">
                            <a:pos x="1180" y="794"/>
                          </a:cxn>
                          <a:cxn ang="0">
                            <a:pos x="1497" y="23"/>
                          </a:cxn>
                        </a:cxnLst>
                        <a:rect l="txL" t="txT" r="txR" b="txB"/>
                        <a:pathLst>
                          <a:path w="1497" h="930">
                            <a:moveTo>
                              <a:pt x="0" y="930"/>
                            </a:moveTo>
                            <a:cubicBezTo>
                              <a:pt x="128" y="488"/>
                              <a:pt x="257" y="46"/>
                              <a:pt x="363" y="23"/>
                            </a:cubicBezTo>
                            <a:cubicBezTo>
                              <a:pt x="469" y="0"/>
                              <a:pt x="544" y="734"/>
                              <a:pt x="635" y="794"/>
                            </a:cubicBezTo>
                            <a:cubicBezTo>
                              <a:pt x="726" y="854"/>
                              <a:pt x="817" y="385"/>
                              <a:pt x="908" y="385"/>
                            </a:cubicBezTo>
                            <a:cubicBezTo>
                              <a:pt x="999" y="385"/>
                              <a:pt x="1082" y="854"/>
                              <a:pt x="1180" y="794"/>
                            </a:cubicBezTo>
                            <a:cubicBezTo>
                              <a:pt x="1278" y="734"/>
                              <a:pt x="1444" y="151"/>
                              <a:pt x="1497" y="23"/>
                            </a:cubicBezTo>
                          </a:path>
                        </a:pathLst>
                      </a:custGeom>
                      <a:noFill/>
                      <a:ln w="38100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  <p:txBody>
                      <a:bodyPr/>
                      <a:p>
                        <a:endParaRPr lang="zh-CN" altLang="en-US" dirty="0">
                          <a:latin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5157" name="Line 17"/>
                      <p:cNvSpPr/>
                      <p:nvPr/>
                    </p:nvSpPr>
                    <p:spPr>
                      <a:xfrm flipV="1">
                        <a:off x="3159" y="2608"/>
                        <a:ext cx="0" cy="318"/>
                      </a:xfrm>
                      <a:prstGeom prst="line">
                        <a:avLst/>
                      </a:prstGeom>
                      <a:ln w="9525" cap="flat" cmpd="sng">
                        <a:solidFill>
                          <a:schemeClr val="tx1"/>
                        </a:solidFill>
                        <a:prstDash val="dash"/>
                        <a:headEnd type="none" w="med" len="med"/>
                        <a:tailEnd type="none" w="med" len="med"/>
                      </a:ln>
                    </p:spPr>
                  </p:sp>
                  <p:graphicFrame>
                    <p:nvGraphicFramePr>
                      <p:cNvPr id="5158" name="Object 18"/>
                      <p:cNvGraphicFramePr/>
                      <p:nvPr/>
                    </p:nvGraphicFramePr>
                    <p:xfrm>
                      <a:off x="2945" y="2594"/>
                      <a:ext cx="162" cy="178"/>
                    </p:xfrm>
                    <a:graphic>
                      <a:graphicData uri="http://schemas.openxmlformats.org/presentationml/2006/ole">
                        <mc:AlternateContent xmlns:mc="http://schemas.openxmlformats.org/markup-compatibility/2006">
                          <mc:Choice xmlns:v="urn:schemas-microsoft-com:vml" Requires="v">
                            <p:oleObj spid="_x0000_s3142" name="" r:id="rId11" imgW="127000" imgH="139700" progId="Equation.3">
                              <p:embed/>
                            </p:oleObj>
                          </mc:Choice>
                          <mc:Fallback>
                            <p:oleObj name="" r:id="rId11" imgW="127000" imgH="139700" progId="Equation.3">
                              <p:embed/>
                              <p:pic>
                                <p:nvPicPr>
                                  <p:cNvPr id="0" name="图片 3141"/>
                                  <p:cNvPicPr/>
                                  <p:nvPr/>
                                </p:nvPicPr>
                                <p:blipFill>
                                  <a:blip r:embed="rId2"/>
                                  <a:stretch>
                                    <a:fillRect/>
                                  </a:stretch>
                                </p:blipFill>
                                <p:spPr>
                                  <a:xfrm>
                                    <a:off x="2945" y="2594"/>
                                    <a:ext cx="162" cy="178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38100">
                                    <a:noFill/>
                                    <a:miter/>
                                  </a:ln>
                                </p:spPr>
                              </p:pic>
                            </p:oleObj>
                          </mc:Fallback>
                        </mc:AlternateContent>
                      </a:graphicData>
                    </a:graphic>
                  </p:graphicFrame>
                  <p:graphicFrame>
                    <p:nvGraphicFramePr>
                      <p:cNvPr id="5159" name="Object 19"/>
                      <p:cNvGraphicFramePr/>
                      <p:nvPr/>
                    </p:nvGraphicFramePr>
                    <p:xfrm>
                      <a:off x="4560" y="2640"/>
                      <a:ext cx="162" cy="227"/>
                    </p:xfrm>
                    <a:graphic>
                      <a:graphicData uri="http://schemas.openxmlformats.org/presentationml/2006/ole">
                        <mc:AlternateContent xmlns:mc="http://schemas.openxmlformats.org/markup-compatibility/2006">
                          <mc:Choice xmlns:v="urn:schemas-microsoft-com:vml" Requires="v">
                            <p:oleObj spid="_x0000_s3141" name="" r:id="rId12" imgW="127000" imgH="177165" progId="Equation.3">
                              <p:embed/>
                            </p:oleObj>
                          </mc:Choice>
                          <mc:Fallback>
                            <p:oleObj name="" r:id="rId12" imgW="127000" imgH="177165" progId="Equation.3">
                              <p:embed/>
                              <p:pic>
                                <p:nvPicPr>
                                  <p:cNvPr id="0" name="图片 3140"/>
                                  <p:cNvPicPr/>
                                  <p:nvPr/>
                                </p:nvPicPr>
                                <p:blipFill>
                                  <a:blip r:embed="rId4"/>
                                  <a:stretch>
                                    <a:fillRect/>
                                  </a:stretch>
                                </p:blipFill>
                                <p:spPr>
                                  <a:xfrm>
                                    <a:off x="4560" y="2640"/>
                                    <a:ext cx="162" cy="227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  <a:ln w="38100">
                                    <a:noFill/>
                                    <a:miter/>
                                  </a:ln>
                                </p:spPr>
                              </p:pic>
                            </p:oleObj>
                          </mc:Fallback>
                        </mc:AlternateContent>
                      </a:graphicData>
                    </a:graphic>
                  </p:graphicFrame>
                </p:grpSp>
              </p:grpSp>
              <p:sp>
                <p:nvSpPr>
                  <p:cNvPr id="5161" name="矩形 5160"/>
                  <p:cNvSpPr/>
                  <p:nvPr/>
                </p:nvSpPr>
                <p:spPr>
                  <a:xfrm>
                    <a:off x="2064" y="3408"/>
                    <a:ext cx="528" cy="768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noFill/>
                  </a:ln>
                </p:spPr>
                <p:txBody>
                  <a:bodyPr/>
                  <a:p>
                    <a:endParaRPr lang="zh-CN" altLang="en-US"/>
                  </a:p>
                </p:txBody>
              </p:sp>
            </p:grpSp>
            <p:sp>
              <p:nvSpPr>
                <p:cNvPr id="5163" name="直接连接符 5162"/>
                <p:cNvSpPr/>
                <p:nvPr/>
              </p:nvSpPr>
              <p:spPr>
                <a:xfrm>
                  <a:off x="2256" y="3760"/>
                  <a:ext cx="432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5165" name="直接连接符 5164"/>
              <p:cNvSpPr/>
              <p:nvPr/>
            </p:nvSpPr>
            <p:spPr>
              <a:xfrm>
                <a:off x="2632" y="3192"/>
                <a:ext cx="0" cy="57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lgDash"/>
                <a:headEnd type="none" w="med" len="med"/>
                <a:tailEnd type="none" w="med" len="med"/>
              </a:ln>
            </p:spPr>
          </p:sp>
        </p:grpSp>
        <p:graphicFrame>
          <p:nvGraphicFramePr>
            <p:cNvPr id="5167" name="对象 5166"/>
            <p:cNvGraphicFramePr/>
            <p:nvPr/>
          </p:nvGraphicFramePr>
          <p:xfrm>
            <a:off x="2536" y="3744"/>
            <a:ext cx="175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5" name="" r:id="rId13" imgW="127000" imgH="139700" progId="Equation.3">
                    <p:embed/>
                  </p:oleObj>
                </mc:Choice>
                <mc:Fallback>
                  <p:oleObj name="" r:id="rId13" imgW="127000" imgH="139700" progId="Equation.3">
                    <p:embed/>
                    <p:pic>
                      <p:nvPicPr>
                        <p:cNvPr id="0" name="图片 3134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536" y="3744"/>
                          <a:ext cx="175" cy="19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ext Box 13"/>
          <p:cNvSpPr txBox="1"/>
          <p:nvPr/>
        </p:nvSpPr>
        <p:spPr>
          <a:xfrm>
            <a:off x="685800" y="533400"/>
            <a:ext cx="67056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三、求函数零点的方法：</a:t>
            </a:r>
            <a:endParaRPr lang="zh-CN" altLang="en-US" sz="40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21877" name="Rectangle 21"/>
          <p:cNvSpPr/>
          <p:nvPr/>
        </p:nvSpPr>
        <p:spPr>
          <a:xfrm>
            <a:off x="685800" y="1295400"/>
            <a:ext cx="8077200" cy="1739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(1)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定义法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：解方程 </a:t>
            </a:r>
            <a:r>
              <a:rPr lang="en-US" altLang="zh-CN" sz="3600" b="1" i="1" err="1">
                <a:latin typeface="Times New Roman" panose="02020603050405020304" pitchFamily="18" charset="0"/>
                <a:ea typeface="黑体" panose="02010609060101010101" pitchFamily="2" charset="-122"/>
              </a:rPr>
              <a:t>f</a:t>
            </a:r>
            <a:r>
              <a:rPr lang="en-US" altLang="zh-CN" sz="3600" b="1" err="1">
                <a:latin typeface="Times New Roman" panose="02020603050405020304" pitchFamily="18" charset="0"/>
                <a:ea typeface="黑体" panose="02010609060101010101" pitchFamily="2" charset="-122"/>
              </a:rPr>
              <a:t>(</a:t>
            </a:r>
            <a:r>
              <a:rPr lang="en-US" altLang="zh-CN" sz="3600" b="1" i="1" err="1">
                <a:latin typeface="Times New Roman" panose="02020603050405020304" pitchFamily="18" charset="0"/>
                <a:ea typeface="黑体" panose="02010609060101010101" pitchFamily="2" charset="-122"/>
              </a:rPr>
              <a:t>x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)=0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，得出函数的零点。</a:t>
            </a:r>
            <a:endParaRPr lang="zh-CN" altLang="en-US" sz="36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21878" name="Rectangle 22"/>
          <p:cNvSpPr/>
          <p:nvPr/>
        </p:nvSpPr>
        <p:spPr>
          <a:xfrm>
            <a:off x="685800" y="3124200"/>
            <a:ext cx="8153400" cy="1739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(2)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图象法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：画出</a:t>
            </a:r>
            <a:r>
              <a:rPr lang="en-US" altLang="zh-CN" sz="3600" b="1" i="1">
                <a:latin typeface="Times New Roman" panose="02020603050405020304" pitchFamily="18" charset="0"/>
                <a:ea typeface="黑体" panose="02010609060101010101" pitchFamily="2" charset="-122"/>
              </a:rPr>
              <a:t>y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= </a:t>
            </a:r>
            <a:r>
              <a:rPr lang="en-US" altLang="zh-CN" sz="3600" b="1" i="1" err="1">
                <a:latin typeface="Times New Roman" panose="02020603050405020304" pitchFamily="18" charset="0"/>
                <a:ea typeface="黑体" panose="02010609060101010101" pitchFamily="2" charset="-122"/>
              </a:rPr>
              <a:t>f</a:t>
            </a:r>
            <a:r>
              <a:rPr lang="en-US" altLang="zh-CN" sz="3600" b="1" err="1">
                <a:latin typeface="Times New Roman" panose="02020603050405020304" pitchFamily="18" charset="0"/>
                <a:ea typeface="黑体" panose="02010609060101010101" pitchFamily="2" charset="-122"/>
              </a:rPr>
              <a:t>(</a:t>
            </a:r>
            <a:r>
              <a:rPr lang="en-US" altLang="zh-CN" sz="3600" b="1" i="1" err="1">
                <a:latin typeface="Times New Roman" panose="02020603050405020304" pitchFamily="18" charset="0"/>
                <a:ea typeface="黑体" panose="02010609060101010101" pitchFamily="2" charset="-122"/>
              </a:rPr>
              <a:t>x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)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的图象，其图象与</a:t>
            </a:r>
            <a:r>
              <a:rPr lang="en-US" altLang="zh-CN" sz="3600" b="1" i="1">
                <a:latin typeface="Times New Roman" panose="02020603050405020304" pitchFamily="18" charset="0"/>
              </a:rPr>
              <a:t>x</a:t>
            </a:r>
            <a:r>
              <a:rPr lang="zh-CN" altLang="en-US" sz="3600" b="1" dirty="0">
                <a:latin typeface="Times New Roman" panose="02020603050405020304" pitchFamily="18" charset="0"/>
              </a:rPr>
              <a:t>轴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交点的横坐标。</a:t>
            </a:r>
            <a:endParaRPr lang="zh-CN" altLang="en-US" sz="36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21879" name="Rectangle 23"/>
          <p:cNvSpPr/>
          <p:nvPr/>
        </p:nvSpPr>
        <p:spPr>
          <a:xfrm>
            <a:off x="685800" y="4930775"/>
            <a:ext cx="8153400" cy="8604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40000"/>
              </a:lnSpc>
            </a:pP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(3)</a:t>
            </a: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定理法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：函数零点存在性定理。</a:t>
            </a:r>
            <a:endParaRPr lang="zh-CN" altLang="en-US" sz="36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5367" name="右箭头 15366">
            <a:hlinkClick r:id="rId1" action="ppaction://hlinksldjump"/>
          </p:cNvPr>
          <p:cNvSpPr/>
          <p:nvPr/>
        </p:nvSpPr>
        <p:spPr>
          <a:xfrm>
            <a:off x="8382000" y="6324600"/>
            <a:ext cx="609600" cy="533400"/>
          </a:xfrm>
          <a:prstGeom prst="rightArrow">
            <a:avLst>
              <a:gd name="adj1" fmla="val 50000"/>
              <a:gd name="adj2" fmla="val 28571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77" grpId="0"/>
      <p:bldP spid="121878" grpId="0"/>
      <p:bldP spid="12187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2" name="Text Box 14"/>
          <p:cNvSpPr txBox="1"/>
          <p:nvPr/>
        </p:nvSpPr>
        <p:spPr>
          <a:xfrm>
            <a:off x="261938" y="103188"/>
            <a:ext cx="8653462" cy="2563812"/>
          </a:xfrm>
          <a:prstGeom prst="rect">
            <a:avLst/>
          </a:prstGeom>
          <a:noFill/>
          <a:ln w="7938">
            <a:noFill/>
          </a:ln>
        </p:spPr>
        <p:txBody>
          <a:bodyPr>
            <a:spAutoFit/>
          </a:bodyPr>
          <a:p>
            <a:pPr latinLnBrk="1">
              <a:lnSpc>
                <a:spcPct val="150000"/>
              </a:lnSpc>
            </a:pP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例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1: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函数                             在下列哪个区间上有零点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(      )</a:t>
            </a:r>
            <a:endParaRPr lang="en-US" altLang="zh-CN" sz="3600" b="1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atinLnBrk="1">
              <a:lnSpc>
                <a:spcPct val="150000"/>
              </a:lnSpc>
            </a:pP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 A.(0,1)   B.(1,2)   C.(2,3)   D.(3,4) </a:t>
            </a:r>
            <a:endParaRPr lang="en-US" altLang="zh-CN" sz="3600" b="1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aphicFrame>
        <p:nvGraphicFramePr>
          <p:cNvPr id="124936" name="Object 8"/>
          <p:cNvGraphicFramePr/>
          <p:nvPr/>
        </p:nvGraphicFramePr>
        <p:xfrm>
          <a:off x="2233613" y="2819400"/>
          <a:ext cx="4035425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" r:id="rId1" imgW="1129665" imgH="1129665" progId="Equation.3">
                  <p:embed/>
                </p:oleObj>
              </mc:Choice>
              <mc:Fallback>
                <p:oleObj name="" r:id="rId1" imgW="1129665" imgH="1129665" progId="Equation.3">
                  <p:embed/>
                  <p:pic>
                    <p:nvPicPr>
                      <p:cNvPr id="0" name="图片 3127"/>
                      <p:cNvPicPr/>
                      <p:nvPr/>
                    </p:nvPicPr>
                    <p:blipFill>
                      <a:blip r:embed="rId2">
                        <a:clrChange>
                          <a:clrFrom>
                            <a:srgbClr val="000000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233613" y="2819400"/>
                        <a:ext cx="4035425" cy="4038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2"/>
          <p:cNvGraphicFramePr/>
          <p:nvPr/>
        </p:nvGraphicFramePr>
        <p:xfrm>
          <a:off x="2085975" y="311150"/>
          <a:ext cx="3551238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" r:id="rId3" imgW="1002665" imgH="203200" progId="Equation.3">
                  <p:embed/>
                </p:oleObj>
              </mc:Choice>
              <mc:Fallback>
                <p:oleObj name="" r:id="rId3" imgW="1002665" imgH="203200" progId="Equation.3">
                  <p:embed/>
                  <p:pic>
                    <p:nvPicPr>
                      <p:cNvPr id="0" name="图片 3130"/>
                      <p:cNvPicPr/>
                      <p:nvPr/>
                    </p:nvPicPr>
                    <p:blipFill>
                      <a:blip r:embed="rId4">
                        <a:clrChange>
                          <a:clrFrom>
                            <a:srgbClr val="000000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085975" y="311150"/>
                        <a:ext cx="3551238" cy="7159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944" name="Rectangle 16"/>
          <p:cNvSpPr/>
          <p:nvPr/>
        </p:nvSpPr>
        <p:spPr>
          <a:xfrm>
            <a:off x="2400300" y="1143000"/>
            <a:ext cx="647700" cy="701675"/>
          </a:xfrm>
          <a:prstGeom prst="rect">
            <a:avLst/>
          </a:prstGeom>
          <a:noFill/>
          <a:ln w="7938">
            <a:noFill/>
          </a:ln>
        </p:spPr>
        <p:txBody>
          <a:bodyPr>
            <a:spAutoFit/>
          </a:bodyPr>
          <a:p>
            <a:pPr latinLnBrk="1"/>
            <a:r>
              <a:rPr lang="en-US" altLang="zh-CN" sz="40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C </a:t>
            </a:r>
            <a:endParaRPr lang="en-US" altLang="zh-CN" sz="4000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24945" name="Text Box 17"/>
          <p:cNvSpPr txBox="1"/>
          <p:nvPr/>
        </p:nvSpPr>
        <p:spPr>
          <a:xfrm>
            <a:off x="381000" y="2787650"/>
            <a:ext cx="2209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解法一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6" name="右箭头 7175">
            <a:hlinkClick r:id="rId5" action="ppaction://hlinksldjump"/>
          </p:cNvPr>
          <p:cNvSpPr/>
          <p:nvPr/>
        </p:nvSpPr>
        <p:spPr>
          <a:xfrm>
            <a:off x="8153400" y="6172200"/>
            <a:ext cx="609600" cy="533400"/>
          </a:xfrm>
          <a:prstGeom prst="rightArrow">
            <a:avLst>
              <a:gd name="adj1" fmla="val 50000"/>
              <a:gd name="adj2" fmla="val 28571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44" grpId="0"/>
      <p:bldP spid="1249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8" name="Rectangle 6"/>
          <p:cNvSpPr/>
          <p:nvPr/>
        </p:nvSpPr>
        <p:spPr>
          <a:xfrm>
            <a:off x="2400300" y="1143000"/>
            <a:ext cx="647700" cy="701675"/>
          </a:xfrm>
          <a:prstGeom prst="rect">
            <a:avLst/>
          </a:prstGeom>
          <a:noFill/>
          <a:ln w="7938">
            <a:noFill/>
          </a:ln>
        </p:spPr>
        <p:txBody>
          <a:bodyPr>
            <a:spAutoFit/>
          </a:bodyPr>
          <a:p>
            <a:pPr latinLnBrk="1"/>
            <a:r>
              <a:rPr lang="en-US" altLang="zh-CN" sz="40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C </a:t>
            </a:r>
            <a:endParaRPr lang="en-US" altLang="zh-CN" sz="4000" b="1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25959" name="Text Box 7"/>
          <p:cNvSpPr txBox="1"/>
          <p:nvPr/>
        </p:nvSpPr>
        <p:spPr>
          <a:xfrm>
            <a:off x="381000" y="2787650"/>
            <a:ext cx="2209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解法二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lang="en-US" altLang="zh-CN" sz="36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125961" name="Object 9"/>
          <p:cNvGraphicFramePr/>
          <p:nvPr/>
        </p:nvGraphicFramePr>
        <p:xfrm>
          <a:off x="419100" y="3581400"/>
          <a:ext cx="3162300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" r:id="rId1" imgW="862330" imgH="177800" progId="Equation.3">
                  <p:embed/>
                </p:oleObj>
              </mc:Choice>
              <mc:Fallback>
                <p:oleObj name="" r:id="rId1" imgW="862330" imgH="177800" progId="Equation.3">
                  <p:embed/>
                  <p:pic>
                    <p:nvPicPr>
                      <p:cNvPr id="0" name="图片 3128"/>
                      <p:cNvPicPr/>
                      <p:nvPr/>
                    </p:nvPicPr>
                    <p:blipFill>
                      <a:blip r:embed="rId2">
                        <a:clrChange>
                          <a:clrFrom>
                            <a:srgbClr val="000000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419100" y="3581400"/>
                        <a:ext cx="3162300" cy="6461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5963" name="Object 11"/>
          <p:cNvGraphicFramePr/>
          <p:nvPr/>
        </p:nvGraphicFramePr>
        <p:xfrm>
          <a:off x="304800" y="4419600"/>
          <a:ext cx="3308350" cy="154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" r:id="rId3" imgW="913765" imgH="431800" progId="Equation.3">
                  <p:embed/>
                </p:oleObj>
              </mc:Choice>
              <mc:Fallback>
                <p:oleObj name="" r:id="rId3" imgW="913765" imgH="431800" progId="Equation.3">
                  <p:embed/>
                  <p:pic>
                    <p:nvPicPr>
                      <p:cNvPr id="0" name="图片 3129"/>
                      <p:cNvPicPr/>
                      <p:nvPr/>
                    </p:nvPicPr>
                    <p:blipFill>
                      <a:blip r:embed="rId4">
                        <a:clrChange>
                          <a:clrFrom>
                            <a:srgbClr val="000000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304800" y="4419600"/>
                        <a:ext cx="3308350" cy="15462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2"/>
          <p:cNvGrpSpPr/>
          <p:nvPr/>
        </p:nvGrpSpPr>
        <p:grpSpPr>
          <a:xfrm>
            <a:off x="4419600" y="2971800"/>
            <a:ext cx="3949700" cy="3505200"/>
            <a:chOff x="1544" y="1824"/>
            <a:chExt cx="2488" cy="2208"/>
          </a:xfrm>
        </p:grpSpPr>
        <p:sp>
          <p:nvSpPr>
            <p:cNvPr id="8207" name="Line 52"/>
            <p:cNvSpPr/>
            <p:nvPr/>
          </p:nvSpPr>
          <p:spPr>
            <a:xfrm>
              <a:off x="1544" y="3024"/>
              <a:ext cx="2344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8208" name="Line 53"/>
            <p:cNvSpPr/>
            <p:nvPr/>
          </p:nvSpPr>
          <p:spPr>
            <a:xfrm flipV="1">
              <a:off x="1960" y="1920"/>
              <a:ext cx="0" cy="2112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8209" name="Text Box 54"/>
            <p:cNvSpPr txBox="1"/>
            <p:nvPr/>
          </p:nvSpPr>
          <p:spPr>
            <a:xfrm>
              <a:off x="1728" y="2126"/>
              <a:ext cx="19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</a:rPr>
                <a:t>2</a:t>
              </a:r>
              <a:endParaRPr lang="en-US" altLang="zh-CN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8210" name="Text Box 55"/>
            <p:cNvSpPr txBox="1"/>
            <p:nvPr/>
          </p:nvSpPr>
          <p:spPr>
            <a:xfrm>
              <a:off x="1734" y="2538"/>
              <a:ext cx="19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</a:rPr>
                <a:t>1</a:t>
              </a:r>
              <a:endParaRPr lang="en-US" altLang="zh-CN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8211" name="Text Box 56"/>
            <p:cNvSpPr txBox="1"/>
            <p:nvPr/>
          </p:nvSpPr>
          <p:spPr>
            <a:xfrm>
              <a:off x="1685" y="3257"/>
              <a:ext cx="33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</a:rPr>
                <a:t>-1</a:t>
              </a:r>
              <a:endParaRPr lang="en-US" altLang="zh-CN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8212" name="Text Box 57"/>
            <p:cNvSpPr txBox="1"/>
            <p:nvPr/>
          </p:nvSpPr>
          <p:spPr>
            <a:xfrm>
              <a:off x="1685" y="3606"/>
              <a:ext cx="33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</a:rPr>
                <a:t>-2</a:t>
              </a:r>
              <a:endParaRPr lang="en-US" altLang="zh-CN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8213" name="Text Box 58"/>
            <p:cNvSpPr txBox="1"/>
            <p:nvPr/>
          </p:nvSpPr>
          <p:spPr>
            <a:xfrm>
              <a:off x="2112" y="2963"/>
              <a:ext cx="19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</a:rPr>
                <a:t>1</a:t>
              </a:r>
              <a:endParaRPr lang="en-US" altLang="zh-CN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8214" name="Text Box 59"/>
            <p:cNvSpPr txBox="1"/>
            <p:nvPr/>
          </p:nvSpPr>
          <p:spPr>
            <a:xfrm>
              <a:off x="2448" y="2958"/>
              <a:ext cx="19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</a:rPr>
                <a:t>2</a:t>
              </a:r>
              <a:endParaRPr lang="en-US" altLang="zh-CN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8215" name="Text Box 60"/>
            <p:cNvSpPr txBox="1"/>
            <p:nvPr/>
          </p:nvSpPr>
          <p:spPr>
            <a:xfrm>
              <a:off x="3216" y="2966"/>
              <a:ext cx="19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</a:rPr>
                <a:t>4</a:t>
              </a:r>
              <a:endParaRPr lang="en-US" altLang="zh-CN" sz="2800" b="1">
                <a:latin typeface="Times New Roman" panose="02020603050405020304" pitchFamily="18" charset="0"/>
              </a:endParaRPr>
            </a:p>
          </p:txBody>
        </p:sp>
        <p:sp>
          <p:nvSpPr>
            <p:cNvPr id="8216" name="Text Box 61"/>
            <p:cNvSpPr txBox="1"/>
            <p:nvPr/>
          </p:nvSpPr>
          <p:spPr>
            <a:xfrm>
              <a:off x="1776" y="2976"/>
              <a:ext cx="33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b="1">
                  <a:latin typeface="Times New Roman" panose="02020603050405020304" pitchFamily="18" charset="0"/>
                </a:rPr>
                <a:t>0</a:t>
              </a:r>
              <a:endParaRPr lang="en-US" altLang="zh-CN" b="1">
                <a:latin typeface="Times New Roman" panose="02020603050405020304" pitchFamily="18" charset="0"/>
              </a:endParaRPr>
            </a:p>
          </p:txBody>
        </p:sp>
        <p:sp>
          <p:nvSpPr>
            <p:cNvPr id="8217" name="Text Box 62"/>
            <p:cNvSpPr txBox="1"/>
            <p:nvPr/>
          </p:nvSpPr>
          <p:spPr>
            <a:xfrm>
              <a:off x="1736" y="1824"/>
              <a:ext cx="37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 i="1">
                  <a:latin typeface="Times New Roman" panose="02020603050405020304" pitchFamily="18" charset="0"/>
                </a:rPr>
                <a:t>y</a:t>
              </a:r>
              <a:endParaRPr lang="en-US" altLang="zh-CN" sz="2800" b="1" i="1">
                <a:latin typeface="Times New Roman" panose="02020603050405020304" pitchFamily="18" charset="0"/>
              </a:endParaRPr>
            </a:p>
          </p:txBody>
        </p:sp>
        <p:sp>
          <p:nvSpPr>
            <p:cNvPr id="8218" name="Text Box 63"/>
            <p:cNvSpPr txBox="1"/>
            <p:nvPr/>
          </p:nvSpPr>
          <p:spPr>
            <a:xfrm>
              <a:off x="3648" y="2976"/>
              <a:ext cx="38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 i="1">
                  <a:latin typeface="Times New Roman" panose="02020603050405020304" pitchFamily="18" charset="0"/>
                </a:rPr>
                <a:t>x</a:t>
              </a:r>
              <a:endParaRPr lang="en-US" altLang="zh-CN" sz="2800" b="1" i="1">
                <a:latin typeface="Times New Roman" panose="02020603050405020304" pitchFamily="18" charset="0"/>
              </a:endParaRPr>
            </a:p>
          </p:txBody>
        </p:sp>
        <p:sp>
          <p:nvSpPr>
            <p:cNvPr id="8219" name="Text Box 64"/>
            <p:cNvSpPr txBox="1"/>
            <p:nvPr/>
          </p:nvSpPr>
          <p:spPr>
            <a:xfrm>
              <a:off x="2832" y="2952"/>
              <a:ext cx="19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latin typeface="Times New Roman" panose="02020603050405020304" pitchFamily="18" charset="0"/>
                </a:rPr>
                <a:t>3</a:t>
              </a:r>
              <a:endParaRPr lang="en-US" altLang="zh-CN" sz="28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8201" name="Arc 31"/>
          <p:cNvSpPr/>
          <p:nvPr/>
        </p:nvSpPr>
        <p:spPr>
          <a:xfrm rot="-5400000">
            <a:off x="5372100" y="3238500"/>
            <a:ext cx="2895600" cy="3124200"/>
          </a:xfrm>
          <a:custGeom>
            <a:avLst/>
            <a:gdLst>
              <a:gd name="txL" fmla="*/ 0 w 21745"/>
              <a:gd name="txT" fmla="*/ 0 h 21600"/>
              <a:gd name="txR" fmla="*/ 21745 w 21745"/>
              <a:gd name="txB" fmla="*/ 21600 h 21600"/>
            </a:gdLst>
            <a:ahLst/>
            <a:cxnLst>
              <a:cxn ang="0">
                <a:pos x="0" y="0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21745" h="21600" fill="none">
                <a:moveTo>
                  <a:pt x="0" y="0"/>
                </a:moveTo>
                <a:cubicBezTo>
                  <a:pt x="48" y="0"/>
                  <a:pt x="96" y="-1"/>
                  <a:pt x="145" y="0"/>
                </a:cubicBezTo>
                <a:cubicBezTo>
                  <a:pt x="12074" y="0"/>
                  <a:pt x="21745" y="9670"/>
                  <a:pt x="21745" y="21600"/>
                </a:cubicBezTo>
              </a:path>
              <a:path w="21745" h="21600" stroke="0">
                <a:moveTo>
                  <a:pt x="0" y="0"/>
                </a:moveTo>
                <a:cubicBezTo>
                  <a:pt x="48" y="0"/>
                  <a:pt x="96" y="-1"/>
                  <a:pt x="145" y="0"/>
                </a:cubicBezTo>
                <a:cubicBezTo>
                  <a:pt x="12074" y="0"/>
                  <a:pt x="21745" y="9670"/>
                  <a:pt x="21745" y="21600"/>
                </a:cubicBezTo>
                <a:lnTo>
                  <a:pt x="145" y="21600"/>
                </a:lnTo>
                <a:close/>
              </a:path>
            </a:pathLst>
          </a:custGeom>
          <a:noFill/>
          <a:ln w="508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rot="0" vert="eaVert" wrap="none" anchor="ctr" anchorCtr="0"/>
          <a:p>
            <a:pPr algn="ctr"/>
            <a:endParaRPr lang="zh-CN" altLang="zh-CN" sz="2800" dirty="0">
              <a:latin typeface="Arial" panose="020B0604020202020204" pitchFamily="34" charset="0"/>
            </a:endParaRPr>
          </a:p>
        </p:txBody>
      </p:sp>
      <p:sp>
        <p:nvSpPr>
          <p:cNvPr id="125979" name="Line 27"/>
          <p:cNvSpPr/>
          <p:nvPr/>
        </p:nvSpPr>
        <p:spPr>
          <a:xfrm>
            <a:off x="5486400" y="3200400"/>
            <a:ext cx="2209800" cy="3124200"/>
          </a:xfrm>
          <a:prstGeom prst="line">
            <a:avLst/>
          </a:prstGeom>
          <a:ln w="5080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5980" name="Line 28"/>
          <p:cNvSpPr/>
          <p:nvPr/>
        </p:nvSpPr>
        <p:spPr>
          <a:xfrm>
            <a:off x="6019800" y="3962400"/>
            <a:ext cx="0" cy="914400"/>
          </a:xfrm>
          <a:prstGeom prst="line">
            <a:avLst/>
          </a:prstGeom>
          <a:ln w="38100" cap="flat" cmpd="sng">
            <a:solidFill>
              <a:srgbClr val="FF00FF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8204" name="Text Box 29"/>
          <p:cNvSpPr txBox="1"/>
          <p:nvPr/>
        </p:nvSpPr>
        <p:spPr>
          <a:xfrm>
            <a:off x="261938" y="103188"/>
            <a:ext cx="8653462" cy="2563812"/>
          </a:xfrm>
          <a:prstGeom prst="rect">
            <a:avLst/>
          </a:prstGeom>
          <a:noFill/>
          <a:ln w="7938">
            <a:noFill/>
          </a:ln>
        </p:spPr>
        <p:txBody>
          <a:bodyPr>
            <a:spAutoFit/>
          </a:bodyPr>
          <a:p>
            <a:pPr latinLnBrk="1">
              <a:lnSpc>
                <a:spcPct val="150000"/>
              </a:lnSpc>
            </a:pP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 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例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1: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函数                             在下列哪个区间上有零点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(      )</a:t>
            </a:r>
            <a:endParaRPr lang="en-US" altLang="zh-CN" sz="3600" b="1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latinLnBrk="1">
              <a:lnSpc>
                <a:spcPct val="150000"/>
              </a:lnSpc>
            </a:pP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 A.(0,1)   B.(1,2)   C.(2,3)   D.(3,4) </a:t>
            </a:r>
            <a:endParaRPr lang="en-US" altLang="zh-CN" sz="3600" b="1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pSp>
        <p:nvGrpSpPr>
          <p:cNvPr id="3" name="Group 34"/>
          <p:cNvGrpSpPr/>
          <p:nvPr/>
        </p:nvGrpSpPr>
        <p:grpSpPr>
          <a:xfrm>
            <a:off x="5943600" y="4191000"/>
            <a:ext cx="596900" cy="1885950"/>
            <a:chOff x="3744" y="2640"/>
            <a:chExt cx="376" cy="1188"/>
          </a:xfrm>
        </p:grpSpPr>
        <p:sp>
          <p:nvSpPr>
            <p:cNvPr id="8206" name="Line 31"/>
            <p:cNvSpPr/>
            <p:nvPr/>
          </p:nvSpPr>
          <p:spPr>
            <a:xfrm>
              <a:off x="3888" y="2640"/>
              <a:ext cx="0" cy="81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ysDot"/>
              <a:headEnd type="none" w="med" len="med"/>
              <a:tailEnd type="none" w="med" len="med"/>
            </a:ln>
          </p:spPr>
        </p:sp>
        <p:graphicFrame>
          <p:nvGraphicFramePr>
            <p:cNvPr id="8197" name="Object 32"/>
            <p:cNvGraphicFramePr/>
            <p:nvPr/>
          </p:nvGraphicFramePr>
          <p:xfrm>
            <a:off x="3744" y="3312"/>
            <a:ext cx="376" cy="5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2" name="" r:id="rId5" imgW="165100" imgH="228600" progId="Equation.3">
                    <p:embed/>
                  </p:oleObj>
                </mc:Choice>
                <mc:Fallback>
                  <p:oleObj name="" r:id="rId5" imgW="165100" imgH="228600" progId="Equation.3">
                    <p:embed/>
                    <p:pic>
                      <p:nvPicPr>
                        <p:cNvPr id="0" name="图片 3131"/>
                        <p:cNvPicPr/>
                        <p:nvPr/>
                      </p:nvPicPr>
                      <p:blipFill>
                        <a:blip r:embed="rId6">
                          <a:clrChange>
                            <a:clrFrom>
                              <a:srgbClr val="000000"/>
                            </a:clrFrom>
                            <a:clrTo>
                              <a:srgbClr val="00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3744" y="3312"/>
                          <a:ext cx="376" cy="51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221" name="Object 12"/>
          <p:cNvGraphicFramePr/>
          <p:nvPr/>
        </p:nvGraphicFramePr>
        <p:xfrm>
          <a:off x="2095500" y="304800"/>
          <a:ext cx="3551238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" r:id="rId7" imgW="1002665" imgH="203200" progId="Equation.3">
                  <p:embed/>
                </p:oleObj>
              </mc:Choice>
              <mc:Fallback>
                <p:oleObj name="" r:id="rId7" imgW="1002665" imgH="203200" progId="Equation.3">
                  <p:embed/>
                  <p:pic>
                    <p:nvPicPr>
                      <p:cNvPr id="0" name="图片 3132"/>
                      <p:cNvPicPr/>
                      <p:nvPr/>
                    </p:nvPicPr>
                    <p:blipFill>
                      <a:blip r:embed="rId8">
                        <a:clrChange>
                          <a:clrFrom>
                            <a:srgbClr val="000000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095500" y="304800"/>
                        <a:ext cx="3551238" cy="7159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9" grpId="0"/>
      <p:bldP spid="820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标题 47105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  <a:ln/>
        </p:spPr>
        <p:txBody>
          <a:bodyPr anchor="ctr" anchorCtr="0"/>
          <a:p>
            <a:pPr algn="l"/>
            <a:r>
              <a:rPr lang="zh-CN" altLang="en-US" sz="3300" b="1" dirty="0">
                <a:solidFill>
                  <a:srgbClr val="FF0000"/>
                </a:solidFill>
              </a:rPr>
              <a:t>知识上的收获</a:t>
            </a:r>
            <a:r>
              <a:rPr lang="en-US" altLang="zh-CN" sz="3300">
                <a:solidFill>
                  <a:srgbClr val="FF0000"/>
                </a:solidFill>
              </a:rPr>
              <a:t>:</a:t>
            </a:r>
            <a:endParaRPr lang="en-US" altLang="zh-CN" sz="3300">
              <a:solidFill>
                <a:srgbClr val="FF0000"/>
              </a:solidFill>
            </a:endParaRPr>
          </a:p>
        </p:txBody>
      </p:sp>
      <p:sp>
        <p:nvSpPr>
          <p:cNvPr id="47107" name="文本占位符 47106"/>
          <p:cNvSpPr>
            <a:spLocks noGrp="1"/>
          </p:cNvSpPr>
          <p:nvPr>
            <p:ph type="body" idx="1"/>
          </p:nvPr>
        </p:nvSpPr>
        <p:spPr>
          <a:xfrm>
            <a:off x="609600" y="2057400"/>
            <a:ext cx="6172200" cy="2819400"/>
          </a:xfrm>
          <a:ln/>
        </p:spPr>
        <p:txBody>
          <a:bodyPr/>
          <a:p>
            <a:r>
              <a:rPr lang="zh-CN" altLang="en-US" sz="3000" b="1" dirty="0"/>
              <a:t>函数零点的概念</a:t>
            </a:r>
            <a:endParaRPr lang="zh-CN" altLang="en-US" sz="3000" b="1" dirty="0"/>
          </a:p>
          <a:p>
            <a:r>
              <a:rPr lang="zh-CN" altLang="en-US" sz="3000" b="1" dirty="0"/>
              <a:t>函数的零点存在性定理</a:t>
            </a:r>
            <a:endParaRPr lang="zh-CN" altLang="en-US" sz="3000" b="1" dirty="0"/>
          </a:p>
          <a:p>
            <a:r>
              <a:rPr lang="zh-CN" altLang="en-US" sz="3000" b="1" dirty="0"/>
              <a:t>确定函数零点的方法</a:t>
            </a:r>
            <a:endParaRPr lang="zh-CN" altLang="en-US" sz="3000" b="1" dirty="0"/>
          </a:p>
          <a:p>
            <a:endParaRPr lang="zh-CN" altLang="en-US" sz="3000" dirty="0"/>
          </a:p>
        </p:txBody>
      </p:sp>
      <p:sp>
        <p:nvSpPr>
          <p:cNvPr id="47108" name="文本框 47107"/>
          <p:cNvSpPr txBox="1"/>
          <p:nvPr/>
        </p:nvSpPr>
        <p:spPr>
          <a:xfrm>
            <a:off x="515938" y="3886200"/>
            <a:ext cx="2901950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2800" b="1" dirty="0">
                <a:latin typeface="Arial" panose="020B0604020202020204" pitchFamily="34" charset="0"/>
              </a:rPr>
              <a:t>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思想方法的丰富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7110" name="矩形 47109"/>
          <p:cNvSpPr/>
          <p:nvPr/>
        </p:nvSpPr>
        <p:spPr>
          <a:xfrm>
            <a:off x="685800" y="4419600"/>
            <a:ext cx="6172200" cy="28194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lvl="0"/>
            <a:r>
              <a:rPr lang="zh-CN" altLang="en-US" sz="3000" b="1" dirty="0"/>
              <a:t>函数与方程</a:t>
            </a:r>
            <a:endParaRPr lang="zh-CN" altLang="en-US" sz="3000" b="1" dirty="0"/>
          </a:p>
          <a:p>
            <a:pPr lvl="0"/>
            <a:r>
              <a:rPr lang="zh-CN" altLang="en-US" sz="3000" b="1" dirty="0"/>
              <a:t>由特殊到一般</a:t>
            </a:r>
            <a:endParaRPr lang="zh-CN" altLang="en-US" sz="3000" b="1" dirty="0"/>
          </a:p>
          <a:p>
            <a:pPr lvl="0"/>
            <a:r>
              <a:rPr lang="zh-CN" altLang="en-US" sz="3000" b="1" dirty="0"/>
              <a:t>数形结合</a:t>
            </a:r>
            <a:endParaRPr lang="zh-CN" altLang="en-US" sz="3000" b="1" dirty="0"/>
          </a:p>
        </p:txBody>
      </p:sp>
      <p:sp>
        <p:nvSpPr>
          <p:cNvPr id="47111" name="云形标注 47110"/>
          <p:cNvSpPr/>
          <p:nvPr/>
        </p:nvSpPr>
        <p:spPr>
          <a:xfrm>
            <a:off x="4859338" y="2819400"/>
            <a:ext cx="4284662" cy="1366838"/>
          </a:xfrm>
          <a:prstGeom prst="cloudCallout">
            <a:avLst>
              <a:gd name="adj1" fmla="val -11764"/>
              <a:gd name="adj2" fmla="val 255806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zh-CN" altLang="en-US" sz="4000" dirty="0">
                <a:solidFill>
                  <a:srgbClr val="FF33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你来总结</a:t>
            </a:r>
            <a:endParaRPr lang="zh-CN" altLang="en-US" sz="4000" dirty="0">
              <a:solidFill>
                <a:srgbClr val="FF33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ctr"/>
            <a:endParaRPr lang="zh-CN" altLang="en-US" sz="4000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47112" name="矩形 47111"/>
          <p:cNvSpPr/>
          <p:nvPr/>
        </p:nvSpPr>
        <p:spPr>
          <a:xfrm>
            <a:off x="304800" y="228600"/>
            <a:ext cx="29718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FF"/>
                </a:solidFill>
                <a:latin typeface="华文行楷" panose="02010800040101010101" charset="-122"/>
                <a:ea typeface="华文行楷" panose="02010800040101010101" charset="-122"/>
              </a:rPr>
              <a:t>自我总结</a:t>
            </a:r>
            <a:endParaRPr lang="zh-CN" altLang="en-US" sz="3600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FF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7107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charRg st="8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7107">
                                            <p:txEl>
                                              <p:charRg st="8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charRg st="1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7107">
                                            <p:txEl>
                                              <p:charRg st="1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7110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charRg st="6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7110">
                                            <p:txEl>
                                              <p:charRg st="6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charRg st="13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7110">
                                            <p:txEl>
                                              <p:charRg st="13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7" grpId="0" build="p"/>
      <p:bldP spid="47108" grpId="0"/>
      <p:bldP spid="471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5" name="TextBox 13"/>
          <p:cNvSpPr txBox="1"/>
          <p:nvPr/>
        </p:nvSpPr>
        <p:spPr>
          <a:xfrm>
            <a:off x="152400" y="1857375"/>
            <a:ext cx="482917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Arial" panose="020B0604020202020204" pitchFamily="34" charset="0"/>
              </a:rPr>
              <a:t>判断下列方程是否有根：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graphicFrame>
        <p:nvGraphicFramePr>
          <p:cNvPr id="35846" name="Object 8"/>
          <p:cNvGraphicFramePr/>
          <p:nvPr/>
        </p:nvGraphicFramePr>
        <p:xfrm>
          <a:off x="4267200" y="2590800"/>
          <a:ext cx="2773363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901065" imgH="203200" progId="Equation.DSMT4">
                  <p:embed/>
                </p:oleObj>
              </mc:Choice>
              <mc:Fallback>
                <p:oleObj name="" r:id="rId1" imgW="901065" imgH="203200" progId="Equation.DSMT4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2">
                        <a:clrChange>
                          <a:clrFrom>
                            <a:srgbClr val="FFFFFF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4267200" y="2590800"/>
                        <a:ext cx="2773363" cy="623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7" name="Object 14"/>
          <p:cNvGraphicFramePr/>
          <p:nvPr/>
        </p:nvGraphicFramePr>
        <p:xfrm>
          <a:off x="457200" y="2743200"/>
          <a:ext cx="1874838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3" imgW="608330" imgH="177800" progId="Equation.DSMT4">
                  <p:embed/>
                </p:oleObj>
              </mc:Choice>
              <mc:Fallback>
                <p:oleObj name="" r:id="rId3" imgW="608330" imgH="177800" progId="Equation.DSMT4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457200" y="2743200"/>
                        <a:ext cx="1874838" cy="546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8" name="Object 15"/>
          <p:cNvGraphicFramePr/>
          <p:nvPr/>
        </p:nvGraphicFramePr>
        <p:xfrm>
          <a:off x="4267200" y="4038600"/>
          <a:ext cx="34036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5" imgW="1217930" imgH="203200" progId="Equation.DSMT4">
                  <p:embed/>
                </p:oleObj>
              </mc:Choice>
              <mc:Fallback>
                <p:oleObj name="" r:id="rId5" imgW="1217930" imgH="203200" progId="Equation.DSMT4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4267200" y="4038600"/>
                        <a:ext cx="3403600" cy="5572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9" name="Object 16"/>
          <p:cNvGraphicFramePr/>
          <p:nvPr/>
        </p:nvGraphicFramePr>
        <p:xfrm>
          <a:off x="457200" y="4038600"/>
          <a:ext cx="2811463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7" imgW="913765" imgH="203200" progId="Equation.DSMT4">
                  <p:embed/>
                </p:oleObj>
              </mc:Choice>
              <mc:Fallback>
                <p:oleObj name="" r:id="rId7" imgW="913765" imgH="203200" progId="Equation.DSMT4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8">
                        <a:clrChange>
                          <a:clrFrom>
                            <a:srgbClr val="FFFFFF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457200" y="4038600"/>
                        <a:ext cx="2811463" cy="623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0" name="矩形 35849"/>
          <p:cNvSpPr/>
          <p:nvPr/>
        </p:nvSpPr>
        <p:spPr>
          <a:xfrm>
            <a:off x="304800" y="228600"/>
            <a:ext cx="29718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FF"/>
                </a:solidFill>
                <a:latin typeface="华文行楷" panose="02010800040101010101" charset="-122"/>
                <a:ea typeface="华文行楷" panose="02010800040101010101" charset="-122"/>
              </a:rPr>
              <a:t>复习引入</a:t>
            </a:r>
            <a:endParaRPr lang="zh-CN" altLang="en-US" sz="3600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FF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35851" name="文本框 35850"/>
          <p:cNvSpPr txBox="1"/>
          <p:nvPr/>
        </p:nvSpPr>
        <p:spPr>
          <a:xfrm>
            <a:off x="2286000" y="2514600"/>
            <a:ext cx="8382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b="1" dirty="0">
                <a:solidFill>
                  <a:srgbClr val="FF0000"/>
                </a:solidFill>
                <a:latin typeface="Arial" panose="020B0604020202020204" pitchFamily="34" charset="0"/>
              </a:rPr>
              <a:t>有</a:t>
            </a:r>
            <a:endParaRPr lang="zh-CN" altLang="en-US" sz="4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5852" name="文本框 35851"/>
          <p:cNvSpPr txBox="1"/>
          <p:nvPr/>
        </p:nvSpPr>
        <p:spPr>
          <a:xfrm>
            <a:off x="7010400" y="2438400"/>
            <a:ext cx="8382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b="1" dirty="0">
                <a:solidFill>
                  <a:srgbClr val="FF0000"/>
                </a:solidFill>
                <a:latin typeface="Arial" panose="020B0604020202020204" pitchFamily="34" charset="0"/>
              </a:rPr>
              <a:t>有</a:t>
            </a:r>
            <a:endParaRPr lang="zh-CN" altLang="en-US" sz="4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5853" name="文本框 35852"/>
          <p:cNvSpPr txBox="1"/>
          <p:nvPr/>
        </p:nvSpPr>
        <p:spPr>
          <a:xfrm>
            <a:off x="3200400" y="3962400"/>
            <a:ext cx="838200" cy="823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b="1" dirty="0">
                <a:solidFill>
                  <a:srgbClr val="FF0000"/>
                </a:solidFill>
                <a:latin typeface="Arial" panose="020B0604020202020204" pitchFamily="34" charset="0"/>
              </a:rPr>
              <a:t>无</a:t>
            </a:r>
            <a:endParaRPr lang="zh-CN" altLang="en-US" sz="4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5854" name="文本框 35853"/>
          <p:cNvSpPr txBox="1"/>
          <p:nvPr/>
        </p:nvSpPr>
        <p:spPr>
          <a:xfrm>
            <a:off x="7620000" y="3429000"/>
            <a:ext cx="838200" cy="14335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8800" b="1" dirty="0">
                <a:solidFill>
                  <a:srgbClr val="FF0000"/>
                </a:solidFill>
                <a:latin typeface="Arial" panose="020B0604020202020204" pitchFamily="34" charset="0"/>
              </a:rPr>
              <a:t>？</a:t>
            </a:r>
            <a:endParaRPr lang="zh-CN" altLang="en-US" sz="8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1" grpId="0"/>
      <p:bldP spid="35852" grpId="0"/>
      <p:bldP spid="35853" grpId="0"/>
      <p:bldP spid="358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089" name="组合 1088"/>
          <p:cNvGrpSpPr/>
          <p:nvPr/>
        </p:nvGrpSpPr>
        <p:grpSpPr>
          <a:xfrm>
            <a:off x="0" y="1143000"/>
            <a:ext cx="8515350" cy="1600200"/>
            <a:chOff x="96" y="864"/>
            <a:chExt cx="5364" cy="1008"/>
          </a:xfrm>
        </p:grpSpPr>
        <p:sp>
          <p:nvSpPr>
            <p:cNvPr id="1030" name="Text Box 5"/>
            <p:cNvSpPr txBox="1"/>
            <p:nvPr/>
          </p:nvSpPr>
          <p:spPr>
            <a:xfrm>
              <a:off x="192" y="928"/>
              <a:ext cx="2784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600" b="1" dirty="0">
                  <a:latin typeface="Times New Roman" panose="02020603050405020304" pitchFamily="18" charset="0"/>
                </a:rPr>
                <a:t>约定一元二次方程</a:t>
              </a:r>
              <a:endParaRPr lang="zh-CN" altLang="en-US" sz="3600" b="1"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027" name="Object 6"/>
            <p:cNvGraphicFramePr/>
            <p:nvPr/>
          </p:nvGraphicFramePr>
          <p:xfrm>
            <a:off x="2544" y="864"/>
            <a:ext cx="2661" cy="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1" imgW="1384300" imgH="228600" progId="Equation.3">
                    <p:embed/>
                  </p:oleObj>
                </mc:Choice>
                <mc:Fallback>
                  <p:oleObj name="" r:id="rId1" imgW="1384300" imgH="228600" progId="Equation.3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2">
                          <a:clrChange>
                            <a:clrFrom>
                              <a:srgbClr val="000000"/>
                            </a:clrFrom>
                            <a:clrTo>
                              <a:srgbClr val="0000FF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544" y="864"/>
                          <a:ext cx="2661" cy="49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" name="Object 8"/>
            <p:cNvGraphicFramePr/>
            <p:nvPr/>
          </p:nvGraphicFramePr>
          <p:xfrm>
            <a:off x="2448" y="1360"/>
            <a:ext cx="3012" cy="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3" imgW="1397000" imgH="228600" progId="Equation.3">
                    <p:embed/>
                  </p:oleObj>
                </mc:Choice>
                <mc:Fallback>
                  <p:oleObj name="" r:id="rId3" imgW="1397000" imgH="228600" progId="Equation.3">
                    <p:embed/>
                    <p:pic>
                      <p:nvPicPr>
                        <p:cNvPr id="0" name="图片 3076"/>
                        <p:cNvPicPr/>
                        <p:nvPr/>
                      </p:nvPicPr>
                      <p:blipFill>
                        <a:blip r:embed="rId4">
                          <a:clrChange>
                            <a:clrFrom>
                              <a:srgbClr val="000000"/>
                            </a:clrFrom>
                            <a:clrTo>
                              <a:srgbClr val="FF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2448" y="1360"/>
                          <a:ext cx="3012" cy="51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82" name="Text Box 7"/>
            <p:cNvSpPr txBox="1"/>
            <p:nvPr/>
          </p:nvSpPr>
          <p:spPr>
            <a:xfrm>
              <a:off x="96" y="1456"/>
              <a:ext cx="4656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600" b="1" dirty="0">
                  <a:latin typeface="Times New Roman" panose="02020603050405020304" pitchFamily="18" charset="0"/>
                </a:rPr>
                <a:t>对应的二次函数是</a:t>
              </a:r>
              <a:endParaRPr lang="zh-CN" altLang="en-US" sz="3600" b="1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086" name="组合 1085"/>
          <p:cNvGrpSpPr/>
          <p:nvPr/>
        </p:nvGrpSpPr>
        <p:grpSpPr>
          <a:xfrm>
            <a:off x="38100" y="3810000"/>
            <a:ext cx="9105900" cy="2051050"/>
            <a:chOff x="-48" y="1464"/>
            <a:chExt cx="5736" cy="1292"/>
          </a:xfrm>
        </p:grpSpPr>
        <p:sp>
          <p:nvSpPr>
            <p:cNvPr id="1031" name="Text Box 7"/>
            <p:cNvSpPr txBox="1"/>
            <p:nvPr/>
          </p:nvSpPr>
          <p:spPr>
            <a:xfrm>
              <a:off x="0" y="1945"/>
              <a:ext cx="4656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600" b="1" dirty="0">
                  <a:latin typeface="Times New Roman" panose="02020603050405020304" pitchFamily="18" charset="0"/>
                </a:rPr>
                <a:t>的</a:t>
              </a:r>
              <a:r>
                <a:rPr lang="zh-CN" alt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根</a:t>
              </a:r>
              <a:r>
                <a:rPr lang="zh-CN" altLang="en-US" sz="3600" b="1" dirty="0">
                  <a:latin typeface="Times New Roman" panose="02020603050405020304" pitchFamily="18" charset="0"/>
                </a:rPr>
                <a:t>与对应的二次函数</a:t>
              </a:r>
              <a:endParaRPr lang="zh-CN" altLang="en-US" sz="36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1032" name="Text Box 9"/>
            <p:cNvSpPr txBox="1"/>
            <p:nvPr/>
          </p:nvSpPr>
          <p:spPr>
            <a:xfrm>
              <a:off x="0" y="2352"/>
              <a:ext cx="3175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600" b="1" dirty="0">
                  <a:latin typeface="Times New Roman" panose="02020603050405020304" pitchFamily="18" charset="0"/>
                </a:rPr>
                <a:t>的</a:t>
              </a:r>
              <a:r>
                <a:rPr lang="zh-CN" alt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图象</a:t>
              </a:r>
              <a:r>
                <a:rPr lang="zh-CN" altLang="en-US" sz="3600" b="1" dirty="0">
                  <a:latin typeface="Times New Roman" panose="02020603050405020304" pitchFamily="18" charset="0"/>
                </a:rPr>
                <a:t>有什么关系？</a:t>
              </a:r>
              <a:endParaRPr lang="zh-CN" altLang="en-US" sz="36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1033" name="Text Box 10"/>
            <p:cNvSpPr txBox="1"/>
            <p:nvPr/>
          </p:nvSpPr>
          <p:spPr>
            <a:xfrm>
              <a:off x="-48" y="1488"/>
              <a:ext cx="1543" cy="48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4400" b="1" dirty="0">
                  <a:solidFill>
                    <a:srgbClr val="0000FF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问题</a:t>
              </a:r>
              <a:r>
                <a:rPr lang="en-US" altLang="zh-CN" sz="4400" b="1">
                  <a:solidFill>
                    <a:srgbClr val="0000FF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1</a:t>
              </a:r>
              <a:r>
                <a:rPr lang="zh-CN" altLang="en-US" sz="44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：</a:t>
              </a:r>
              <a:endParaRPr lang="zh-CN" altLang="en-US" sz="4400" b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81" name="Text Box 5"/>
            <p:cNvSpPr txBox="1"/>
            <p:nvPr/>
          </p:nvSpPr>
          <p:spPr>
            <a:xfrm>
              <a:off x="912" y="1528"/>
              <a:ext cx="2784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600" b="1" dirty="0">
                  <a:latin typeface="Times New Roman" panose="02020603050405020304" pitchFamily="18" charset="0"/>
                </a:rPr>
                <a:t>一元二次方程</a:t>
              </a:r>
              <a:endParaRPr lang="zh-CN" altLang="en-US" sz="3600" b="1"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084" name="Object 6"/>
            <p:cNvGraphicFramePr/>
            <p:nvPr/>
          </p:nvGraphicFramePr>
          <p:xfrm>
            <a:off x="2680" y="1464"/>
            <a:ext cx="2661" cy="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" r:id="rId5" imgW="1384300" imgH="228600" progId="Equation.3">
                    <p:embed/>
                  </p:oleObj>
                </mc:Choice>
                <mc:Fallback>
                  <p:oleObj name="" r:id="rId5" imgW="1384300" imgH="228600" progId="Equation.3">
                    <p:embed/>
                    <p:pic>
                      <p:nvPicPr>
                        <p:cNvPr id="0" name="图片 3081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680" y="1464"/>
                          <a:ext cx="2661" cy="49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85" name="Object 8"/>
            <p:cNvGraphicFramePr/>
            <p:nvPr/>
          </p:nvGraphicFramePr>
          <p:xfrm>
            <a:off x="2904" y="1872"/>
            <a:ext cx="2784" cy="4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3" name="" r:id="rId6" imgW="1397000" imgH="228600" progId="Equation.3">
                    <p:embed/>
                  </p:oleObj>
                </mc:Choice>
                <mc:Fallback>
                  <p:oleObj name="" r:id="rId6" imgW="1397000" imgH="228600" progId="Equation.3">
                    <p:embed/>
                    <p:pic>
                      <p:nvPicPr>
                        <p:cNvPr id="0" name="图片 3082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904" y="1872"/>
                          <a:ext cx="2784" cy="47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88" name="矩形 1087"/>
          <p:cNvSpPr/>
          <p:nvPr/>
        </p:nvSpPr>
        <p:spPr>
          <a:xfrm>
            <a:off x="304800" y="228600"/>
            <a:ext cx="29718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3600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FF"/>
                </a:solidFill>
                <a:latin typeface="华文行楷" panose="02010800040101010101" charset="-122"/>
                <a:ea typeface="华文行楷" panose="02010800040101010101" charset="-122"/>
              </a:rPr>
              <a:t>探究新知</a:t>
            </a:r>
            <a:endParaRPr lang="zh-CN" altLang="en-US" sz="3600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FF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1090" name="文本框 1089"/>
          <p:cNvSpPr txBox="1"/>
          <p:nvPr/>
        </p:nvSpPr>
        <p:spPr>
          <a:xfrm>
            <a:off x="0" y="2844800"/>
            <a:ext cx="23622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00FF"/>
                </a:solidFill>
                <a:latin typeface="Arial" panose="020B0604020202020204" pitchFamily="34" charset="0"/>
              </a:rPr>
              <a:t>推广：</a:t>
            </a:r>
            <a:endParaRPr lang="zh-CN" altLang="en-US" sz="36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095" name="Object 6"/>
          <p:cNvGraphicFramePr/>
          <p:nvPr/>
        </p:nvGraphicFramePr>
        <p:xfrm>
          <a:off x="6519863" y="2833688"/>
          <a:ext cx="2182812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7" imgW="596265" imgH="203200" progId="Equation.3">
                  <p:embed/>
                </p:oleObj>
              </mc:Choice>
              <mc:Fallback>
                <p:oleObj name="" r:id="rId7" imgW="596265" imgH="203200" progId="Equation.3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519863" y="2833688"/>
                        <a:ext cx="2182812" cy="6715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02" name="组合 1101"/>
          <p:cNvGrpSpPr/>
          <p:nvPr/>
        </p:nvGrpSpPr>
        <p:grpSpPr>
          <a:xfrm>
            <a:off x="1066800" y="2841625"/>
            <a:ext cx="6540500" cy="663575"/>
            <a:chOff x="776" y="1690"/>
            <a:chExt cx="4120" cy="418"/>
          </a:xfrm>
        </p:grpSpPr>
        <p:sp>
          <p:nvSpPr>
            <p:cNvPr id="1094" name="Text Box 5"/>
            <p:cNvSpPr txBox="1"/>
            <p:nvPr/>
          </p:nvSpPr>
          <p:spPr>
            <a:xfrm>
              <a:off x="2450" y="1690"/>
              <a:ext cx="2446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600" b="1" dirty="0">
                  <a:latin typeface="Times New Roman" panose="02020603050405020304" pitchFamily="18" charset="0"/>
                </a:rPr>
                <a:t>对应的方程是</a:t>
              </a:r>
              <a:endParaRPr lang="zh-CN" altLang="en-US" sz="36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1097" name="Text Box 8"/>
            <p:cNvSpPr txBox="1"/>
            <p:nvPr/>
          </p:nvSpPr>
          <p:spPr>
            <a:xfrm>
              <a:off x="776" y="1704"/>
              <a:ext cx="1636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600" b="1" dirty="0">
                  <a:latin typeface="Times New Roman" panose="02020603050405020304" pitchFamily="18" charset="0"/>
                </a:rPr>
                <a:t>函数</a:t>
              </a:r>
              <a:endParaRPr lang="zh-CN" altLang="en-US" sz="3600" b="1"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098" name="Object 9"/>
            <p:cNvGraphicFramePr/>
            <p:nvPr/>
          </p:nvGraphicFramePr>
          <p:xfrm>
            <a:off x="1396" y="1719"/>
            <a:ext cx="1145" cy="3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" r:id="rId9" imgW="583565" imgH="203200" progId="Equation.3">
                    <p:embed/>
                  </p:oleObj>
                </mc:Choice>
                <mc:Fallback>
                  <p:oleObj name="" r:id="rId9" imgW="583565" imgH="203200" progId="Equation.3">
                    <p:embed/>
                    <p:pic>
                      <p:nvPicPr>
                        <p:cNvPr id="0" name="图片 3084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396" y="1719"/>
                          <a:ext cx="1145" cy="37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2445" name="表格 12444"/>
          <p:cNvGraphicFramePr/>
          <p:nvPr/>
        </p:nvGraphicFramePr>
        <p:xfrm>
          <a:off x="215900" y="765175"/>
          <a:ext cx="8532813" cy="4873625"/>
        </p:xfrm>
        <a:graphic>
          <a:graphicData uri="http://schemas.openxmlformats.org/drawingml/2006/table">
            <a:tbl>
              <a:tblPr/>
              <a:tblGrid>
                <a:gridCol w="1814513"/>
                <a:gridCol w="2357437"/>
                <a:gridCol w="2085975"/>
                <a:gridCol w="2274888"/>
              </a:tblGrid>
              <a:tr h="638175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fontAlgn="ctr" hangingPunct="1">
                        <a:lnSpc>
                          <a:spcPct val="80000"/>
                        </a:lnSpc>
                        <a:buNone/>
                      </a:pPr>
                      <a:endParaRPr lang="zh-CN" altLang="zh-CN" sz="2400" b="1" dirty="0">
                        <a:solidFill>
                          <a:srgbClr val="0000FF"/>
                        </a:solidFill>
                      </a:endParaRPr>
                    </a:p>
                  </a:txBody>
                  <a:tcPr marT="19050" marB="19050"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fontAlgn="ctr" hangingPunct="1">
                        <a:lnSpc>
                          <a:spcPct val="80000"/>
                        </a:lnSpc>
                        <a:buNone/>
                      </a:pPr>
                      <a:r>
                        <a:rPr lang="en-US" altLang="zh-CN" sz="2000" b="1">
                          <a:solidFill>
                            <a:srgbClr val="0000FF"/>
                          </a:solidFill>
                        </a:rPr>
                        <a:t> </a:t>
                      </a:r>
                      <a:endParaRPr lang="en-US" altLang="zh-CN" sz="2000" b="1">
                        <a:solidFill>
                          <a:srgbClr val="0000FF"/>
                        </a:solidFill>
                      </a:endParaRPr>
                    </a:p>
                  </a:txBody>
                  <a:tcPr marT="19050" marB="19050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fontAlgn="ctr" hangingPunct="1">
                        <a:lnSpc>
                          <a:spcPct val="80000"/>
                        </a:lnSpc>
                        <a:buNone/>
                      </a:pPr>
                      <a:endParaRPr lang="zh-CN" altLang="zh-CN" sz="2400" b="1" dirty="0">
                        <a:solidFill>
                          <a:srgbClr val="CC00CC"/>
                        </a:solidFill>
                      </a:endParaRPr>
                    </a:p>
                  </a:txBody>
                  <a:tcPr marT="19050" marB="19050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fontAlgn="ctr" hangingPunct="1">
                        <a:lnSpc>
                          <a:spcPct val="80000"/>
                        </a:lnSpc>
                        <a:buNone/>
                      </a:pPr>
                      <a:endParaRPr lang="zh-CN" altLang="zh-CN" sz="2000" b="1" dirty="0">
                        <a:solidFill>
                          <a:srgbClr val="CC00CC"/>
                        </a:solidFill>
                      </a:endParaRPr>
                    </a:p>
                  </a:txBody>
                  <a:tcPr marT="19050" marB="19050"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fontAlgn="ctr" hangingPunct="1">
                        <a:lnSpc>
                          <a:spcPct val="80000"/>
                        </a:lnSpc>
                        <a:buNone/>
                      </a:pPr>
                      <a:endParaRPr lang="zh-CN" altLang="zh-CN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fontAlgn="ctr" hangingPunct="1">
                        <a:lnSpc>
                          <a:spcPct val="80000"/>
                        </a:lnSpc>
                        <a:buNone/>
                      </a:pPr>
                      <a:endParaRPr lang="zh-CN" altLang="zh-CN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fontAlgn="ctr" hangingPunct="1">
                        <a:lnSpc>
                          <a:spcPct val="80000"/>
                        </a:lnSpc>
                        <a:buNone/>
                      </a:pPr>
                      <a:endParaRPr lang="zh-CN" altLang="zh-CN" sz="20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fontAlgn="ctr" hangingPunct="1">
                        <a:lnSpc>
                          <a:spcPct val="80000"/>
                        </a:lnSpc>
                        <a:buNone/>
                      </a:pPr>
                      <a:endParaRPr lang="zh-CN" altLang="zh-CN" sz="2400" b="1" dirty="0">
                        <a:solidFill>
                          <a:srgbClr val="CC00CC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7450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fontAlgn="ctr" hangingPunct="1">
                        <a:lnSpc>
                          <a:spcPct val="80000"/>
                        </a:lnSpc>
                        <a:buNone/>
                      </a:pPr>
                      <a:endParaRPr lang="zh-CN" altLang="zh-CN" sz="2000" b="1" dirty="0">
                        <a:solidFill>
                          <a:srgbClr val="CC00CC"/>
                        </a:solidFill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fontAlgn="ctr" hangingPunct="1">
                        <a:lnSpc>
                          <a:spcPct val="80000"/>
                        </a:lnSpc>
                        <a:buNone/>
                      </a:pPr>
                      <a:endParaRPr lang="zh-CN" altLang="zh-CN" sz="2400" b="1" dirty="0">
                        <a:solidFill>
                          <a:srgbClr val="CC00CC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fontAlgn="ctr" hangingPunct="1">
                        <a:lnSpc>
                          <a:spcPct val="80000"/>
                        </a:lnSpc>
                        <a:buNone/>
                      </a:pPr>
                      <a:endParaRPr lang="zh-CN" altLang="zh-CN" sz="2400" b="1" dirty="0">
                        <a:solidFill>
                          <a:srgbClr val="CC00CC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fontAlgn="ctr" hangingPunct="1">
                        <a:lnSpc>
                          <a:spcPct val="80000"/>
                        </a:lnSpc>
                        <a:buNone/>
                      </a:pPr>
                      <a:endParaRPr lang="zh-CN" altLang="zh-CN" sz="2000" b="1" dirty="0">
                        <a:solidFill>
                          <a:srgbClr val="CC00CC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2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zh-CN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miter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2" name="Rectangle 34"/>
          <p:cNvSpPr/>
          <p:nvPr/>
        </p:nvSpPr>
        <p:spPr>
          <a:xfrm>
            <a:off x="592138" y="822325"/>
            <a:ext cx="102711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Times New Roman" panose="02020603050405020304" pitchFamily="18" charset="0"/>
              </a:rPr>
              <a:t>方程</a:t>
            </a:r>
            <a:endParaRPr lang="zh-CN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106531" name="Rectangle 35"/>
          <p:cNvSpPr/>
          <p:nvPr/>
        </p:nvSpPr>
        <p:spPr>
          <a:xfrm>
            <a:off x="4503738" y="908050"/>
            <a:ext cx="2084387" cy="4333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</a:pP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2</a:t>
            </a:r>
            <a:r>
              <a:rPr lang="zh-CN" altLang="en-US" sz="2800" b="1" i="1" dirty="0">
                <a:latin typeface="Times New Roman" panose="02020603050405020304" pitchFamily="18" charset="0"/>
              </a:rPr>
              <a:t>－</a:t>
            </a:r>
            <a:r>
              <a:rPr lang="en-US" altLang="zh-CN" sz="2800" b="1">
                <a:latin typeface="Times New Roman" panose="02020603050405020304" pitchFamily="18" charset="0"/>
              </a:rPr>
              <a:t>2</a:t>
            </a:r>
            <a:r>
              <a:rPr lang="en-US" altLang="zh-CN" sz="2800" b="1" i="1">
                <a:latin typeface="Times New Roman" panose="02020603050405020304" pitchFamily="18" charset="0"/>
              </a:rPr>
              <a:t>x+</a:t>
            </a:r>
            <a:r>
              <a:rPr lang="en-US" altLang="zh-CN" sz="2800" b="1">
                <a:latin typeface="Times New Roman" panose="02020603050405020304" pitchFamily="18" charset="0"/>
              </a:rPr>
              <a:t>1</a:t>
            </a:r>
            <a:r>
              <a:rPr lang="en-US" altLang="zh-CN" sz="2800" b="1" i="1">
                <a:latin typeface="Times New Roman" panose="02020603050405020304" pitchFamily="18" charset="0"/>
              </a:rPr>
              <a:t>=0</a:t>
            </a:r>
            <a:endParaRPr lang="en-US" altLang="zh-CN" sz="2800" b="1" i="1">
              <a:latin typeface="Times New Roman" panose="02020603050405020304" pitchFamily="18" charset="0"/>
            </a:endParaRPr>
          </a:p>
        </p:txBody>
      </p:sp>
      <p:sp>
        <p:nvSpPr>
          <p:cNvPr id="106532" name="Rectangle 36"/>
          <p:cNvSpPr/>
          <p:nvPr/>
        </p:nvSpPr>
        <p:spPr>
          <a:xfrm>
            <a:off x="6616700" y="908050"/>
            <a:ext cx="2527300" cy="4333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</a:pP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2</a:t>
            </a:r>
            <a:r>
              <a:rPr lang="zh-CN" altLang="en-US" sz="2800" b="1" i="1" dirty="0">
                <a:latin typeface="Times New Roman" panose="02020603050405020304" pitchFamily="18" charset="0"/>
              </a:rPr>
              <a:t>－</a:t>
            </a:r>
            <a:r>
              <a:rPr lang="en-US" altLang="zh-CN" sz="2800" b="1">
                <a:latin typeface="Times New Roman" panose="02020603050405020304" pitchFamily="18" charset="0"/>
              </a:rPr>
              <a:t>2</a:t>
            </a:r>
            <a:r>
              <a:rPr lang="en-US" altLang="zh-CN" sz="2800" b="1" i="1">
                <a:latin typeface="Times New Roman" panose="02020603050405020304" pitchFamily="18" charset="0"/>
              </a:rPr>
              <a:t>x+</a:t>
            </a:r>
            <a:r>
              <a:rPr lang="en-US" altLang="zh-CN" sz="2800" b="1">
                <a:latin typeface="Times New Roman" panose="02020603050405020304" pitchFamily="18" charset="0"/>
              </a:rPr>
              <a:t>3</a:t>
            </a:r>
            <a:r>
              <a:rPr lang="en-US" altLang="zh-CN" sz="2800" b="1" i="1">
                <a:latin typeface="Times New Roman" panose="02020603050405020304" pitchFamily="18" charset="0"/>
              </a:rPr>
              <a:t>=0</a:t>
            </a:r>
            <a:endParaRPr lang="en-US" altLang="zh-CN" sz="2800" b="1" i="1">
              <a:latin typeface="Times New Roman" panose="02020603050405020304" pitchFamily="18" charset="0"/>
            </a:endParaRPr>
          </a:p>
        </p:txBody>
      </p:sp>
      <p:sp>
        <p:nvSpPr>
          <p:cNvPr id="106533" name="Rectangle 37"/>
          <p:cNvSpPr/>
          <p:nvPr/>
        </p:nvSpPr>
        <p:spPr>
          <a:xfrm>
            <a:off x="2162175" y="1460500"/>
            <a:ext cx="2338388" cy="4333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</a:pPr>
            <a:r>
              <a:rPr lang="en-US" altLang="zh-CN" sz="2800" b="1" i="1">
                <a:latin typeface="Times New Roman" panose="02020603050405020304" pitchFamily="18" charset="0"/>
              </a:rPr>
              <a:t>y= x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2</a:t>
            </a:r>
            <a:r>
              <a:rPr lang="zh-CN" altLang="en-US" sz="2800" b="1" i="1" dirty="0">
                <a:latin typeface="Times New Roman" panose="02020603050405020304" pitchFamily="18" charset="0"/>
              </a:rPr>
              <a:t>－</a:t>
            </a:r>
            <a:r>
              <a:rPr lang="en-US" altLang="zh-CN" sz="2800" b="1">
                <a:latin typeface="Times New Roman" panose="02020603050405020304" pitchFamily="18" charset="0"/>
              </a:rPr>
              <a:t>2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zh-CN" altLang="en-US" sz="2800" b="1" i="1" dirty="0">
                <a:latin typeface="Times New Roman" panose="02020603050405020304" pitchFamily="18" charset="0"/>
              </a:rPr>
              <a:t>－</a:t>
            </a:r>
            <a:r>
              <a:rPr lang="en-US" altLang="zh-CN" sz="2800" b="1">
                <a:latin typeface="Times New Roman" panose="02020603050405020304" pitchFamily="18" charset="0"/>
              </a:rPr>
              <a:t>3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106534" name="Rectangle 38"/>
          <p:cNvSpPr/>
          <p:nvPr/>
        </p:nvSpPr>
        <p:spPr>
          <a:xfrm>
            <a:off x="4427538" y="1484313"/>
            <a:ext cx="2232025" cy="4333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</a:pPr>
            <a:r>
              <a:rPr lang="en-US" altLang="zh-CN" sz="2800" b="1" i="1">
                <a:latin typeface="Times New Roman" panose="02020603050405020304" pitchFamily="18" charset="0"/>
              </a:rPr>
              <a:t>y= x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2</a:t>
            </a:r>
            <a:r>
              <a:rPr lang="zh-CN" altLang="en-US" sz="2800" b="1" i="1" dirty="0">
                <a:latin typeface="Times New Roman" panose="02020603050405020304" pitchFamily="18" charset="0"/>
              </a:rPr>
              <a:t>－</a:t>
            </a:r>
            <a:r>
              <a:rPr lang="en-US" altLang="zh-CN" sz="2800" b="1">
                <a:latin typeface="Times New Roman" panose="02020603050405020304" pitchFamily="18" charset="0"/>
              </a:rPr>
              <a:t>2</a:t>
            </a:r>
            <a:r>
              <a:rPr lang="en-US" altLang="zh-CN" sz="2800" b="1" i="1">
                <a:latin typeface="Times New Roman" panose="02020603050405020304" pitchFamily="18" charset="0"/>
              </a:rPr>
              <a:t>x+</a:t>
            </a:r>
            <a:r>
              <a:rPr lang="en-US" altLang="zh-CN" sz="2800" b="1">
                <a:latin typeface="Times New Roman" panose="02020603050405020304" pitchFamily="18" charset="0"/>
              </a:rPr>
              <a:t>1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12327" name="Rectangle 39"/>
          <p:cNvSpPr/>
          <p:nvPr/>
        </p:nvSpPr>
        <p:spPr>
          <a:xfrm>
            <a:off x="611188" y="1412875"/>
            <a:ext cx="110013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Times New Roman" panose="02020603050405020304" pitchFamily="18" charset="0"/>
              </a:rPr>
              <a:t>函数</a:t>
            </a:r>
            <a:endParaRPr lang="zh-CN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12328" name="Rectangle 40"/>
          <p:cNvSpPr/>
          <p:nvPr/>
        </p:nvSpPr>
        <p:spPr>
          <a:xfrm>
            <a:off x="762000" y="2209800"/>
            <a:ext cx="685800" cy="2227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Times New Roman" panose="02020603050405020304" pitchFamily="18" charset="0"/>
              </a:rPr>
              <a:t>函</a:t>
            </a:r>
            <a:endParaRPr lang="zh-CN" altLang="en-US" sz="2800" b="1" dirty="0">
              <a:latin typeface="Times New Roman" panose="02020603050405020304" pitchFamily="18" charset="0"/>
            </a:endParaRPr>
          </a:p>
          <a:p>
            <a:r>
              <a:rPr lang="zh-CN" altLang="en-US" sz="2800" b="1" dirty="0">
                <a:latin typeface="Times New Roman" panose="02020603050405020304" pitchFamily="18" charset="0"/>
              </a:rPr>
              <a:t>数</a:t>
            </a:r>
            <a:endParaRPr lang="zh-CN" altLang="en-US" sz="2800" b="1" dirty="0">
              <a:latin typeface="Times New Roman" panose="02020603050405020304" pitchFamily="18" charset="0"/>
            </a:endParaRPr>
          </a:p>
          <a:p>
            <a:r>
              <a:rPr lang="zh-CN" altLang="en-US" sz="2800" b="1" dirty="0">
                <a:latin typeface="Times New Roman" panose="02020603050405020304" pitchFamily="18" charset="0"/>
              </a:rPr>
              <a:t>的</a:t>
            </a:r>
            <a:endParaRPr lang="zh-CN" altLang="en-US" sz="2800" b="1" dirty="0">
              <a:latin typeface="Times New Roman" panose="02020603050405020304" pitchFamily="18" charset="0"/>
            </a:endParaRPr>
          </a:p>
          <a:p>
            <a:r>
              <a:rPr lang="zh-CN" altLang="en-US" sz="2800" b="1" dirty="0">
                <a:latin typeface="Times New Roman" panose="02020603050405020304" pitchFamily="18" charset="0"/>
              </a:rPr>
              <a:t>图</a:t>
            </a:r>
            <a:endParaRPr lang="zh-CN" altLang="en-US" sz="2800" b="1" dirty="0">
              <a:latin typeface="Times New Roman" panose="02020603050405020304" pitchFamily="18" charset="0"/>
            </a:endParaRPr>
          </a:p>
          <a:p>
            <a:r>
              <a:rPr lang="zh-CN" altLang="en-US" sz="2800" b="1" dirty="0">
                <a:latin typeface="Times New Roman" panose="02020603050405020304" pitchFamily="18" charset="0"/>
              </a:rPr>
              <a:t>象</a:t>
            </a:r>
            <a:endParaRPr lang="zh-CN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12329" name="Rectangle 41"/>
          <p:cNvSpPr/>
          <p:nvPr/>
        </p:nvSpPr>
        <p:spPr>
          <a:xfrm>
            <a:off x="196850" y="4495800"/>
            <a:ext cx="1708150" cy="3841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fontAlgn="ctr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</a:pPr>
            <a:r>
              <a:rPr lang="zh-CN" altLang="en-US" sz="2400" b="1" dirty="0">
                <a:latin typeface="Times New Roman" panose="02020603050405020304" pitchFamily="18" charset="0"/>
              </a:rPr>
              <a:t>方程的实根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106538" name="Rectangle 42"/>
          <p:cNvSpPr/>
          <p:nvPr/>
        </p:nvSpPr>
        <p:spPr>
          <a:xfrm>
            <a:off x="2133600" y="4419600"/>
            <a:ext cx="21605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en-US" altLang="zh-CN" sz="2800" b="1" baseline="-25000">
                <a:latin typeface="Times New Roman" panose="02020603050405020304" pitchFamily="18" charset="0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</a:rPr>
              <a:t>=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－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</a:rPr>
              <a:t>,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en-US" altLang="zh-CN" sz="28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</a:rPr>
              <a:t>=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6539" name="Rectangle 43"/>
          <p:cNvSpPr/>
          <p:nvPr/>
        </p:nvSpPr>
        <p:spPr>
          <a:xfrm>
            <a:off x="4648200" y="4495800"/>
            <a:ext cx="1584325" cy="4333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</a:pP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en-US" altLang="zh-CN" sz="2800" b="1" baseline="-25000">
                <a:latin typeface="Times New Roman" panose="02020603050405020304" pitchFamily="18" charset="0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</a:rPr>
              <a:t>=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en-US" altLang="zh-CN" sz="28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800" b="1">
                <a:latin typeface="Times New Roman" panose="02020603050405020304" pitchFamily="18" charset="0"/>
              </a:rPr>
              <a:t>=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endParaRPr lang="en-US" altLang="zh-C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6540" name="Rectangle 44"/>
          <p:cNvSpPr/>
          <p:nvPr/>
        </p:nvSpPr>
        <p:spPr>
          <a:xfrm>
            <a:off x="6629400" y="4419600"/>
            <a:ext cx="18002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Times New Roman" panose="02020603050405020304" pitchFamily="18" charset="0"/>
              </a:rPr>
              <a:t>无实数根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12333" name="Rectangle 45"/>
          <p:cNvSpPr/>
          <p:nvPr/>
        </p:nvSpPr>
        <p:spPr>
          <a:xfrm>
            <a:off x="152400" y="4983163"/>
            <a:ext cx="1944688" cy="655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fontAlgn="ctr">
              <a:lnSpc>
                <a:spcPts val="1500"/>
              </a:lnSpc>
              <a:spcBef>
                <a:spcPct val="5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</a:pPr>
            <a:r>
              <a:rPr lang="zh-CN" altLang="en-US" sz="2400" b="1" dirty="0">
                <a:latin typeface="Times New Roman" panose="02020603050405020304" pitchFamily="18" charset="0"/>
              </a:rPr>
              <a:t>函数的图象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pPr algn="ctr" fontAlgn="ctr">
              <a:lnSpc>
                <a:spcPts val="1500"/>
              </a:lnSpc>
              <a:spcBef>
                <a:spcPct val="5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</a:pPr>
            <a:r>
              <a:rPr lang="zh-CN" altLang="en-US" sz="2400" b="1" dirty="0">
                <a:latin typeface="Times New Roman" panose="02020603050405020304" pitchFamily="18" charset="0"/>
              </a:rPr>
              <a:t>与</a:t>
            </a:r>
            <a:r>
              <a:rPr lang="en-US" altLang="zh-CN" sz="2400" b="1" i="1">
                <a:latin typeface="Times New Roman" panose="02020603050405020304" pitchFamily="18" charset="0"/>
              </a:rPr>
              <a:t>x</a:t>
            </a:r>
            <a:r>
              <a:rPr lang="zh-CN" altLang="en-US" sz="2400" b="1" dirty="0">
                <a:latin typeface="Times New Roman" panose="02020603050405020304" pitchFamily="18" charset="0"/>
              </a:rPr>
              <a:t>轴的交点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106542" name="Rectangle 46"/>
          <p:cNvSpPr/>
          <p:nvPr/>
        </p:nvSpPr>
        <p:spPr>
          <a:xfrm>
            <a:off x="2051050" y="5053013"/>
            <a:ext cx="2520950" cy="4333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</a:pPr>
            <a:r>
              <a:rPr lang="en-US" altLang="zh-CN" sz="2800" b="1">
                <a:latin typeface="Times New Roman" panose="02020603050405020304" pitchFamily="18" charset="0"/>
              </a:rPr>
              <a:t>(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－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</a:rPr>
              <a:t>,0)</a:t>
            </a:r>
            <a:r>
              <a:rPr lang="zh-CN" altLang="en-US" sz="2800" b="1" dirty="0">
                <a:latin typeface="Times New Roman" panose="02020603050405020304" pitchFamily="18" charset="0"/>
              </a:rPr>
              <a:t>、</a:t>
            </a:r>
            <a:r>
              <a:rPr lang="en-US" altLang="zh-CN" sz="2800" b="1">
                <a:latin typeface="Times New Roman" panose="02020603050405020304" pitchFamily="18" charset="0"/>
              </a:rPr>
              <a:t>(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2800" b="1">
                <a:latin typeface="Times New Roman" panose="02020603050405020304" pitchFamily="18" charset="0"/>
              </a:rPr>
              <a:t>,0)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106543" name="Rectangle 47"/>
          <p:cNvSpPr/>
          <p:nvPr/>
        </p:nvSpPr>
        <p:spPr>
          <a:xfrm>
            <a:off x="4953000" y="5029200"/>
            <a:ext cx="1155700" cy="4333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</a:pPr>
            <a:r>
              <a:rPr lang="en-US" altLang="zh-CN" sz="2800" b="1">
                <a:latin typeface="Times New Roman" panose="02020603050405020304" pitchFamily="18" charset="0"/>
              </a:rPr>
              <a:t>(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2800" b="1">
                <a:latin typeface="Times New Roman" panose="02020603050405020304" pitchFamily="18" charset="0"/>
              </a:rPr>
              <a:t>,0)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106544" name="Rectangle 48"/>
          <p:cNvSpPr/>
          <p:nvPr/>
        </p:nvSpPr>
        <p:spPr>
          <a:xfrm>
            <a:off x="6781800" y="4976813"/>
            <a:ext cx="1614488" cy="384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</a:pPr>
            <a:r>
              <a:rPr lang="zh-CN" altLang="en-US" sz="2400" b="1" dirty="0">
                <a:latin typeface="Times New Roman" panose="02020603050405020304" pitchFamily="18" charset="0"/>
              </a:rPr>
              <a:t>无交点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106545" name="Rectangle 49"/>
          <p:cNvSpPr/>
          <p:nvPr/>
        </p:nvSpPr>
        <p:spPr>
          <a:xfrm>
            <a:off x="2195513" y="822325"/>
            <a:ext cx="237648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2</a:t>
            </a:r>
            <a:r>
              <a:rPr lang="zh-CN" altLang="en-US" sz="2800" b="1" i="1" dirty="0">
                <a:latin typeface="Times New Roman" panose="02020603050405020304" pitchFamily="18" charset="0"/>
              </a:rPr>
              <a:t>－</a:t>
            </a:r>
            <a:r>
              <a:rPr lang="en-US" altLang="zh-CN" sz="2800" b="1">
                <a:latin typeface="Times New Roman" panose="02020603050405020304" pitchFamily="18" charset="0"/>
              </a:rPr>
              <a:t>2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zh-CN" altLang="en-US" sz="2800" b="1" i="1" dirty="0">
                <a:latin typeface="Times New Roman" panose="02020603050405020304" pitchFamily="18" charset="0"/>
              </a:rPr>
              <a:t>－</a:t>
            </a:r>
            <a:r>
              <a:rPr lang="en-US" altLang="zh-CN" sz="2800" b="1">
                <a:latin typeface="Times New Roman" panose="02020603050405020304" pitchFamily="18" charset="0"/>
              </a:rPr>
              <a:t>3</a:t>
            </a:r>
            <a:r>
              <a:rPr lang="en-US" altLang="zh-CN" sz="2800" b="1" i="1">
                <a:latin typeface="Times New Roman" panose="02020603050405020304" pitchFamily="18" charset="0"/>
              </a:rPr>
              <a:t>=</a:t>
            </a:r>
            <a:r>
              <a:rPr lang="en-US" altLang="zh-CN" sz="2800" b="1">
                <a:latin typeface="Times New Roman" panose="02020603050405020304" pitchFamily="18" charset="0"/>
              </a:rPr>
              <a:t>0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grpSp>
        <p:nvGrpSpPr>
          <p:cNvPr id="2" name="Group 50"/>
          <p:cNvGrpSpPr/>
          <p:nvPr/>
        </p:nvGrpSpPr>
        <p:grpSpPr>
          <a:xfrm>
            <a:off x="2268538" y="2376488"/>
            <a:ext cx="1917700" cy="2195512"/>
            <a:chOff x="4368" y="585"/>
            <a:chExt cx="1208" cy="1383"/>
          </a:xfrm>
        </p:grpSpPr>
        <p:sp>
          <p:nvSpPr>
            <p:cNvPr id="12402" name="Line 51"/>
            <p:cNvSpPr/>
            <p:nvPr/>
          </p:nvSpPr>
          <p:spPr>
            <a:xfrm flipV="1">
              <a:off x="4752" y="672"/>
              <a:ext cx="0" cy="12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sp>
        <p:sp>
          <p:nvSpPr>
            <p:cNvPr id="12403" name="Line 52"/>
            <p:cNvSpPr/>
            <p:nvPr/>
          </p:nvSpPr>
          <p:spPr>
            <a:xfrm>
              <a:off x="4368" y="1296"/>
              <a:ext cx="115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sp>
        <p:sp>
          <p:nvSpPr>
            <p:cNvPr id="12404" name="Line 53"/>
            <p:cNvSpPr/>
            <p:nvPr/>
          </p:nvSpPr>
          <p:spPr>
            <a:xfrm>
              <a:off x="4896" y="1248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405" name="Line 54"/>
            <p:cNvSpPr/>
            <p:nvPr/>
          </p:nvSpPr>
          <p:spPr>
            <a:xfrm>
              <a:off x="5040" y="1248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406" name="Line 55"/>
            <p:cNvSpPr/>
            <p:nvPr/>
          </p:nvSpPr>
          <p:spPr>
            <a:xfrm flipH="1" flipV="1">
              <a:off x="4752" y="1152"/>
              <a:ext cx="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407" name="Line 56"/>
            <p:cNvSpPr/>
            <p:nvPr/>
          </p:nvSpPr>
          <p:spPr>
            <a:xfrm flipH="1" flipV="1">
              <a:off x="4752" y="1008"/>
              <a:ext cx="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408" name="Line 57"/>
            <p:cNvSpPr/>
            <p:nvPr/>
          </p:nvSpPr>
          <p:spPr>
            <a:xfrm flipH="1" flipV="1">
              <a:off x="4752" y="1440"/>
              <a:ext cx="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409" name="Line 58"/>
            <p:cNvSpPr/>
            <p:nvPr/>
          </p:nvSpPr>
          <p:spPr>
            <a:xfrm flipH="1" flipV="1">
              <a:off x="4752" y="1728"/>
              <a:ext cx="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410" name="Line 59"/>
            <p:cNvSpPr/>
            <p:nvPr/>
          </p:nvSpPr>
          <p:spPr>
            <a:xfrm flipH="1" flipV="1">
              <a:off x="4752" y="1584"/>
              <a:ext cx="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411" name="Line 60"/>
            <p:cNvSpPr/>
            <p:nvPr/>
          </p:nvSpPr>
          <p:spPr>
            <a:xfrm flipH="1" flipV="1">
              <a:off x="4752" y="1872"/>
              <a:ext cx="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412" name="Text Box 61"/>
            <p:cNvSpPr txBox="1"/>
            <p:nvPr/>
          </p:nvSpPr>
          <p:spPr>
            <a:xfrm>
              <a:off x="5388" y="1257"/>
              <a:ext cx="188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x</a:t>
              </a:r>
              <a:endParaRPr lang="en-US" altLang="zh-CN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413" name="Text Box 62"/>
            <p:cNvSpPr txBox="1"/>
            <p:nvPr/>
          </p:nvSpPr>
          <p:spPr>
            <a:xfrm>
              <a:off x="4608" y="585"/>
              <a:ext cx="18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y</a:t>
              </a:r>
              <a:endParaRPr lang="en-US" altLang="zh-CN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414" name="Text Box 63"/>
            <p:cNvSpPr txBox="1"/>
            <p:nvPr/>
          </p:nvSpPr>
          <p:spPr>
            <a:xfrm>
              <a:off x="4608" y="1248"/>
              <a:ext cx="180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6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0</a:t>
              </a:r>
              <a:endParaRPr lang="en-US" altLang="zh-CN" sz="16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415" name="Text Box 64"/>
            <p:cNvSpPr txBox="1"/>
            <p:nvPr/>
          </p:nvSpPr>
          <p:spPr>
            <a:xfrm>
              <a:off x="4416" y="1296"/>
              <a:ext cx="236" cy="15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1000" b="1" i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－</a:t>
              </a:r>
              <a:r>
                <a:rPr lang="en-US" altLang="zh-CN" sz="1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zh-CN" sz="10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416" name="Text Box 65"/>
            <p:cNvSpPr txBox="1"/>
            <p:nvPr/>
          </p:nvSpPr>
          <p:spPr>
            <a:xfrm>
              <a:off x="5116" y="1296"/>
              <a:ext cx="164" cy="1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2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3</a:t>
              </a:r>
              <a:endParaRPr lang="en-US" altLang="zh-CN" sz="12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417" name="Text Box 66"/>
            <p:cNvSpPr txBox="1"/>
            <p:nvPr/>
          </p:nvSpPr>
          <p:spPr>
            <a:xfrm>
              <a:off x="4944" y="1296"/>
              <a:ext cx="164" cy="1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2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zh-CN" sz="12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418" name="Text Box 67"/>
            <p:cNvSpPr txBox="1"/>
            <p:nvPr/>
          </p:nvSpPr>
          <p:spPr>
            <a:xfrm>
              <a:off x="4800" y="1296"/>
              <a:ext cx="164" cy="1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2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zh-CN" sz="12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419" name="Text Box 68"/>
            <p:cNvSpPr txBox="1"/>
            <p:nvPr/>
          </p:nvSpPr>
          <p:spPr>
            <a:xfrm>
              <a:off x="4636" y="1075"/>
              <a:ext cx="164" cy="1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2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zh-CN" sz="12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420" name="Text Box 69"/>
            <p:cNvSpPr txBox="1"/>
            <p:nvPr/>
          </p:nvSpPr>
          <p:spPr>
            <a:xfrm>
              <a:off x="4636" y="912"/>
              <a:ext cx="164" cy="17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2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zh-CN" sz="12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421" name="Text Box 70"/>
            <p:cNvSpPr txBox="1"/>
            <p:nvPr/>
          </p:nvSpPr>
          <p:spPr>
            <a:xfrm>
              <a:off x="4704" y="1392"/>
              <a:ext cx="236" cy="15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1000" b="1" i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－</a:t>
              </a:r>
              <a:r>
                <a:rPr lang="en-US" altLang="zh-CN" sz="1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zh-CN" sz="10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422" name="Text Box 71"/>
            <p:cNvSpPr txBox="1"/>
            <p:nvPr/>
          </p:nvSpPr>
          <p:spPr>
            <a:xfrm>
              <a:off x="4704" y="1551"/>
              <a:ext cx="236" cy="15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1000" b="1" i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－</a:t>
              </a:r>
              <a:r>
                <a:rPr lang="en-US" altLang="zh-CN" sz="1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zh-CN" sz="10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423" name="Text Box 72"/>
            <p:cNvSpPr txBox="1"/>
            <p:nvPr/>
          </p:nvSpPr>
          <p:spPr>
            <a:xfrm>
              <a:off x="4512" y="1632"/>
              <a:ext cx="236" cy="15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1000" b="1" i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－</a:t>
              </a:r>
              <a:r>
                <a:rPr lang="en-US" altLang="zh-CN" sz="1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3</a:t>
              </a:r>
              <a:endParaRPr lang="en-US" altLang="zh-CN" sz="10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424" name="Text Box 73"/>
            <p:cNvSpPr txBox="1"/>
            <p:nvPr/>
          </p:nvSpPr>
          <p:spPr>
            <a:xfrm>
              <a:off x="4512" y="1776"/>
              <a:ext cx="236" cy="15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1000" b="1" i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－</a:t>
              </a:r>
              <a:r>
                <a:rPr lang="en-US" altLang="zh-CN" sz="1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4</a:t>
              </a:r>
              <a:endParaRPr lang="en-US" altLang="zh-CN" sz="10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06570" name="Freeform 74"/>
          <p:cNvSpPr/>
          <p:nvPr/>
        </p:nvSpPr>
        <p:spPr>
          <a:xfrm>
            <a:off x="2411413" y="2743200"/>
            <a:ext cx="1295400" cy="1676400"/>
          </a:xfrm>
          <a:custGeom>
            <a:avLst/>
            <a:gdLst>
              <a:gd name="txL" fmla="*/ 0 w 816"/>
              <a:gd name="txT" fmla="*/ 0 h 1056"/>
              <a:gd name="txR" fmla="*/ 816 w 816"/>
              <a:gd name="txB" fmla="*/ 1056 h 1056"/>
            </a:gdLst>
            <a:ahLst/>
            <a:cxnLst>
              <a:cxn ang="0">
                <a:pos x="0" y="0"/>
              </a:cxn>
              <a:cxn ang="0">
                <a:pos x="967740107" y="2147483647"/>
              </a:cxn>
              <a:cxn ang="0">
                <a:pos x="2056447678" y="0"/>
              </a:cxn>
            </a:cxnLst>
            <a:rect l="txL" t="txT" r="txR" b="txB"/>
            <a:pathLst>
              <a:path w="816" h="1056">
                <a:moveTo>
                  <a:pt x="0" y="0"/>
                </a:moveTo>
                <a:cubicBezTo>
                  <a:pt x="124" y="528"/>
                  <a:pt x="248" y="1056"/>
                  <a:pt x="384" y="1056"/>
                </a:cubicBezTo>
                <a:cubicBezTo>
                  <a:pt x="520" y="1056"/>
                  <a:pt x="744" y="176"/>
                  <a:pt x="816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/>
          <a:p>
            <a:endParaRPr lang="zh-CN" altLang="en-US" dirty="0">
              <a:latin typeface="Arial" panose="020B0604020202020204" pitchFamily="34" charset="0"/>
            </a:endParaRPr>
          </a:p>
        </p:txBody>
      </p:sp>
      <p:grpSp>
        <p:nvGrpSpPr>
          <p:cNvPr id="3" name="Group 75"/>
          <p:cNvGrpSpPr/>
          <p:nvPr/>
        </p:nvGrpSpPr>
        <p:grpSpPr>
          <a:xfrm>
            <a:off x="2336800" y="2565400"/>
            <a:ext cx="1571625" cy="2011363"/>
            <a:chOff x="4464" y="701"/>
            <a:chExt cx="990" cy="1267"/>
          </a:xfrm>
        </p:grpSpPr>
        <p:sp>
          <p:nvSpPr>
            <p:cNvPr id="12397" name="Text Box 76"/>
            <p:cNvSpPr txBox="1"/>
            <p:nvPr/>
          </p:nvSpPr>
          <p:spPr>
            <a:xfrm>
              <a:off x="4464" y="701"/>
              <a:ext cx="231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98" name="Text Box 77"/>
            <p:cNvSpPr txBox="1"/>
            <p:nvPr/>
          </p:nvSpPr>
          <p:spPr>
            <a:xfrm>
              <a:off x="4551" y="1085"/>
              <a:ext cx="231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99" name="Text Box 78"/>
            <p:cNvSpPr txBox="1"/>
            <p:nvPr/>
          </p:nvSpPr>
          <p:spPr>
            <a:xfrm>
              <a:off x="4800" y="1680"/>
              <a:ext cx="231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400" name="Text Box 79"/>
            <p:cNvSpPr txBox="1"/>
            <p:nvPr/>
          </p:nvSpPr>
          <p:spPr>
            <a:xfrm>
              <a:off x="5097" y="1085"/>
              <a:ext cx="231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401" name="Text Box 80"/>
            <p:cNvSpPr txBox="1"/>
            <p:nvPr/>
          </p:nvSpPr>
          <p:spPr>
            <a:xfrm>
              <a:off x="5223" y="701"/>
              <a:ext cx="231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06577" name="Freeform 81"/>
          <p:cNvSpPr/>
          <p:nvPr/>
        </p:nvSpPr>
        <p:spPr>
          <a:xfrm>
            <a:off x="6858000" y="2928938"/>
            <a:ext cx="990600" cy="838200"/>
          </a:xfrm>
          <a:custGeom>
            <a:avLst/>
            <a:gdLst>
              <a:gd name="txL" fmla="*/ 0 w 624"/>
              <a:gd name="txT" fmla="*/ 0 h 528"/>
              <a:gd name="txR" fmla="*/ 624 w 624"/>
              <a:gd name="txB" fmla="*/ 528 h 528"/>
            </a:gdLst>
            <a:ahLst/>
            <a:cxnLst>
              <a:cxn ang="0">
                <a:pos x="0" y="0"/>
              </a:cxn>
              <a:cxn ang="0">
                <a:pos x="725804914" y="1330642282"/>
              </a:cxn>
              <a:cxn ang="0">
                <a:pos x="1572577282" y="0"/>
              </a:cxn>
            </a:cxnLst>
            <a:rect l="txL" t="txT" r="txR" b="txB"/>
            <a:pathLst>
              <a:path w="624" h="528">
                <a:moveTo>
                  <a:pt x="0" y="0"/>
                </a:moveTo>
                <a:cubicBezTo>
                  <a:pt x="92" y="264"/>
                  <a:pt x="184" y="528"/>
                  <a:pt x="288" y="528"/>
                </a:cubicBezTo>
                <a:cubicBezTo>
                  <a:pt x="392" y="528"/>
                  <a:pt x="568" y="88"/>
                  <a:pt x="624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/>
          <a:p>
            <a:endParaRPr lang="zh-CN" altLang="en-US" dirty="0">
              <a:latin typeface="Arial" panose="020B0604020202020204" pitchFamily="34" charset="0"/>
            </a:endParaRPr>
          </a:p>
        </p:txBody>
      </p:sp>
      <p:grpSp>
        <p:nvGrpSpPr>
          <p:cNvPr id="4" name="Group 82"/>
          <p:cNvGrpSpPr/>
          <p:nvPr/>
        </p:nvGrpSpPr>
        <p:grpSpPr>
          <a:xfrm>
            <a:off x="6804025" y="2852738"/>
            <a:ext cx="1057275" cy="1031875"/>
            <a:chOff x="4608" y="3312"/>
            <a:chExt cx="574" cy="604"/>
          </a:xfrm>
        </p:grpSpPr>
        <p:sp>
          <p:nvSpPr>
            <p:cNvPr id="12391" name="Text Box 83"/>
            <p:cNvSpPr txBox="1"/>
            <p:nvPr/>
          </p:nvSpPr>
          <p:spPr>
            <a:xfrm>
              <a:off x="4608" y="3312"/>
              <a:ext cx="141" cy="26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92" name="Text Box 84"/>
            <p:cNvSpPr txBox="1"/>
            <p:nvPr/>
          </p:nvSpPr>
          <p:spPr>
            <a:xfrm>
              <a:off x="5040" y="3360"/>
              <a:ext cx="142" cy="26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2393" name="Group 85"/>
            <p:cNvGrpSpPr/>
            <p:nvPr/>
          </p:nvGrpSpPr>
          <p:grpSpPr>
            <a:xfrm>
              <a:off x="4684" y="3504"/>
              <a:ext cx="401" cy="412"/>
              <a:chOff x="4684" y="3504"/>
              <a:chExt cx="401" cy="412"/>
            </a:xfrm>
          </p:grpSpPr>
          <p:sp>
            <p:nvSpPr>
              <p:cNvPr id="12394" name="Text Box 86"/>
              <p:cNvSpPr txBox="1"/>
              <p:nvPr/>
            </p:nvSpPr>
            <p:spPr>
              <a:xfrm>
                <a:off x="4944" y="3504"/>
                <a:ext cx="141" cy="2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r>
                  <a:rPr lang="en-US" altLang="zh-CN" sz="24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.</a:t>
                </a:r>
                <a:endPara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395" name="Text Box 87"/>
              <p:cNvSpPr txBox="1"/>
              <p:nvPr/>
            </p:nvSpPr>
            <p:spPr>
              <a:xfrm>
                <a:off x="4684" y="3504"/>
                <a:ext cx="141" cy="2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r>
                  <a:rPr lang="en-US" altLang="zh-CN" sz="24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.</a:t>
                </a:r>
                <a:endPara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396" name="Text Box 88"/>
              <p:cNvSpPr txBox="1"/>
              <p:nvPr/>
            </p:nvSpPr>
            <p:spPr>
              <a:xfrm>
                <a:off x="4800" y="3648"/>
                <a:ext cx="141" cy="2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p>
                <a:r>
                  <a:rPr lang="en-US" altLang="zh-CN" sz="24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.</a:t>
                </a:r>
                <a:endPara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6" name="Group 89"/>
          <p:cNvGrpSpPr/>
          <p:nvPr/>
        </p:nvGrpSpPr>
        <p:grpSpPr>
          <a:xfrm>
            <a:off x="6502400" y="2349500"/>
            <a:ext cx="1771650" cy="2163763"/>
            <a:chOff x="2452" y="2409"/>
            <a:chExt cx="976" cy="1260"/>
          </a:xfrm>
        </p:grpSpPr>
        <p:sp>
          <p:nvSpPr>
            <p:cNvPr id="12368" name="Line 90"/>
            <p:cNvSpPr/>
            <p:nvPr/>
          </p:nvSpPr>
          <p:spPr>
            <a:xfrm flipV="1">
              <a:off x="2784" y="2496"/>
              <a:ext cx="0" cy="116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sp>
        <p:sp>
          <p:nvSpPr>
            <p:cNvPr id="12369" name="Line 91"/>
            <p:cNvSpPr/>
            <p:nvPr/>
          </p:nvSpPr>
          <p:spPr>
            <a:xfrm>
              <a:off x="2496" y="3504"/>
              <a:ext cx="864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sp>
        <p:sp>
          <p:nvSpPr>
            <p:cNvPr id="12370" name="Line 92"/>
            <p:cNvSpPr/>
            <p:nvPr/>
          </p:nvSpPr>
          <p:spPr>
            <a:xfrm>
              <a:off x="2928" y="3456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371" name="Line 93"/>
            <p:cNvSpPr/>
            <p:nvPr/>
          </p:nvSpPr>
          <p:spPr>
            <a:xfrm>
              <a:off x="3072" y="3456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372" name="Line 94"/>
            <p:cNvSpPr/>
            <p:nvPr/>
          </p:nvSpPr>
          <p:spPr>
            <a:xfrm flipH="1" flipV="1">
              <a:off x="2784" y="3360"/>
              <a:ext cx="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373" name="Line 95"/>
            <p:cNvSpPr/>
            <p:nvPr/>
          </p:nvSpPr>
          <p:spPr>
            <a:xfrm flipH="1" flipV="1">
              <a:off x="2784" y="3216"/>
              <a:ext cx="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374" name="Text Box 96"/>
            <p:cNvSpPr txBox="1"/>
            <p:nvPr/>
          </p:nvSpPr>
          <p:spPr>
            <a:xfrm>
              <a:off x="3264" y="3456"/>
              <a:ext cx="164" cy="21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x</a:t>
              </a:r>
              <a:endParaRPr lang="en-US" altLang="zh-CN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75" name="Text Box 97"/>
            <p:cNvSpPr txBox="1"/>
            <p:nvPr/>
          </p:nvSpPr>
          <p:spPr>
            <a:xfrm>
              <a:off x="2640" y="2409"/>
              <a:ext cx="158" cy="21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y</a:t>
              </a:r>
              <a:endParaRPr lang="en-US" altLang="zh-CN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76" name="Text Box 98"/>
            <p:cNvSpPr txBox="1"/>
            <p:nvPr/>
          </p:nvSpPr>
          <p:spPr>
            <a:xfrm>
              <a:off x="2640" y="3456"/>
              <a:ext cx="158" cy="19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6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0</a:t>
              </a:r>
              <a:endParaRPr lang="en-US" altLang="zh-CN" sz="16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77" name="Text Box 99"/>
            <p:cNvSpPr txBox="1"/>
            <p:nvPr/>
          </p:nvSpPr>
          <p:spPr>
            <a:xfrm>
              <a:off x="2452" y="3494"/>
              <a:ext cx="206" cy="14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1000" b="1" i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－</a:t>
              </a:r>
              <a:r>
                <a:rPr lang="en-US" altLang="zh-CN" sz="1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zh-CN" sz="10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78" name="Text Box 100"/>
            <p:cNvSpPr txBox="1"/>
            <p:nvPr/>
          </p:nvSpPr>
          <p:spPr>
            <a:xfrm>
              <a:off x="3148" y="3504"/>
              <a:ext cx="144" cy="1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2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3</a:t>
              </a:r>
              <a:endParaRPr lang="en-US" altLang="zh-CN" sz="12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79" name="Text Box 101"/>
            <p:cNvSpPr txBox="1"/>
            <p:nvPr/>
          </p:nvSpPr>
          <p:spPr>
            <a:xfrm>
              <a:off x="2976" y="3504"/>
              <a:ext cx="144" cy="1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2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zh-CN" sz="12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80" name="Text Box 102"/>
            <p:cNvSpPr txBox="1"/>
            <p:nvPr/>
          </p:nvSpPr>
          <p:spPr>
            <a:xfrm>
              <a:off x="2832" y="3504"/>
              <a:ext cx="143" cy="1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2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zh-CN" sz="12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81" name="Text Box 103"/>
            <p:cNvSpPr txBox="1"/>
            <p:nvPr/>
          </p:nvSpPr>
          <p:spPr>
            <a:xfrm>
              <a:off x="2640" y="3283"/>
              <a:ext cx="144" cy="1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2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zh-CN" sz="12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82" name="Text Box 104"/>
            <p:cNvSpPr txBox="1"/>
            <p:nvPr/>
          </p:nvSpPr>
          <p:spPr>
            <a:xfrm>
              <a:off x="2640" y="3139"/>
              <a:ext cx="144" cy="1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2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zh-CN" sz="12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83" name="Line 105"/>
            <p:cNvSpPr/>
            <p:nvPr/>
          </p:nvSpPr>
          <p:spPr>
            <a:xfrm flipH="1" flipV="1">
              <a:off x="2784" y="3072"/>
              <a:ext cx="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384" name="Line 106"/>
            <p:cNvSpPr/>
            <p:nvPr/>
          </p:nvSpPr>
          <p:spPr>
            <a:xfrm flipH="1" flipV="1">
              <a:off x="2784" y="2784"/>
              <a:ext cx="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385" name="Line 107"/>
            <p:cNvSpPr/>
            <p:nvPr/>
          </p:nvSpPr>
          <p:spPr>
            <a:xfrm flipH="1" flipV="1">
              <a:off x="2784" y="2928"/>
              <a:ext cx="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386" name="Text Box 108"/>
            <p:cNvSpPr txBox="1"/>
            <p:nvPr/>
          </p:nvSpPr>
          <p:spPr>
            <a:xfrm>
              <a:off x="2812" y="2707"/>
              <a:ext cx="143" cy="1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2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5</a:t>
              </a:r>
              <a:endParaRPr lang="en-US" altLang="zh-CN" sz="12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87" name="Text Box 109"/>
            <p:cNvSpPr txBox="1"/>
            <p:nvPr/>
          </p:nvSpPr>
          <p:spPr>
            <a:xfrm>
              <a:off x="2812" y="2851"/>
              <a:ext cx="143" cy="1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2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4</a:t>
              </a:r>
              <a:endParaRPr lang="en-US" altLang="zh-CN" sz="12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88" name="Text Box 110"/>
            <p:cNvSpPr txBox="1"/>
            <p:nvPr/>
          </p:nvSpPr>
          <p:spPr>
            <a:xfrm>
              <a:off x="2640" y="3024"/>
              <a:ext cx="144" cy="16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2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3</a:t>
              </a:r>
              <a:endParaRPr lang="en-US" altLang="zh-CN" sz="12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89" name="Line 111"/>
            <p:cNvSpPr/>
            <p:nvPr/>
          </p:nvSpPr>
          <p:spPr>
            <a:xfrm>
              <a:off x="2640" y="3456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390" name="Line 112"/>
            <p:cNvSpPr/>
            <p:nvPr/>
          </p:nvSpPr>
          <p:spPr>
            <a:xfrm>
              <a:off x="3216" y="3456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</p:grpSp>
      <p:sp>
        <p:nvSpPr>
          <p:cNvPr id="106609" name="Freeform 113"/>
          <p:cNvSpPr/>
          <p:nvPr/>
        </p:nvSpPr>
        <p:spPr>
          <a:xfrm>
            <a:off x="4576763" y="2886075"/>
            <a:ext cx="1584325" cy="1152525"/>
          </a:xfrm>
          <a:custGeom>
            <a:avLst/>
            <a:gdLst>
              <a:gd name="txL" fmla="*/ 0 w 624"/>
              <a:gd name="txT" fmla="*/ 0 h 576"/>
              <a:gd name="txR" fmla="*/ 624 w 624"/>
              <a:gd name="txB" fmla="*/ 576 h 576"/>
            </a:gdLst>
            <a:ahLst/>
            <a:cxnLst>
              <a:cxn ang="0">
                <a:pos x="0" y="0"/>
              </a:cxn>
              <a:cxn ang="0">
                <a:pos x="1856572371" y="2147483647"/>
              </a:cxn>
              <a:cxn ang="0">
                <a:pos x="2147483647" y="0"/>
              </a:cxn>
            </a:cxnLst>
            <a:rect l="txL" t="txT" r="txR" b="txB"/>
            <a:pathLst>
              <a:path w="624" h="576">
                <a:moveTo>
                  <a:pt x="0" y="0"/>
                </a:moveTo>
                <a:cubicBezTo>
                  <a:pt x="92" y="288"/>
                  <a:pt x="184" y="576"/>
                  <a:pt x="288" y="576"/>
                </a:cubicBezTo>
                <a:cubicBezTo>
                  <a:pt x="392" y="576"/>
                  <a:pt x="568" y="96"/>
                  <a:pt x="624" y="0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/>
          <a:p>
            <a:endParaRPr lang="zh-CN" altLang="en-US" dirty="0">
              <a:latin typeface="Arial" panose="020B0604020202020204" pitchFamily="34" charset="0"/>
            </a:endParaRPr>
          </a:p>
        </p:txBody>
      </p:sp>
      <p:grpSp>
        <p:nvGrpSpPr>
          <p:cNvPr id="7" name="Group 114"/>
          <p:cNvGrpSpPr/>
          <p:nvPr/>
        </p:nvGrpSpPr>
        <p:grpSpPr>
          <a:xfrm>
            <a:off x="4572000" y="2887663"/>
            <a:ext cx="1479550" cy="1295400"/>
            <a:chOff x="4540" y="2016"/>
            <a:chExt cx="699" cy="816"/>
          </a:xfrm>
        </p:grpSpPr>
        <p:sp>
          <p:nvSpPr>
            <p:cNvPr id="12363" name="Text Box 115"/>
            <p:cNvSpPr txBox="1"/>
            <p:nvPr/>
          </p:nvSpPr>
          <p:spPr>
            <a:xfrm>
              <a:off x="4540" y="2016"/>
              <a:ext cx="12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64" name="Text Box 116"/>
            <p:cNvSpPr txBox="1"/>
            <p:nvPr/>
          </p:nvSpPr>
          <p:spPr>
            <a:xfrm>
              <a:off x="4680" y="2400"/>
              <a:ext cx="12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65" name="Text Box 117"/>
            <p:cNvSpPr txBox="1"/>
            <p:nvPr/>
          </p:nvSpPr>
          <p:spPr>
            <a:xfrm>
              <a:off x="4828" y="2544"/>
              <a:ext cx="12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66" name="Text Box 118"/>
            <p:cNvSpPr txBox="1"/>
            <p:nvPr/>
          </p:nvSpPr>
          <p:spPr>
            <a:xfrm>
              <a:off x="4944" y="2400"/>
              <a:ext cx="12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67" name="Text Box 119"/>
            <p:cNvSpPr txBox="1"/>
            <p:nvPr/>
          </p:nvSpPr>
          <p:spPr>
            <a:xfrm>
              <a:off x="5116" y="2016"/>
              <a:ext cx="12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  <a:endPara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8" name="Group 120"/>
          <p:cNvGrpSpPr/>
          <p:nvPr/>
        </p:nvGrpSpPr>
        <p:grpSpPr>
          <a:xfrm>
            <a:off x="4284663" y="2276475"/>
            <a:ext cx="2016125" cy="2232025"/>
            <a:chOff x="1920" y="2640"/>
            <a:chExt cx="960" cy="912"/>
          </a:xfrm>
        </p:grpSpPr>
        <p:sp>
          <p:nvSpPr>
            <p:cNvPr id="12348" name="Text Box 121"/>
            <p:cNvSpPr txBox="1"/>
            <p:nvPr/>
          </p:nvSpPr>
          <p:spPr>
            <a:xfrm>
              <a:off x="2112" y="2640"/>
              <a:ext cx="136" cy="1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y</a:t>
              </a:r>
              <a:endParaRPr lang="en-US" altLang="zh-CN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49" name="Line 122"/>
            <p:cNvSpPr/>
            <p:nvPr/>
          </p:nvSpPr>
          <p:spPr>
            <a:xfrm flipV="1">
              <a:off x="2256" y="2727"/>
              <a:ext cx="0" cy="825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sp>
        <p:sp>
          <p:nvSpPr>
            <p:cNvPr id="12350" name="Line 123"/>
            <p:cNvSpPr/>
            <p:nvPr/>
          </p:nvSpPr>
          <p:spPr>
            <a:xfrm>
              <a:off x="2400" y="3303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351" name="Line 124"/>
            <p:cNvSpPr/>
            <p:nvPr/>
          </p:nvSpPr>
          <p:spPr>
            <a:xfrm>
              <a:off x="2544" y="3303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352" name="Line 125"/>
            <p:cNvSpPr/>
            <p:nvPr/>
          </p:nvSpPr>
          <p:spPr>
            <a:xfrm flipH="1" flipV="1">
              <a:off x="2256" y="3207"/>
              <a:ext cx="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353" name="Line 126"/>
            <p:cNvSpPr/>
            <p:nvPr/>
          </p:nvSpPr>
          <p:spPr>
            <a:xfrm flipH="1" flipV="1">
              <a:off x="2256" y="3063"/>
              <a:ext cx="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2354" name="Text Box 127"/>
            <p:cNvSpPr txBox="1"/>
            <p:nvPr/>
          </p:nvSpPr>
          <p:spPr>
            <a:xfrm>
              <a:off x="2688" y="3312"/>
              <a:ext cx="142" cy="1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x</a:t>
              </a:r>
              <a:endParaRPr lang="en-US" altLang="zh-CN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55" name="Text Box 128"/>
            <p:cNvSpPr txBox="1"/>
            <p:nvPr/>
          </p:nvSpPr>
          <p:spPr>
            <a:xfrm>
              <a:off x="2112" y="3303"/>
              <a:ext cx="136" cy="13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6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0</a:t>
              </a:r>
              <a:endParaRPr lang="en-US" altLang="zh-CN" sz="16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56" name="Text Box 129"/>
            <p:cNvSpPr txBox="1"/>
            <p:nvPr/>
          </p:nvSpPr>
          <p:spPr>
            <a:xfrm>
              <a:off x="1920" y="3351"/>
              <a:ext cx="178" cy="10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1000" b="1" i="1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－</a:t>
              </a:r>
              <a:r>
                <a:rPr lang="en-US" altLang="zh-CN" sz="10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zh-CN" sz="10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57" name="Text Box 130"/>
            <p:cNvSpPr txBox="1"/>
            <p:nvPr/>
          </p:nvSpPr>
          <p:spPr>
            <a:xfrm>
              <a:off x="2448" y="3351"/>
              <a:ext cx="124" cy="11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2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zh-CN" sz="12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58" name="Text Box 131"/>
            <p:cNvSpPr txBox="1"/>
            <p:nvPr/>
          </p:nvSpPr>
          <p:spPr>
            <a:xfrm>
              <a:off x="2304" y="3351"/>
              <a:ext cx="124" cy="11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2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zh-CN" sz="12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59" name="Text Box 132"/>
            <p:cNvSpPr txBox="1"/>
            <p:nvPr/>
          </p:nvSpPr>
          <p:spPr>
            <a:xfrm>
              <a:off x="2140" y="3130"/>
              <a:ext cx="124" cy="11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2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zh-CN" sz="12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60" name="Text Box 133"/>
            <p:cNvSpPr txBox="1"/>
            <p:nvPr/>
          </p:nvSpPr>
          <p:spPr>
            <a:xfrm>
              <a:off x="2140" y="2967"/>
              <a:ext cx="124" cy="11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1200" b="1" i="1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zh-CN" sz="1200" b="1" i="1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361" name="Line 134"/>
            <p:cNvSpPr/>
            <p:nvPr/>
          </p:nvSpPr>
          <p:spPr>
            <a:xfrm>
              <a:off x="1968" y="3360"/>
              <a:ext cx="91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sp>
        <p:sp>
          <p:nvSpPr>
            <p:cNvPr id="12362" name="Line 135"/>
            <p:cNvSpPr/>
            <p:nvPr/>
          </p:nvSpPr>
          <p:spPr>
            <a:xfrm>
              <a:off x="2112" y="3312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</p:grpSp>
      <p:sp>
        <p:nvSpPr>
          <p:cNvPr id="106632" name="Rectangle 136"/>
          <p:cNvSpPr/>
          <p:nvPr/>
        </p:nvSpPr>
        <p:spPr>
          <a:xfrm>
            <a:off x="6616700" y="1484313"/>
            <a:ext cx="2276475" cy="4333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fontAlgn="ctr">
              <a:lnSpc>
                <a:spcPct val="80000"/>
              </a:lnSpc>
              <a:spcBef>
                <a:spcPct val="2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</a:pPr>
            <a:r>
              <a:rPr lang="en-US" altLang="zh-CN" sz="2800" b="1" i="1">
                <a:latin typeface="Times New Roman" panose="02020603050405020304" pitchFamily="18" charset="0"/>
              </a:rPr>
              <a:t>y= x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2</a:t>
            </a:r>
            <a:r>
              <a:rPr lang="zh-CN" altLang="en-US" sz="2800" b="1" i="1" dirty="0">
                <a:latin typeface="Times New Roman" panose="02020603050405020304" pitchFamily="18" charset="0"/>
              </a:rPr>
              <a:t>－</a:t>
            </a:r>
            <a:r>
              <a:rPr lang="en-US" altLang="zh-CN" sz="2800" b="1">
                <a:latin typeface="Times New Roman" panose="02020603050405020304" pitchFamily="18" charset="0"/>
              </a:rPr>
              <a:t>2</a:t>
            </a:r>
            <a:r>
              <a:rPr lang="en-US" altLang="zh-CN" sz="2800" b="1" i="1">
                <a:latin typeface="Times New Roman" panose="02020603050405020304" pitchFamily="18" charset="0"/>
              </a:rPr>
              <a:t>x+</a:t>
            </a:r>
            <a:r>
              <a:rPr lang="en-US" altLang="zh-CN" sz="2800" b="1">
                <a:latin typeface="Times New Roman" panose="02020603050405020304" pitchFamily="18" charset="0"/>
              </a:rPr>
              <a:t>3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12426" name="文本框 12425"/>
          <p:cNvSpPr txBox="1"/>
          <p:nvPr/>
        </p:nvSpPr>
        <p:spPr>
          <a:xfrm>
            <a:off x="228600" y="0"/>
            <a:ext cx="8458200" cy="1089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求出表中一元二次方程的实数根，画出相应的二次函数图象的                                    简图，并写出函数的图象与</a:t>
            </a:r>
            <a:r>
              <a:rPr lang="en-US" altLang="zh-CN" sz="2400" b="1">
                <a:latin typeface="Times New Roman" panose="02020603050405020304" pitchFamily="18" charset="0"/>
                <a:ea typeface="华文新魏" panose="02010800040101010101" pitchFamily="2" charset="-122"/>
              </a:rPr>
              <a:t>x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轴的交点坐标。</a:t>
            </a:r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  <a:p>
            <a:pPr fontAlgn="ctr">
              <a:lnSpc>
                <a:spcPts val="900"/>
              </a:lnSpc>
              <a:spcBef>
                <a:spcPct val="50000"/>
              </a:spcBef>
              <a:buClr>
                <a:srgbClr val="A50021"/>
              </a:buClr>
              <a:buSzPct val="75000"/>
              <a:buFont typeface="Wingdings" panose="05000000000000000000" pitchFamily="2" charset="2"/>
            </a:pPr>
            <a:endParaRPr lang="zh-CN" altLang="en-US" sz="2000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2428" name="矩形 12427"/>
          <p:cNvSpPr/>
          <p:nvPr/>
        </p:nvSpPr>
        <p:spPr>
          <a:xfrm>
            <a:off x="0" y="328295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graphicFrame>
        <p:nvGraphicFramePr>
          <p:cNvPr id="12427" name="对象 12426"/>
          <p:cNvGraphicFramePr/>
          <p:nvPr/>
        </p:nvGraphicFramePr>
        <p:xfrm>
          <a:off x="2438400" y="1981200"/>
          <a:ext cx="106680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" r:id="rId1" imgW="380365" imgH="177800" progId="Equation.3">
                  <p:embed/>
                </p:oleObj>
              </mc:Choice>
              <mc:Fallback>
                <p:oleObj name="" r:id="rId1" imgW="380365" imgH="177800" progId="Equation.3">
                  <p:embed/>
                  <p:pic>
                    <p:nvPicPr>
                      <p:cNvPr id="0" name="图片 3111"/>
                      <p:cNvPicPr/>
                      <p:nvPr/>
                    </p:nvPicPr>
                    <p:blipFill>
                      <a:blip r:embed="rId2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438400" y="1981200"/>
                        <a:ext cx="1066800" cy="506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29" name="对象 12428"/>
          <p:cNvGraphicFramePr/>
          <p:nvPr/>
        </p:nvGraphicFramePr>
        <p:xfrm>
          <a:off x="4800600" y="1981200"/>
          <a:ext cx="106680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" r:id="rId3" imgW="380365" imgH="177800" progId="Equation.3">
                  <p:embed/>
                </p:oleObj>
              </mc:Choice>
              <mc:Fallback>
                <p:oleObj name="" r:id="rId3" imgW="380365" imgH="177800" progId="Equation.3">
                  <p:embed/>
                  <p:pic>
                    <p:nvPicPr>
                      <p:cNvPr id="0" name="图片 3112"/>
                      <p:cNvPicPr/>
                      <p:nvPr/>
                    </p:nvPicPr>
                    <p:blipFill>
                      <a:blip r:embed="rId4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4800600" y="1981200"/>
                        <a:ext cx="1066800" cy="506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31" name="对象 12430"/>
          <p:cNvGraphicFramePr/>
          <p:nvPr/>
        </p:nvGraphicFramePr>
        <p:xfrm>
          <a:off x="6858000" y="1981200"/>
          <a:ext cx="9906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" r:id="rId5" imgW="380365" imgH="177800" progId="Equation.3">
                  <p:embed/>
                </p:oleObj>
              </mc:Choice>
              <mc:Fallback>
                <p:oleObj name="" r:id="rId5" imgW="380365" imgH="177800" progId="Equation.3">
                  <p:embed/>
                  <p:pic>
                    <p:nvPicPr>
                      <p:cNvPr id="0" name="图片 3113"/>
                      <p:cNvPicPr/>
                      <p:nvPr/>
                    </p:nvPicPr>
                    <p:blipFill>
                      <a:blip r:embed="rId6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858000" y="1981200"/>
                        <a:ext cx="990600" cy="4714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40" name="矩形 12439"/>
          <p:cNvSpPr/>
          <p:nvPr/>
        </p:nvSpPr>
        <p:spPr>
          <a:xfrm>
            <a:off x="0" y="5678488"/>
            <a:ext cx="1614488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结 论</a:t>
            </a:r>
            <a:r>
              <a:rPr lang="en-US" altLang="zh-CN" sz="3200" b="1">
                <a:solidFill>
                  <a:srgbClr val="FF33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:</a:t>
            </a:r>
            <a:r>
              <a:rPr lang="en-US" altLang="zh-CN" sz="3200" b="1">
                <a:latin typeface="黑体" panose="02010609060101010101" pitchFamily="2" charset="-122"/>
                <a:ea typeface="黑体" panose="02010609060101010101" pitchFamily="2" charset="-122"/>
              </a:rPr>
              <a:t> </a:t>
            </a:r>
            <a:endParaRPr lang="en-US" altLang="zh-CN" sz="32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2442" name="矩形 12441"/>
          <p:cNvSpPr/>
          <p:nvPr/>
        </p:nvSpPr>
        <p:spPr>
          <a:xfrm>
            <a:off x="1143000" y="5715000"/>
            <a:ext cx="7924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方程的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实数根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就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是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函数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图象与</a:t>
            </a:r>
            <a:r>
              <a:rPr lang="en-US" altLang="zh-CN" sz="2800" b="1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x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轴交点的横坐标</a:t>
            </a:r>
            <a:r>
              <a:rPr lang="zh-CN" altLang="en-US" sz="2800" b="1" dirty="0">
                <a:latin typeface="黑体" panose="02010609060101010101" pitchFamily="2" charset="-122"/>
                <a:ea typeface="黑体" panose="02010609060101010101" pitchFamily="2" charset="-122"/>
              </a:rPr>
              <a:t>．</a:t>
            </a:r>
            <a:endParaRPr lang="zh-CN" altLang="en-US" sz="28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6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6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6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6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6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6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6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6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6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6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6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6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06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0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06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0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06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06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06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06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06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3" dur="500"/>
                                        <p:tgtEl>
                                          <p:spTgt spid="12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8" dur="500"/>
                                        <p:tgtEl>
                                          <p:spTgt spid="12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31" grpId="0"/>
      <p:bldP spid="106532" grpId="0"/>
      <p:bldP spid="106533" grpId="0"/>
      <p:bldP spid="106534" grpId="0"/>
      <p:bldP spid="106538" grpId="0"/>
      <p:bldP spid="106539" grpId="0"/>
      <p:bldP spid="106540" grpId="0"/>
      <p:bldP spid="106542" grpId="0"/>
      <p:bldP spid="106543" grpId="0"/>
      <p:bldP spid="106544" grpId="0"/>
      <p:bldP spid="106545" grpId="0"/>
      <p:bldP spid="106570" grpId="0" animBg="1"/>
      <p:bldP spid="106577" grpId="0" animBg="1"/>
      <p:bldP spid="106609" grpId="0" animBg="1"/>
      <p:bldP spid="106632" grpId="0"/>
      <p:bldP spid="12440" grpId="0"/>
      <p:bldP spid="124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2"/>
          <p:cNvGrpSpPr/>
          <p:nvPr/>
        </p:nvGrpSpPr>
        <p:grpSpPr>
          <a:xfrm>
            <a:off x="282575" y="1058863"/>
            <a:ext cx="8610600" cy="1649412"/>
            <a:chOff x="249" y="894"/>
            <a:chExt cx="5424" cy="1039"/>
          </a:xfrm>
        </p:grpSpPr>
        <p:graphicFrame>
          <p:nvGraphicFramePr>
            <p:cNvPr id="3079" name="Object 3"/>
            <p:cNvGraphicFramePr/>
            <p:nvPr/>
          </p:nvGraphicFramePr>
          <p:xfrm>
            <a:off x="5329" y="981"/>
            <a:ext cx="298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3" name="" r:id="rId1" imgW="127000" imgH="139700" progId="Equation.3">
                    <p:embed/>
                  </p:oleObj>
                </mc:Choice>
                <mc:Fallback>
                  <p:oleObj name="" r:id="rId1" imgW="127000" imgH="139700" progId="Equation.3">
                    <p:embed/>
                    <p:pic>
                      <p:nvPicPr>
                        <p:cNvPr id="0" name="图片 3092"/>
                        <p:cNvPicPr/>
                        <p:nvPr/>
                      </p:nvPicPr>
                      <p:blipFill>
                        <a:blip r:embed="rId2">
                          <a:clrChange>
                            <a:clrFrom>
                              <a:srgbClr val="000000"/>
                            </a:clrFrom>
                            <a:clrTo>
                              <a:srgbClr val="FF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5329" y="981"/>
                          <a:ext cx="298" cy="32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3087" name="Group 4"/>
            <p:cNvGrpSpPr/>
            <p:nvPr/>
          </p:nvGrpSpPr>
          <p:grpSpPr>
            <a:xfrm>
              <a:off x="249" y="894"/>
              <a:ext cx="5424" cy="1039"/>
              <a:chOff x="336" y="577"/>
              <a:chExt cx="5424" cy="1039"/>
            </a:xfrm>
          </p:grpSpPr>
          <p:sp>
            <p:nvSpPr>
              <p:cNvPr id="3088" name="Text Box 5"/>
              <p:cNvSpPr txBox="1"/>
              <p:nvPr/>
            </p:nvSpPr>
            <p:spPr>
              <a:xfrm>
                <a:off x="2608" y="618"/>
                <a:ext cx="1732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3600" b="1">
                    <a:latin typeface="Times New Roman" panose="02020603050405020304" pitchFamily="18" charset="0"/>
                  </a:rPr>
                  <a:t>,</a:t>
                </a:r>
                <a:r>
                  <a:rPr lang="zh-CN" altLang="en-US" sz="3600" b="1" dirty="0">
                    <a:latin typeface="Times New Roman" panose="02020603050405020304" pitchFamily="18" charset="0"/>
                  </a:rPr>
                  <a:t>把使</a:t>
                </a:r>
                <a:endParaRPr lang="zh-CN" altLang="en-US" sz="3600" b="1" dirty="0">
                  <a:latin typeface="Times New Roman" panose="02020603050405020304" pitchFamily="18" charset="0"/>
                </a:endParaRPr>
              </a:p>
            </p:txBody>
          </p:sp>
          <p:graphicFrame>
            <p:nvGraphicFramePr>
              <p:cNvPr id="3080" name="Object 6"/>
              <p:cNvGraphicFramePr/>
              <p:nvPr/>
            </p:nvGraphicFramePr>
            <p:xfrm>
              <a:off x="3333" y="634"/>
              <a:ext cx="1316" cy="42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6" name="" r:id="rId3" imgW="570865" imgH="203200" progId="Equation.3">
                      <p:embed/>
                    </p:oleObj>
                  </mc:Choice>
                  <mc:Fallback>
                    <p:oleObj name="" r:id="rId3" imgW="570865" imgH="203200" progId="Equation.3">
                      <p:embed/>
                      <p:pic>
                        <p:nvPicPr>
                          <p:cNvPr id="0" name="图片 3085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3333" y="634"/>
                            <a:ext cx="1316" cy="42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089" name="Text Box 7"/>
              <p:cNvSpPr txBox="1"/>
              <p:nvPr/>
            </p:nvSpPr>
            <p:spPr>
              <a:xfrm>
                <a:off x="4513" y="577"/>
                <a:ext cx="1247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3600" b="1" dirty="0">
                    <a:latin typeface="Times New Roman" panose="02020603050405020304" pitchFamily="18" charset="0"/>
                  </a:rPr>
                  <a:t>的</a:t>
                </a:r>
                <a:r>
                  <a:rPr lang="zh-CN" alt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实数</a:t>
                </a:r>
                <a:endParaRPr lang="zh-CN" altLang="en-US" sz="3600" b="1" dirty="0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0" name="Text Box 8"/>
              <p:cNvSpPr txBox="1"/>
              <p:nvPr/>
            </p:nvSpPr>
            <p:spPr>
              <a:xfrm>
                <a:off x="336" y="622"/>
                <a:ext cx="1636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3600" b="1" dirty="0">
                    <a:latin typeface="Times New Roman" panose="02020603050405020304" pitchFamily="18" charset="0"/>
                  </a:rPr>
                  <a:t>对于函数</a:t>
                </a:r>
                <a:endParaRPr lang="zh-CN" altLang="en-US" sz="3600" b="1" dirty="0">
                  <a:latin typeface="Times New Roman" panose="02020603050405020304" pitchFamily="18" charset="0"/>
                </a:endParaRPr>
              </a:p>
            </p:txBody>
          </p:sp>
          <p:graphicFrame>
            <p:nvGraphicFramePr>
              <p:cNvPr id="3081" name="Object 9"/>
              <p:cNvGraphicFramePr/>
              <p:nvPr/>
            </p:nvGraphicFramePr>
            <p:xfrm>
              <a:off x="1554" y="647"/>
              <a:ext cx="1145" cy="37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" name="" r:id="rId5" imgW="583565" imgH="203200" progId="Equation.3">
                      <p:embed/>
                    </p:oleObj>
                  </mc:Choice>
                  <mc:Fallback>
                    <p:oleObj name="" r:id="rId5" imgW="583565" imgH="203200" progId="Equation.3">
                      <p:embed/>
                      <p:pic>
                        <p:nvPicPr>
                          <p:cNvPr id="0" name="图片 4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1554" y="647"/>
                            <a:ext cx="1145" cy="379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091" name="Text Box 10"/>
              <p:cNvSpPr txBox="1"/>
              <p:nvPr/>
            </p:nvSpPr>
            <p:spPr>
              <a:xfrm>
                <a:off x="340" y="1121"/>
                <a:ext cx="2277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3600" b="1" dirty="0">
                    <a:latin typeface="Times New Roman" panose="02020603050405020304" pitchFamily="18" charset="0"/>
                  </a:rPr>
                  <a:t>叫做函数</a:t>
                </a:r>
                <a:endParaRPr lang="zh-CN" altLang="en-US" sz="3600" b="1" dirty="0">
                  <a:latin typeface="Times New Roman" panose="02020603050405020304" pitchFamily="18" charset="0"/>
                </a:endParaRPr>
              </a:p>
            </p:txBody>
          </p:sp>
          <p:graphicFrame>
            <p:nvGraphicFramePr>
              <p:cNvPr id="3082" name="Object 11"/>
              <p:cNvGraphicFramePr/>
              <p:nvPr/>
            </p:nvGraphicFramePr>
            <p:xfrm>
              <a:off x="1559" y="1156"/>
              <a:ext cx="1412" cy="4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5" name="" r:id="rId7" imgW="583565" imgH="203200" progId="Equation.3">
                      <p:embed/>
                    </p:oleObj>
                  </mc:Choice>
                  <mc:Fallback>
                    <p:oleObj name="" r:id="rId7" imgW="583565" imgH="203200" progId="Equation.3">
                      <p:embed/>
                      <p:pic>
                        <p:nvPicPr>
                          <p:cNvPr id="0" name="图片 3094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1559" y="1156"/>
                            <a:ext cx="1412" cy="460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092" name="Text Box 12"/>
              <p:cNvSpPr txBox="1"/>
              <p:nvPr/>
            </p:nvSpPr>
            <p:spPr>
              <a:xfrm>
                <a:off x="2849" y="1121"/>
                <a:ext cx="1528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3600" b="1" dirty="0">
                    <a:latin typeface="Times New Roman" panose="02020603050405020304" pitchFamily="18" charset="0"/>
                  </a:rPr>
                  <a:t>的</a:t>
                </a:r>
                <a:r>
                  <a:rPr lang="zh-CN" alt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零点</a:t>
                </a:r>
                <a:r>
                  <a:rPr lang="en-US" altLang="zh-CN" sz="3600" b="1">
                    <a:latin typeface="Times New Roman" panose="02020603050405020304" pitchFamily="18" charset="0"/>
                  </a:rPr>
                  <a:t>.</a:t>
                </a:r>
                <a:endParaRPr lang="en-US" altLang="zh-CN" sz="3600" b="1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3084" name="Text Box 13"/>
          <p:cNvSpPr txBox="1"/>
          <p:nvPr/>
        </p:nvSpPr>
        <p:spPr>
          <a:xfrm>
            <a:off x="250825" y="260350"/>
            <a:ext cx="54737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一、函数零点的概念：</a:t>
            </a:r>
            <a:endParaRPr lang="zh-CN" altLang="en-US" sz="40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8558" name="Rectangle 14"/>
          <p:cNvSpPr/>
          <p:nvPr/>
        </p:nvSpPr>
        <p:spPr>
          <a:xfrm>
            <a:off x="228600" y="2667000"/>
            <a:ext cx="6829425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400" b="1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问题</a:t>
            </a:r>
            <a:r>
              <a:rPr lang="en-US" altLang="zh-CN" sz="4400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2</a:t>
            </a:r>
            <a:r>
              <a:rPr lang="zh-CN" altLang="en-US" sz="4400" b="1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：</a:t>
            </a:r>
            <a:r>
              <a:rPr lang="zh-CN" altLang="en-US" sz="3600" b="1" dirty="0">
                <a:latin typeface="宋体" panose="02010600030101010101" pitchFamily="2" charset="-122"/>
                <a:ea typeface="华文新魏" panose="02010800040101010101" pitchFamily="2" charset="-122"/>
              </a:rPr>
              <a:t>函数的</a:t>
            </a:r>
            <a:r>
              <a:rPr lang="zh-CN" altLang="en-US" sz="3600" b="1" dirty="0">
                <a:latin typeface="Times New Roman" panose="02020603050405020304" pitchFamily="18" charset="0"/>
                <a:ea typeface="华文新魏" panose="02010800040101010101" pitchFamily="2" charset="-122"/>
              </a:rPr>
              <a:t>零点是个点吗？</a:t>
            </a:r>
            <a:endParaRPr lang="zh-CN" altLang="en-US" sz="3600" b="1" dirty="0"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grpSp>
        <p:nvGrpSpPr>
          <p:cNvPr id="3108" name="组合 3107"/>
          <p:cNvGrpSpPr/>
          <p:nvPr/>
        </p:nvGrpSpPr>
        <p:grpSpPr>
          <a:xfrm>
            <a:off x="76200" y="4194175"/>
            <a:ext cx="10210800" cy="2054225"/>
            <a:chOff x="96" y="2380"/>
            <a:chExt cx="6432" cy="1294"/>
          </a:xfrm>
        </p:grpSpPr>
        <p:sp>
          <p:nvSpPr>
            <p:cNvPr id="108559" name="Text Box 15"/>
            <p:cNvSpPr txBox="1"/>
            <p:nvPr/>
          </p:nvSpPr>
          <p:spPr>
            <a:xfrm>
              <a:off x="96" y="2400"/>
              <a:ext cx="3085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600" b="1" dirty="0">
                  <a:solidFill>
                    <a:srgbClr val="CC3300"/>
                  </a:solidFill>
                  <a:latin typeface="宋体" panose="02010600030101010101" pitchFamily="2" charset="-122"/>
                  <a:ea typeface="华文新魏" panose="02010800040101010101" pitchFamily="2" charset="-122"/>
                </a:rPr>
                <a:t>对点练习：</a:t>
              </a:r>
              <a:endParaRPr lang="en-US" altLang="zh-CN" sz="3600" b="1">
                <a:solidFill>
                  <a:srgbClr val="CC3300"/>
                </a:solidFill>
                <a:latin typeface="宋体" panose="02010600030101010101" pitchFamily="2" charset="-122"/>
                <a:ea typeface="华文新魏" panose="02010800040101010101" pitchFamily="2" charset="-122"/>
              </a:endParaRPr>
            </a:p>
          </p:txBody>
        </p:sp>
        <p:grpSp>
          <p:nvGrpSpPr>
            <p:cNvPr id="3096" name="组合 3095"/>
            <p:cNvGrpSpPr/>
            <p:nvPr/>
          </p:nvGrpSpPr>
          <p:grpSpPr>
            <a:xfrm>
              <a:off x="1344" y="2380"/>
              <a:ext cx="5184" cy="452"/>
              <a:chOff x="0" y="3309"/>
              <a:chExt cx="5184" cy="452"/>
            </a:xfrm>
          </p:grpSpPr>
          <p:graphicFrame>
            <p:nvGraphicFramePr>
              <p:cNvPr id="3094" name="Object 6"/>
              <p:cNvGraphicFramePr/>
              <p:nvPr/>
            </p:nvGraphicFramePr>
            <p:xfrm>
              <a:off x="608" y="3309"/>
              <a:ext cx="1824" cy="4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" name="" r:id="rId8" imgW="927100" imgH="228600" progId="Equation.DSMT4">
                      <p:embed/>
                    </p:oleObj>
                  </mc:Choice>
                  <mc:Fallback>
                    <p:oleObj name="" r:id="rId8" imgW="927100" imgH="228600" progId="Equation.DSMT4">
                      <p:embed/>
                      <p:pic>
                        <p:nvPicPr>
                          <p:cNvPr id="0" name="图片 9"/>
                          <p:cNvPicPr/>
                          <p:nvPr/>
                        </p:nvPicPr>
                        <p:blipFill>
                          <a:blip r:embed="rId9"/>
                          <a:stretch>
                            <a:fillRect/>
                          </a:stretch>
                        </p:blipFill>
                        <p:spPr>
                          <a:xfrm>
                            <a:off x="608" y="3309"/>
                            <a:ext cx="1824" cy="45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" name="Text Box 15"/>
              <p:cNvSpPr txBox="1"/>
              <p:nvPr/>
            </p:nvSpPr>
            <p:spPr>
              <a:xfrm>
                <a:off x="0" y="3336"/>
                <a:ext cx="5184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3600" b="1" dirty="0">
                    <a:latin typeface="宋体" panose="02010600030101010101" pitchFamily="2" charset="-122"/>
                    <a:ea typeface="Arial Unicode MS" panose="020B0604020202020204" pitchFamily="34" charset="-122"/>
                  </a:rPr>
                  <a:t>函数            的零点是（  ）</a:t>
                </a:r>
                <a:endParaRPr lang="en-US" altLang="zh-CN" sz="3600" b="1">
                  <a:latin typeface="宋体" panose="02010600030101010101" pitchFamily="2" charset="-122"/>
                  <a:ea typeface="Arial Unicode MS" panose="020B0604020202020204" pitchFamily="34" charset="-122"/>
                </a:endParaRPr>
              </a:p>
            </p:txBody>
          </p:sp>
        </p:grpSp>
        <p:grpSp>
          <p:nvGrpSpPr>
            <p:cNvPr id="3105" name="组合 3104"/>
            <p:cNvGrpSpPr/>
            <p:nvPr/>
          </p:nvGrpSpPr>
          <p:grpSpPr>
            <a:xfrm>
              <a:off x="288" y="2880"/>
              <a:ext cx="1544" cy="346"/>
              <a:chOff x="288" y="2880"/>
              <a:chExt cx="1544" cy="346"/>
            </a:xfrm>
          </p:grpSpPr>
          <p:graphicFrame>
            <p:nvGraphicFramePr>
              <p:cNvPr id="3098" name="对象 3097"/>
              <p:cNvGraphicFramePr/>
              <p:nvPr/>
            </p:nvGraphicFramePr>
            <p:xfrm>
              <a:off x="288" y="2888"/>
              <a:ext cx="912" cy="3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" name="" r:id="rId10" imgW="545465" imgH="203200" progId="Equation.3">
                      <p:embed/>
                    </p:oleObj>
                  </mc:Choice>
                  <mc:Fallback>
                    <p:oleObj name="" r:id="rId10" imgW="545465" imgH="203200" progId="Equation.3">
                      <p:embed/>
                      <p:pic>
                        <p:nvPicPr>
                          <p:cNvPr id="0" name="图片 5"/>
                          <p:cNvPicPr/>
                          <p:nvPr/>
                        </p:nvPicPr>
                        <p:blipFill>
                          <a:blip r:embed="rId11"/>
                          <a:stretch>
                            <a:fillRect/>
                          </a:stretch>
                        </p:blipFill>
                        <p:spPr>
                          <a:xfrm>
                            <a:off x="288" y="2888"/>
                            <a:ext cx="912" cy="336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97" name="对象 3096"/>
              <p:cNvGraphicFramePr/>
              <p:nvPr/>
            </p:nvGraphicFramePr>
            <p:xfrm>
              <a:off x="1256" y="2880"/>
              <a:ext cx="576" cy="34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" name="" r:id="rId12" imgW="330200" imgH="203200" progId="Equation.3">
                      <p:embed/>
                    </p:oleObj>
                  </mc:Choice>
                  <mc:Fallback>
                    <p:oleObj name="" r:id="rId12" imgW="330200" imgH="203200" progId="Equation.3">
                      <p:embed/>
                      <p:pic>
                        <p:nvPicPr>
                          <p:cNvPr id="0" name="图片 6"/>
                          <p:cNvPicPr/>
                          <p:nvPr/>
                        </p:nvPicPr>
                        <p:blipFill>
                          <a:blip r:embed="rId13"/>
                          <a:stretch>
                            <a:fillRect/>
                          </a:stretch>
                        </p:blipFill>
                        <p:spPr>
                          <a:xfrm>
                            <a:off x="1256" y="2880"/>
                            <a:ext cx="576" cy="346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3102" name="对象 3101"/>
            <p:cNvGraphicFramePr/>
            <p:nvPr/>
          </p:nvGraphicFramePr>
          <p:xfrm>
            <a:off x="2448" y="2880"/>
            <a:ext cx="974" cy="3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" name="" r:id="rId14" imgW="557530" imgH="177800" progId="Equation.3">
                    <p:embed/>
                  </p:oleObj>
                </mc:Choice>
                <mc:Fallback>
                  <p:oleObj name="" r:id="rId14" imgW="557530" imgH="177800" progId="Equation.3">
                    <p:embed/>
                    <p:pic>
                      <p:nvPicPr>
                        <p:cNvPr id="0" name="图片 7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2448" y="2880"/>
                          <a:ext cx="974" cy="30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03" name="对象 3102"/>
            <p:cNvGraphicFramePr/>
            <p:nvPr/>
          </p:nvGraphicFramePr>
          <p:xfrm>
            <a:off x="277" y="3344"/>
            <a:ext cx="841" cy="3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" name="" r:id="rId16" imgW="481965" imgH="177800" progId="Equation.3">
                    <p:embed/>
                  </p:oleObj>
                </mc:Choice>
                <mc:Fallback>
                  <p:oleObj name="" r:id="rId16" imgW="481965" imgH="177800" progId="Equation.3">
                    <p:embed/>
                    <p:pic>
                      <p:nvPicPr>
                        <p:cNvPr id="0" name="图片 8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277" y="3344"/>
                          <a:ext cx="841" cy="30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04" name="对象 3103"/>
            <p:cNvGraphicFramePr/>
            <p:nvPr/>
          </p:nvGraphicFramePr>
          <p:xfrm>
            <a:off x="2386" y="3349"/>
            <a:ext cx="974" cy="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" name="" r:id="rId18" imgW="558800" imgH="190500" progId="Equation.3">
                    <p:embed/>
                  </p:oleObj>
                </mc:Choice>
                <mc:Fallback>
                  <p:oleObj name="" r:id="rId18" imgW="558800" imgH="190500" progId="Equation.3">
                    <p:embed/>
                    <p:pic>
                      <p:nvPicPr>
                        <p:cNvPr id="0" name="图片 10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2386" y="3349"/>
                          <a:ext cx="974" cy="3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09" name="文本框 3108"/>
          <p:cNvSpPr txBox="1"/>
          <p:nvPr/>
        </p:nvSpPr>
        <p:spPr>
          <a:xfrm>
            <a:off x="8153400" y="4343400"/>
            <a:ext cx="533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D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Rectangle 14"/>
          <p:cNvSpPr/>
          <p:nvPr/>
        </p:nvSpPr>
        <p:spPr>
          <a:xfrm>
            <a:off x="381000" y="3276600"/>
            <a:ext cx="75438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400" b="1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答：</a:t>
            </a:r>
            <a:r>
              <a:rPr lang="zh-CN" altLang="en-US" sz="3600" b="1" dirty="0">
                <a:solidFill>
                  <a:srgbClr val="FF0000"/>
                </a:solidFill>
                <a:latin typeface="宋体" panose="02010600030101010101" pitchFamily="2" charset="-122"/>
                <a:ea typeface="华文新魏" panose="02010800040101010101" pitchFamily="2" charset="-122"/>
              </a:rPr>
              <a:t>函数的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零点是实数而不是点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.</a:t>
            </a:r>
            <a:endParaRPr lang="en-US" altLang="zh-CN" sz="3600" b="1">
              <a:solidFill>
                <a:srgbClr val="FF0000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8" grpId="0"/>
      <p:bldP spid="3109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41" name="AutoShape 25"/>
          <p:cNvSpPr/>
          <p:nvPr/>
        </p:nvSpPr>
        <p:spPr>
          <a:xfrm>
            <a:off x="4038600" y="2971800"/>
            <a:ext cx="1087438" cy="439738"/>
          </a:xfrm>
          <a:prstGeom prst="leftRightArrow">
            <a:avLst>
              <a:gd name="adj1" fmla="val 50000"/>
              <a:gd name="adj2" fmla="val 49458"/>
            </a:avLst>
          </a:prstGeom>
          <a:solidFill>
            <a:schemeClr val="bg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37891" name="AutoShape 26"/>
          <p:cNvSpPr/>
          <p:nvPr/>
        </p:nvSpPr>
        <p:spPr>
          <a:xfrm rot="-24574915">
            <a:off x="2997200" y="2184400"/>
            <a:ext cx="868363" cy="461963"/>
          </a:xfrm>
          <a:prstGeom prst="leftRightArrow">
            <a:avLst>
              <a:gd name="adj1" fmla="val 50000"/>
              <a:gd name="adj2" fmla="val 37594"/>
            </a:avLst>
          </a:prstGeom>
          <a:solidFill>
            <a:schemeClr val="bg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0" vert="eaVert" wrap="none" anchor="ctr" anchorCtr="0"/>
          <a:p>
            <a:endParaRPr lang="zh-CN" altLang="en-US" sz="2400" b="1" dirty="0">
              <a:latin typeface="宋体" panose="02010600030101010101" pitchFamily="2" charset="-122"/>
            </a:endParaRPr>
          </a:p>
        </p:txBody>
      </p:sp>
      <p:sp>
        <p:nvSpPr>
          <p:cNvPr id="37892" name="AutoShape 27"/>
          <p:cNvSpPr/>
          <p:nvPr/>
        </p:nvSpPr>
        <p:spPr>
          <a:xfrm rot="2662004">
            <a:off x="5367338" y="2182813"/>
            <a:ext cx="904875" cy="452437"/>
          </a:xfrm>
          <a:prstGeom prst="leftRightArrow">
            <a:avLst>
              <a:gd name="adj1" fmla="val 50000"/>
              <a:gd name="adj2" fmla="val 40000"/>
            </a:avLst>
          </a:prstGeom>
          <a:solidFill>
            <a:schemeClr val="bg1"/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 sz="2400" b="1" dirty="0">
              <a:latin typeface="宋体" panose="02010600030101010101" pitchFamily="2" charset="-122"/>
            </a:endParaRPr>
          </a:p>
        </p:txBody>
      </p:sp>
      <p:grpSp>
        <p:nvGrpSpPr>
          <p:cNvPr id="37910" name="组合 37909"/>
          <p:cNvGrpSpPr/>
          <p:nvPr/>
        </p:nvGrpSpPr>
        <p:grpSpPr>
          <a:xfrm>
            <a:off x="2667000" y="1468438"/>
            <a:ext cx="4640263" cy="684212"/>
            <a:chOff x="1877" y="1162"/>
            <a:chExt cx="2923" cy="431"/>
          </a:xfrm>
        </p:grpSpPr>
        <p:graphicFrame>
          <p:nvGraphicFramePr>
            <p:cNvPr id="37893" name="对象 37892"/>
            <p:cNvGraphicFramePr/>
            <p:nvPr/>
          </p:nvGraphicFramePr>
          <p:xfrm>
            <a:off x="1882" y="1162"/>
            <a:ext cx="345" cy="4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" r:id="rId1" imgW="177800" imgH="227965" progId="Equation.3">
                    <p:embed/>
                  </p:oleObj>
                </mc:Choice>
                <mc:Fallback>
                  <p:oleObj name="" r:id="rId1" imgW="177800" imgH="227965" progId="Equation.3">
                    <p:embed/>
                    <p:pic>
                      <p:nvPicPr>
                        <p:cNvPr id="0" name="图片 3097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882" y="1162"/>
                          <a:ext cx="345" cy="43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894" name="文本框 37893"/>
            <p:cNvSpPr txBox="1"/>
            <p:nvPr/>
          </p:nvSpPr>
          <p:spPr>
            <a:xfrm>
              <a:off x="1877" y="1202"/>
              <a:ext cx="2923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effectLst>
                    <a:outerShdw blurRad="38100" dist="38100" dir="2700000">
                      <a:srgbClr val="C0C0C0"/>
                    </a:outerShdw>
                  </a:effectLst>
                  <a:latin typeface="宋体" panose="02010600030101010101" pitchFamily="2" charset="-122"/>
                </a:rPr>
                <a:t>  是方程       的实数根</a:t>
              </a:r>
              <a:endParaRPr lang="zh-CN" altLang="en-US" sz="2800" b="1" dirty="0">
                <a:effectLst>
                  <a:outerShdw blurRad="38100" dist="38100" dir="2700000">
                    <a:srgbClr val="C0C0C0"/>
                  </a:outerShdw>
                </a:effectLst>
                <a:latin typeface="宋体" panose="02010600030101010101" pitchFamily="2" charset="-122"/>
              </a:endParaRPr>
            </a:p>
          </p:txBody>
        </p:sp>
        <p:graphicFrame>
          <p:nvGraphicFramePr>
            <p:cNvPr id="37895" name="对象 37894"/>
            <p:cNvGraphicFramePr/>
            <p:nvPr/>
          </p:nvGraphicFramePr>
          <p:xfrm>
            <a:off x="2851" y="1220"/>
            <a:ext cx="765" cy="3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" r:id="rId3" imgW="570865" imgH="203200" progId="Equation.3">
                    <p:embed/>
                  </p:oleObj>
                </mc:Choice>
                <mc:Fallback>
                  <p:oleObj name="" r:id="rId3" imgW="570865" imgH="203200" progId="Equation.3">
                    <p:embed/>
                    <p:pic>
                      <p:nvPicPr>
                        <p:cNvPr id="0" name="图片 309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851" y="1220"/>
                          <a:ext cx="765" cy="33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7896" name="对象 37895"/>
          <p:cNvGraphicFramePr/>
          <p:nvPr/>
        </p:nvGraphicFramePr>
        <p:xfrm>
          <a:off x="1098550" y="2819400"/>
          <a:ext cx="57785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" r:id="rId5" imgW="177800" imgH="227965" progId="Equation.3">
                  <p:embed/>
                </p:oleObj>
              </mc:Choice>
              <mc:Fallback>
                <p:oleObj name="" r:id="rId5" imgW="177800" imgH="227965" progId="Equation.3">
                  <p:embed/>
                  <p:pic>
                    <p:nvPicPr>
                      <p:cNvPr id="0" name="图片 309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98550" y="2819400"/>
                        <a:ext cx="577850" cy="6588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897" name="组合 37896"/>
          <p:cNvGrpSpPr/>
          <p:nvPr/>
        </p:nvGrpSpPr>
        <p:grpSpPr>
          <a:xfrm>
            <a:off x="990600" y="2895600"/>
            <a:ext cx="3024188" cy="946150"/>
            <a:chOff x="3198" y="2659"/>
            <a:chExt cx="1905" cy="596"/>
          </a:xfrm>
        </p:grpSpPr>
        <p:sp>
          <p:nvSpPr>
            <p:cNvPr id="37898" name="Rectangle 14"/>
            <p:cNvSpPr/>
            <p:nvPr/>
          </p:nvSpPr>
          <p:spPr>
            <a:xfrm>
              <a:off x="3198" y="2659"/>
              <a:ext cx="1905" cy="596"/>
            </a:xfrm>
            <a:prstGeom prst="rect">
              <a:avLst/>
            </a:prstGeom>
            <a:noFill/>
            <a:ln w="19050">
              <a:noFill/>
            </a:ln>
          </p:spPr>
          <p:txBody>
            <a:bodyPr>
              <a:spAutoFit/>
            </a:bodyPr>
            <a:p>
              <a:r>
                <a:rPr lang="zh-CN" altLang="en-US" sz="2800" b="1" dirty="0">
                  <a:solidFill>
                    <a:srgbClr val="000000"/>
                  </a:solidFill>
                  <a:latin typeface="宋体" panose="02010600030101010101" pitchFamily="2" charset="-122"/>
                </a:rPr>
                <a:t>   是函数     的零点</a:t>
              </a:r>
              <a:endPara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</a:endParaRPr>
            </a:p>
          </p:txBody>
        </p:sp>
        <p:graphicFrame>
          <p:nvGraphicFramePr>
            <p:cNvPr id="37899" name="对象 37898"/>
            <p:cNvGraphicFramePr/>
            <p:nvPr/>
          </p:nvGraphicFramePr>
          <p:xfrm>
            <a:off x="4241" y="2704"/>
            <a:ext cx="817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" name="" r:id="rId7" imgW="583565" imgH="203200" progId="Equation.3">
                    <p:embed/>
                  </p:oleObj>
                </mc:Choice>
                <mc:Fallback>
                  <p:oleObj name="" r:id="rId7" imgW="583565" imgH="203200" progId="Equation.3">
                    <p:embed/>
                    <p:pic>
                      <p:nvPicPr>
                        <p:cNvPr id="0" name="图片 3099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241" y="2704"/>
                          <a:ext cx="817" cy="29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7900" name="组合 37899"/>
          <p:cNvGrpSpPr/>
          <p:nvPr/>
        </p:nvGrpSpPr>
        <p:grpSpPr>
          <a:xfrm>
            <a:off x="5181600" y="2895600"/>
            <a:ext cx="3529013" cy="946150"/>
            <a:chOff x="204" y="2704"/>
            <a:chExt cx="2223" cy="596"/>
          </a:xfrm>
        </p:grpSpPr>
        <p:sp>
          <p:nvSpPr>
            <p:cNvPr id="37901" name="Rectangle 13"/>
            <p:cNvSpPr/>
            <p:nvPr/>
          </p:nvSpPr>
          <p:spPr>
            <a:xfrm>
              <a:off x="249" y="2704"/>
              <a:ext cx="2178" cy="596"/>
            </a:xfrm>
            <a:prstGeom prst="rect">
              <a:avLst/>
            </a:prstGeom>
            <a:noFill/>
            <a:ln w="19050">
              <a:noFill/>
            </a:ln>
          </p:spPr>
          <p:txBody>
            <a:bodyPr>
              <a:spAutoFit/>
            </a:bodyPr>
            <a:p>
              <a:r>
                <a:rPr lang="zh-CN" altLang="en-US" sz="2800" b="1" dirty="0">
                  <a:solidFill>
                    <a:srgbClr val="000000"/>
                  </a:solidFill>
                  <a:latin typeface="宋体" panose="02010600030101010101" pitchFamily="2" charset="-122"/>
                </a:rPr>
                <a:t>      的图象与  轴有交点</a:t>
              </a:r>
              <a:endParaRPr lang="zh-CN" altLang="en-US" sz="2800" b="1" dirty="0">
                <a:solidFill>
                  <a:srgbClr val="000000"/>
                </a:solidFill>
                <a:latin typeface="宋体" panose="02010600030101010101" pitchFamily="2" charset="-122"/>
              </a:endParaRPr>
            </a:p>
          </p:txBody>
        </p:sp>
        <p:graphicFrame>
          <p:nvGraphicFramePr>
            <p:cNvPr id="37902" name="对象 37901"/>
            <p:cNvGraphicFramePr/>
            <p:nvPr/>
          </p:nvGraphicFramePr>
          <p:xfrm>
            <a:off x="204" y="2750"/>
            <a:ext cx="816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1" name="" r:id="rId9" imgW="583565" imgH="203200" progId="Equation.3">
                    <p:embed/>
                  </p:oleObj>
                </mc:Choice>
                <mc:Fallback>
                  <p:oleObj name="" r:id="rId9" imgW="583565" imgH="203200" progId="Equation.3">
                    <p:embed/>
                    <p:pic>
                      <p:nvPicPr>
                        <p:cNvPr id="0" name="图片 3100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04" y="2750"/>
                          <a:ext cx="816" cy="2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903" name="对象 37902"/>
            <p:cNvGraphicFramePr/>
            <p:nvPr/>
          </p:nvGraphicFramePr>
          <p:xfrm>
            <a:off x="1882" y="2795"/>
            <a:ext cx="246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6" name="" r:id="rId11" imgW="127000" imgH="139700" progId="Equation.3">
                    <p:embed/>
                  </p:oleObj>
                </mc:Choice>
                <mc:Fallback>
                  <p:oleObj name="" r:id="rId11" imgW="127000" imgH="139700" progId="Equation.3">
                    <p:embed/>
                    <p:pic>
                      <p:nvPicPr>
                        <p:cNvPr id="0" name="图片 3095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882" y="2795"/>
                          <a:ext cx="246" cy="27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7904" name="对象 37903"/>
          <p:cNvGraphicFramePr/>
          <p:nvPr/>
        </p:nvGraphicFramePr>
        <p:xfrm>
          <a:off x="6477000" y="3352800"/>
          <a:ext cx="111601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13" imgW="393700" imgH="228600" progId="Equation.3">
                  <p:embed/>
                </p:oleObj>
              </mc:Choice>
              <mc:Fallback>
                <p:oleObj name="" r:id="rId13" imgW="393700" imgH="228600" progId="Equation.3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477000" y="3352800"/>
                        <a:ext cx="1116013" cy="5032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917" name="组合 37916"/>
          <p:cNvGrpSpPr/>
          <p:nvPr/>
        </p:nvGrpSpPr>
        <p:grpSpPr>
          <a:xfrm>
            <a:off x="76200" y="76200"/>
            <a:ext cx="8974138" cy="1249363"/>
            <a:chOff x="48" y="48"/>
            <a:chExt cx="5653" cy="787"/>
          </a:xfrm>
        </p:grpSpPr>
        <p:sp>
          <p:nvSpPr>
            <p:cNvPr id="108558" name="Rectangle 14"/>
            <p:cNvSpPr/>
            <p:nvPr/>
          </p:nvSpPr>
          <p:spPr>
            <a:xfrm>
              <a:off x="48" y="48"/>
              <a:ext cx="5616" cy="78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4400" b="1" dirty="0">
                  <a:solidFill>
                    <a:srgbClr val="0000FF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问题</a:t>
              </a:r>
              <a:r>
                <a:rPr lang="en-US" altLang="zh-CN" sz="4400" b="1">
                  <a:solidFill>
                    <a:srgbClr val="0000FF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3</a:t>
              </a:r>
              <a:r>
                <a:rPr lang="zh-CN" altLang="en-US" sz="4400" b="1" dirty="0">
                  <a:solidFill>
                    <a:srgbClr val="0000FF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：</a:t>
              </a:r>
              <a:r>
                <a:rPr lang="zh-CN" altLang="en-US" sz="3200" b="1" dirty="0">
                  <a:latin typeface="华文新魏" panose="02010800040101010101" pitchFamily="2" charset="-122"/>
                  <a:ea typeface="华文新魏" panose="02010800040101010101" pitchFamily="2" charset="-122"/>
                </a:rPr>
                <a:t>函数的</a:t>
              </a:r>
              <a:r>
                <a:rPr lang="zh-CN" altLang="en-US" sz="3200" b="1" dirty="0">
                  <a:solidFill>
                    <a:srgbClr val="0000FF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零</a:t>
              </a:r>
              <a:r>
                <a:rPr lang="zh-CN" altLang="en-US" sz="3200" b="1" dirty="0">
                  <a:solidFill>
                    <a:srgbClr val="0000FF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点</a:t>
              </a:r>
              <a:r>
                <a:rPr lang="zh-CN" altLang="en-US" sz="3200" b="1" dirty="0">
                  <a:latin typeface="华文新魏" panose="02010800040101010101" pitchFamily="2" charset="-122"/>
                  <a:ea typeface="华文新魏" panose="02010800040101010101" pitchFamily="2" charset="-122"/>
                </a:rPr>
                <a:t>、方程的</a:t>
              </a:r>
              <a:r>
                <a:rPr lang="zh-CN" altLang="en-US" sz="3200" b="1" dirty="0">
                  <a:solidFill>
                    <a:srgbClr val="0000FF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根</a:t>
              </a:r>
              <a:r>
                <a:rPr lang="zh-CN" altLang="en-US" sz="3200" b="1" dirty="0">
                  <a:latin typeface="华文新魏" panose="02010800040101010101" pitchFamily="2" charset="-122"/>
                  <a:ea typeface="华文新魏" panose="02010800040101010101" pitchFamily="2" charset="-122"/>
                </a:rPr>
                <a:t>、函数图象与        轴的交点</a:t>
              </a:r>
              <a:r>
                <a:rPr lang="zh-CN" altLang="en-US" sz="3200" b="1" dirty="0">
                  <a:solidFill>
                    <a:srgbClr val="0000FF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横坐标</a:t>
              </a:r>
              <a:r>
                <a:rPr lang="zh-CN" altLang="en-US" sz="3200" b="1" dirty="0">
                  <a:latin typeface="华文新魏" panose="02010800040101010101" pitchFamily="2" charset="-122"/>
                  <a:ea typeface="华文新魏" panose="02010800040101010101" pitchFamily="2" charset="-122"/>
                </a:rPr>
                <a:t>之间有什么关系？</a:t>
              </a:r>
              <a:endParaRPr lang="zh-CN" altLang="en-US" sz="3200" b="1" dirty="0"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</p:txBody>
        </p:sp>
        <p:graphicFrame>
          <p:nvGraphicFramePr>
            <p:cNvPr id="37907" name="对象 37906"/>
            <p:cNvGraphicFramePr/>
            <p:nvPr/>
          </p:nvGraphicFramePr>
          <p:xfrm>
            <a:off x="5430" y="192"/>
            <a:ext cx="271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3" name="" r:id="rId15" imgW="127000" imgH="139700" progId="Equation.3">
                    <p:embed/>
                  </p:oleObj>
                </mc:Choice>
                <mc:Fallback>
                  <p:oleObj name="" r:id="rId15" imgW="127000" imgH="139700" progId="Equation.3">
                    <p:embed/>
                    <p:pic>
                      <p:nvPicPr>
                        <p:cNvPr id="0" name="图片 3102"/>
                        <p:cNvPicPr/>
                        <p:nvPr/>
                      </p:nvPicPr>
                      <p:blipFill>
                        <a:blip r:embed="rId16">
                          <a:clrChange>
                            <a:clrFrom>
                              <a:srgbClr val="000000"/>
                            </a:clrFrom>
                            <a:clrTo>
                              <a:srgbClr val="FF0000"/>
                            </a:clrTo>
                          </a:clrChange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5430" y="192"/>
                          <a:ext cx="271" cy="31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7918" name="文本框 37917"/>
          <p:cNvSpPr txBox="1"/>
          <p:nvPr/>
        </p:nvSpPr>
        <p:spPr>
          <a:xfrm>
            <a:off x="6096000" y="762000"/>
            <a:ext cx="2674938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 dirty="0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</a:rPr>
              <a:t>等价关系</a:t>
            </a:r>
            <a:endParaRPr lang="zh-CN" altLang="en-US" sz="4000" b="1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7920" name="文本框 37919"/>
          <p:cNvSpPr txBox="1"/>
          <p:nvPr/>
        </p:nvSpPr>
        <p:spPr>
          <a:xfrm>
            <a:off x="5638800" y="4257675"/>
            <a:ext cx="533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7924" name="对象 37923"/>
          <p:cNvGraphicFramePr/>
          <p:nvPr/>
        </p:nvGraphicFramePr>
        <p:xfrm>
          <a:off x="7543800" y="5045075"/>
          <a:ext cx="973138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" r:id="rId17" imgW="342900" imgH="203200" progId="Equation.3">
                  <p:embed/>
                </p:oleObj>
              </mc:Choice>
              <mc:Fallback>
                <p:oleObj name="" r:id="rId17" imgW="342900" imgH="203200" progId="Equation.3">
                  <p:embed/>
                  <p:pic>
                    <p:nvPicPr>
                      <p:cNvPr id="0" name="图片 3105"/>
                      <p:cNvPicPr/>
                      <p:nvPr/>
                    </p:nvPicPr>
                    <p:blipFill>
                      <a:blip r:embed="rId18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7543800" y="5045075"/>
                        <a:ext cx="973138" cy="4460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938" name="组合 37937"/>
          <p:cNvGrpSpPr/>
          <p:nvPr/>
        </p:nvGrpSpPr>
        <p:grpSpPr>
          <a:xfrm>
            <a:off x="381000" y="3810000"/>
            <a:ext cx="8229600" cy="2352675"/>
            <a:chOff x="96" y="2790"/>
            <a:chExt cx="5184" cy="1482"/>
          </a:xfrm>
        </p:grpSpPr>
        <p:sp>
          <p:nvSpPr>
            <p:cNvPr id="37916" name="直接连接符 37915"/>
            <p:cNvSpPr/>
            <p:nvPr/>
          </p:nvSpPr>
          <p:spPr>
            <a:xfrm>
              <a:off x="3360" y="3408"/>
              <a:ext cx="43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37937" name="组合 37936"/>
            <p:cNvGrpSpPr/>
            <p:nvPr/>
          </p:nvGrpSpPr>
          <p:grpSpPr>
            <a:xfrm>
              <a:off x="96" y="2790"/>
              <a:ext cx="5184" cy="1482"/>
              <a:chOff x="240" y="2832"/>
              <a:chExt cx="5184" cy="1482"/>
            </a:xfrm>
          </p:grpSpPr>
          <p:sp>
            <p:nvSpPr>
              <p:cNvPr id="108559" name="Text Box 15"/>
              <p:cNvSpPr txBox="1"/>
              <p:nvPr/>
            </p:nvSpPr>
            <p:spPr>
              <a:xfrm>
                <a:off x="336" y="2832"/>
                <a:ext cx="3085" cy="4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3600" b="1" dirty="0">
                    <a:solidFill>
                      <a:srgbClr val="CC3300"/>
                    </a:solidFill>
                    <a:latin typeface="宋体" panose="02010600030101010101" pitchFamily="2" charset="-122"/>
                    <a:ea typeface="华文新魏" panose="02010800040101010101" pitchFamily="2" charset="-122"/>
                  </a:rPr>
                  <a:t>对点练习：</a:t>
                </a:r>
                <a:endParaRPr lang="en-US" altLang="zh-CN" sz="3600" b="1">
                  <a:solidFill>
                    <a:srgbClr val="CC3300"/>
                  </a:solidFill>
                  <a:latin typeface="宋体" panose="02010600030101010101" pitchFamily="2" charset="-122"/>
                  <a:ea typeface="华文新魏" panose="02010800040101010101" pitchFamily="2" charset="-122"/>
                </a:endParaRPr>
              </a:p>
            </p:txBody>
          </p:sp>
          <p:grpSp>
            <p:nvGrpSpPr>
              <p:cNvPr id="37925" name="组合 37924"/>
              <p:cNvGrpSpPr/>
              <p:nvPr/>
            </p:nvGrpSpPr>
            <p:grpSpPr>
              <a:xfrm>
                <a:off x="240" y="3120"/>
                <a:ext cx="5184" cy="410"/>
                <a:chOff x="240" y="3120"/>
                <a:chExt cx="5184" cy="410"/>
              </a:xfrm>
            </p:grpSpPr>
            <p:sp>
              <p:nvSpPr>
                <p:cNvPr id="2" name="Text Box 15"/>
                <p:cNvSpPr txBox="1"/>
                <p:nvPr/>
              </p:nvSpPr>
              <p:spPr>
                <a:xfrm>
                  <a:off x="240" y="3120"/>
                  <a:ext cx="5184" cy="40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3600" b="1" dirty="0">
                      <a:latin typeface="宋体" panose="02010600030101010101" pitchFamily="2" charset="-122"/>
                      <a:ea typeface="Arial Unicode MS" panose="020B0604020202020204" pitchFamily="34" charset="-122"/>
                    </a:rPr>
                    <a:t>函数          的零点是</a:t>
                  </a:r>
                  <a:r>
                    <a:rPr lang="zh-CN" altLang="en-US" sz="3600" b="1" u="sng" dirty="0">
                      <a:latin typeface="宋体" panose="02010600030101010101" pitchFamily="2" charset="-122"/>
                      <a:ea typeface="Arial Unicode MS" panose="020B0604020202020204" pitchFamily="34" charset="-122"/>
                    </a:rPr>
                    <a:t>      </a:t>
                  </a:r>
                  <a:r>
                    <a:rPr lang="zh-CN" altLang="en-US" sz="3600" b="1" dirty="0">
                      <a:latin typeface="宋体" panose="02010600030101010101" pitchFamily="2" charset="-122"/>
                      <a:ea typeface="Arial Unicode MS" panose="020B0604020202020204" pitchFamily="34" charset="-122"/>
                    </a:rPr>
                    <a:t>     </a:t>
                  </a:r>
                  <a:r>
                    <a:rPr lang="zh-CN" altLang="en-US" sz="3600" b="1" u="sng" dirty="0">
                      <a:latin typeface="宋体" panose="02010600030101010101" pitchFamily="2" charset="-122"/>
                      <a:ea typeface="Arial Unicode MS" panose="020B0604020202020204" pitchFamily="34" charset="-122"/>
                    </a:rPr>
                    <a:t> </a:t>
                  </a:r>
                  <a:endParaRPr lang="en-US" altLang="zh-CN" sz="3600" b="1">
                    <a:latin typeface="宋体" panose="02010600030101010101" pitchFamily="2" charset="-122"/>
                    <a:ea typeface="Arial Unicode MS" panose="020B0604020202020204" pitchFamily="34" charset="-122"/>
                  </a:endParaRPr>
                </a:p>
              </p:txBody>
            </p:sp>
            <p:graphicFrame>
              <p:nvGraphicFramePr>
                <p:cNvPr id="37915" name="对象 37914"/>
                <p:cNvGraphicFramePr/>
                <p:nvPr/>
              </p:nvGraphicFramePr>
              <p:xfrm>
                <a:off x="864" y="3120"/>
                <a:ext cx="1465" cy="41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07" name="" r:id="rId19" imgW="812165" imgH="228600" progId="Equation.3">
                        <p:embed/>
                      </p:oleObj>
                    </mc:Choice>
                    <mc:Fallback>
                      <p:oleObj name="" r:id="rId19" imgW="812165" imgH="228600" progId="Equation.3">
                        <p:embed/>
                        <p:pic>
                          <p:nvPicPr>
                            <p:cNvPr id="0" name="图片 3106"/>
                            <p:cNvPicPr/>
                            <p:nvPr/>
                          </p:nvPicPr>
                          <p:blipFill>
                            <a:blip r:embed="rId20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864" y="3120"/>
                              <a:ext cx="1465" cy="410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37930" name="组合 37929"/>
              <p:cNvGrpSpPr/>
              <p:nvPr/>
            </p:nvGrpSpPr>
            <p:grpSpPr>
              <a:xfrm>
                <a:off x="240" y="3504"/>
                <a:ext cx="5184" cy="420"/>
                <a:chOff x="-48" y="3456"/>
                <a:chExt cx="5184" cy="420"/>
              </a:xfrm>
            </p:grpSpPr>
            <p:graphicFrame>
              <p:nvGraphicFramePr>
                <p:cNvPr id="37923" name="对象 37922"/>
                <p:cNvGraphicFramePr/>
                <p:nvPr/>
              </p:nvGraphicFramePr>
              <p:xfrm>
                <a:off x="2824" y="3544"/>
                <a:ext cx="302" cy="33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09" name="" r:id="rId21" imgW="127000" imgH="139700" progId="Equation.3">
                        <p:embed/>
                      </p:oleObj>
                    </mc:Choice>
                    <mc:Fallback>
                      <p:oleObj name="" r:id="rId21" imgW="127000" imgH="139700" progId="Equation.3">
                        <p:embed/>
                        <p:pic>
                          <p:nvPicPr>
                            <p:cNvPr id="0" name="图片 3108"/>
                            <p:cNvPicPr/>
                            <p:nvPr/>
                          </p:nvPicPr>
                          <p:blipFill>
                            <a:blip r:embed="rId22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824" y="3544"/>
                              <a:ext cx="302" cy="332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pSp>
              <p:nvGrpSpPr>
                <p:cNvPr id="37929" name="组合 37928"/>
                <p:cNvGrpSpPr/>
                <p:nvPr/>
              </p:nvGrpSpPr>
              <p:grpSpPr>
                <a:xfrm>
                  <a:off x="-48" y="3456"/>
                  <a:ext cx="5184" cy="410"/>
                  <a:chOff x="-48" y="3792"/>
                  <a:chExt cx="5184" cy="410"/>
                </a:xfrm>
              </p:grpSpPr>
              <p:sp>
                <p:nvSpPr>
                  <p:cNvPr id="3" name="Text Box 15"/>
                  <p:cNvSpPr txBox="1"/>
                  <p:nvPr/>
                </p:nvSpPr>
                <p:spPr>
                  <a:xfrm>
                    <a:off x="-48" y="3792"/>
                    <a:ext cx="5184" cy="404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p>
                    <a:pPr>
                      <a:spcBef>
                        <a:spcPct val="50000"/>
                      </a:spcBef>
                    </a:pPr>
                    <a:r>
                      <a:rPr lang="zh-CN" altLang="en-US" sz="3600" b="1" dirty="0">
                        <a:latin typeface="宋体" panose="02010600030101010101" pitchFamily="2" charset="-122"/>
                        <a:ea typeface="Arial Unicode MS" panose="020B0604020202020204" pitchFamily="34" charset="-122"/>
                      </a:rPr>
                      <a:t>函数          图象与 轴的交点是</a:t>
                    </a:r>
                    <a:r>
                      <a:rPr lang="zh-CN" altLang="en-US" sz="3600" b="1" u="sng" dirty="0">
                        <a:latin typeface="宋体" panose="02010600030101010101" pitchFamily="2" charset="-122"/>
                        <a:ea typeface="Arial Unicode MS" panose="020B0604020202020204" pitchFamily="34" charset="-122"/>
                      </a:rPr>
                      <a:t>     </a:t>
                    </a:r>
                    <a:r>
                      <a:rPr lang="zh-CN" altLang="en-US" sz="3600" b="1" dirty="0">
                        <a:latin typeface="宋体" panose="02010600030101010101" pitchFamily="2" charset="-122"/>
                        <a:ea typeface="Arial Unicode MS" panose="020B0604020202020204" pitchFamily="34" charset="-122"/>
                      </a:rPr>
                      <a:t>     </a:t>
                    </a:r>
                    <a:r>
                      <a:rPr lang="zh-CN" altLang="en-US" sz="3600" b="1" u="sng" dirty="0">
                        <a:latin typeface="宋体" panose="02010600030101010101" pitchFamily="2" charset="-122"/>
                        <a:ea typeface="Arial Unicode MS" panose="020B0604020202020204" pitchFamily="34" charset="-122"/>
                      </a:rPr>
                      <a:t> </a:t>
                    </a:r>
                    <a:endParaRPr lang="en-US" altLang="zh-CN" sz="3600" b="1">
                      <a:latin typeface="宋体" panose="02010600030101010101" pitchFamily="2" charset="-122"/>
                      <a:ea typeface="Arial Unicode MS" panose="020B0604020202020204" pitchFamily="34" charset="-122"/>
                    </a:endParaRPr>
                  </a:p>
                </p:txBody>
              </p:sp>
              <p:graphicFrame>
                <p:nvGraphicFramePr>
                  <p:cNvPr id="37922" name="对象 37921"/>
                  <p:cNvGraphicFramePr/>
                  <p:nvPr/>
                </p:nvGraphicFramePr>
                <p:xfrm>
                  <a:off x="576" y="3792"/>
                  <a:ext cx="1465" cy="410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3110" name="" r:id="rId23" imgW="812165" imgH="228600" progId="Equation.3">
                          <p:embed/>
                        </p:oleObj>
                      </mc:Choice>
                      <mc:Fallback>
                        <p:oleObj name="" r:id="rId23" imgW="812165" imgH="228600" progId="Equation.3">
                          <p:embed/>
                          <p:pic>
                            <p:nvPicPr>
                              <p:cNvPr id="0" name="图片 3109"/>
                              <p:cNvPicPr/>
                              <p:nvPr/>
                            </p:nvPicPr>
                            <p:blipFill>
                              <a:blip r:embed="rId20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576" y="3792"/>
                                <a:ext cx="1465" cy="410"/>
                              </a:xfrm>
                              <a:prstGeom prst="rect">
                                <a:avLst/>
                              </a:prstGeom>
                              <a:noFill/>
                              <a:ln w="38100">
                                <a:noFill/>
                                <a:miter/>
                              </a:ln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sp>
                <p:nvSpPr>
                  <p:cNvPr id="37926" name="直接连接符 37925"/>
                  <p:cNvSpPr/>
                  <p:nvPr/>
                </p:nvSpPr>
                <p:spPr>
                  <a:xfrm>
                    <a:off x="4512" y="4128"/>
                    <a:ext cx="480" cy="0"/>
                  </a:xfrm>
                  <a:prstGeom prst="line">
                    <a:avLst/>
                  </a:prstGeom>
                  <a:ln w="19050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none" w="med" len="med"/>
                  </a:ln>
                </p:spPr>
              </p:sp>
            </p:grpSp>
          </p:grpSp>
          <p:grpSp>
            <p:nvGrpSpPr>
              <p:cNvPr id="37935" name="组合 37934"/>
              <p:cNvGrpSpPr/>
              <p:nvPr/>
            </p:nvGrpSpPr>
            <p:grpSpPr>
              <a:xfrm>
                <a:off x="240" y="3910"/>
                <a:ext cx="5184" cy="404"/>
                <a:chOff x="240" y="3910"/>
                <a:chExt cx="5184" cy="404"/>
              </a:xfrm>
            </p:grpSpPr>
            <p:sp>
              <p:nvSpPr>
                <p:cNvPr id="4" name="Text Box 15"/>
                <p:cNvSpPr txBox="1"/>
                <p:nvPr/>
              </p:nvSpPr>
              <p:spPr>
                <a:xfrm>
                  <a:off x="240" y="3910"/>
                  <a:ext cx="5184" cy="404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lang="zh-CN" altLang="en-US" sz="3600" b="1" dirty="0">
                      <a:latin typeface="宋体" panose="02010600030101010101" pitchFamily="2" charset="-122"/>
                      <a:ea typeface="Arial Unicode MS" panose="020B0604020202020204" pitchFamily="34" charset="-122"/>
                    </a:rPr>
                    <a:t>方程        的根是</a:t>
                  </a:r>
                  <a:r>
                    <a:rPr lang="zh-CN" altLang="en-US" sz="3600" b="1" u="sng" dirty="0">
                      <a:latin typeface="宋体" panose="02010600030101010101" pitchFamily="2" charset="-122"/>
                      <a:ea typeface="Arial Unicode MS" panose="020B0604020202020204" pitchFamily="34" charset="-122"/>
                    </a:rPr>
                    <a:t>      </a:t>
                  </a:r>
                  <a:r>
                    <a:rPr lang="zh-CN" altLang="en-US" sz="3600" b="1" dirty="0">
                      <a:latin typeface="宋体" panose="02010600030101010101" pitchFamily="2" charset="-122"/>
                      <a:ea typeface="Arial Unicode MS" panose="020B0604020202020204" pitchFamily="34" charset="-122"/>
                    </a:rPr>
                    <a:t>     </a:t>
                  </a:r>
                  <a:r>
                    <a:rPr lang="zh-CN" altLang="en-US" sz="3600" b="1" u="sng" dirty="0">
                      <a:latin typeface="宋体" panose="02010600030101010101" pitchFamily="2" charset="-122"/>
                      <a:ea typeface="Arial Unicode MS" panose="020B0604020202020204" pitchFamily="34" charset="-122"/>
                    </a:rPr>
                    <a:t> </a:t>
                  </a:r>
                  <a:endParaRPr lang="en-US" altLang="zh-CN" sz="3600" b="1">
                    <a:latin typeface="宋体" panose="02010600030101010101" pitchFamily="2" charset="-122"/>
                    <a:ea typeface="Arial Unicode MS" panose="020B0604020202020204" pitchFamily="34" charset="-122"/>
                  </a:endParaRPr>
                </a:p>
              </p:txBody>
            </p:sp>
            <p:graphicFrame>
              <p:nvGraphicFramePr>
                <p:cNvPr id="37933" name="对象 37932"/>
                <p:cNvGraphicFramePr/>
                <p:nvPr/>
              </p:nvGraphicFramePr>
              <p:xfrm>
                <a:off x="960" y="3933"/>
                <a:ext cx="1075" cy="36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08" name="" r:id="rId24" imgW="596265" imgH="203200" progId="Equation.3">
                        <p:embed/>
                      </p:oleObj>
                    </mc:Choice>
                    <mc:Fallback>
                      <p:oleObj name="" r:id="rId24" imgW="596265" imgH="203200" progId="Equation.3">
                        <p:embed/>
                        <p:pic>
                          <p:nvPicPr>
                            <p:cNvPr id="0" name="图片 3107"/>
                            <p:cNvPicPr/>
                            <p:nvPr/>
                          </p:nvPicPr>
                          <p:blipFill>
                            <a:blip r:embed="rId25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960" y="3933"/>
                              <a:ext cx="1075" cy="364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37934" name="直接连接符 37933"/>
                <p:cNvSpPr/>
                <p:nvPr/>
              </p:nvSpPr>
              <p:spPr>
                <a:xfrm>
                  <a:off x="2928" y="4272"/>
                  <a:ext cx="720" cy="0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</p:grpSp>
      <p:graphicFrame>
        <p:nvGraphicFramePr>
          <p:cNvPr id="37939" name="对象 37938"/>
          <p:cNvGraphicFramePr/>
          <p:nvPr/>
        </p:nvGraphicFramePr>
        <p:xfrm>
          <a:off x="4610100" y="5537200"/>
          <a:ext cx="1219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" r:id="rId26" imgW="354965" imgH="177800" progId="Equation.3">
                  <p:embed/>
                </p:oleObj>
              </mc:Choice>
              <mc:Fallback>
                <p:oleObj name="" r:id="rId26" imgW="354965" imgH="177800" progId="Equation.3">
                  <p:embed/>
                  <p:pic>
                    <p:nvPicPr>
                      <p:cNvPr id="0" name="图片 3104"/>
                      <p:cNvPicPr/>
                      <p:nvPr/>
                    </p:nvPicPr>
                    <p:blipFill>
                      <a:blip r:embed="rId27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4610100" y="5537200"/>
                        <a:ext cx="1219200" cy="609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41" grpId="0" animBg="1"/>
      <p:bldP spid="37891" grpId="0" animBg="1"/>
      <p:bldP spid="37892" grpId="0" animBg="1"/>
      <p:bldP spid="37918" grpId="0"/>
      <p:bldP spid="379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2"/>
          <p:cNvGrpSpPr/>
          <p:nvPr/>
        </p:nvGrpSpPr>
        <p:grpSpPr>
          <a:xfrm>
            <a:off x="466725" y="1903413"/>
            <a:ext cx="7200900" cy="2287587"/>
            <a:chOff x="294" y="572"/>
            <a:chExt cx="4536" cy="1441"/>
          </a:xfrm>
        </p:grpSpPr>
        <p:grpSp>
          <p:nvGrpSpPr>
            <p:cNvPr id="14382" name="Group 3"/>
            <p:cNvGrpSpPr/>
            <p:nvPr/>
          </p:nvGrpSpPr>
          <p:grpSpPr>
            <a:xfrm>
              <a:off x="294" y="572"/>
              <a:ext cx="4536" cy="1441"/>
              <a:chOff x="612" y="572"/>
              <a:chExt cx="4536" cy="1441"/>
            </a:xfrm>
          </p:grpSpPr>
          <p:grpSp>
            <p:nvGrpSpPr>
              <p:cNvPr id="14384" name="Group 4"/>
              <p:cNvGrpSpPr/>
              <p:nvPr/>
            </p:nvGrpSpPr>
            <p:grpSpPr>
              <a:xfrm>
                <a:off x="612" y="572"/>
                <a:ext cx="4536" cy="1441"/>
                <a:chOff x="612" y="572"/>
                <a:chExt cx="4536" cy="1441"/>
              </a:xfrm>
            </p:grpSpPr>
            <p:sp>
              <p:nvSpPr>
                <p:cNvPr id="14386" name="Rectangle 5"/>
                <p:cNvSpPr/>
                <p:nvPr/>
              </p:nvSpPr>
              <p:spPr>
                <a:xfrm>
                  <a:off x="612" y="572"/>
                  <a:ext cx="4536" cy="144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ctr" anchorCtr="0">
                  <a:spAutoFit/>
                </a:bodyPr>
                <a:p>
                  <a:pPr marL="457200" indent="-457200">
                    <a:lnSpc>
                      <a:spcPct val="150000"/>
                    </a:lnSpc>
                  </a:pPr>
                  <a:r>
                    <a:rPr lang="en-US" altLang="zh-CN" sz="3200" b="1">
                      <a:latin typeface="Times New Roman" panose="02020603050405020304" pitchFamily="18" charset="0"/>
                    </a:rPr>
                    <a:t>1. </a:t>
                  </a:r>
                  <a:r>
                    <a:rPr lang="en-US" altLang="zh-CN" sz="3200" b="1" i="1">
                      <a:latin typeface="Times New Roman" panose="02020603050405020304" pitchFamily="18" charset="0"/>
                    </a:rPr>
                    <a:t>f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(-2)=</a:t>
                  </a:r>
                  <a:r>
                    <a:rPr lang="en-US" altLang="zh-CN" sz="3200" b="1" u="sng">
                      <a:latin typeface="Times New Roman" panose="02020603050405020304" pitchFamily="18" charset="0"/>
                    </a:rPr>
                    <a:t>        </a:t>
                  </a:r>
                  <a:r>
                    <a:rPr lang="zh-CN" altLang="en-US" sz="3200" b="1" dirty="0">
                      <a:latin typeface="Times New Roman" panose="02020603050405020304" pitchFamily="18" charset="0"/>
                    </a:rPr>
                    <a:t>，</a:t>
                  </a:r>
                  <a:r>
                    <a:rPr lang="en-US" altLang="zh-CN" sz="3200" b="1" i="1">
                      <a:latin typeface="Times New Roman" panose="02020603050405020304" pitchFamily="18" charset="0"/>
                    </a:rPr>
                    <a:t>f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(1) = </a:t>
                  </a:r>
                  <a:r>
                    <a:rPr lang="en-US" altLang="zh-CN" sz="2400">
                      <a:latin typeface="Times New Roman" panose="02020603050405020304" pitchFamily="18" charset="0"/>
                    </a:rPr>
                    <a:t> </a:t>
                  </a:r>
                  <a:r>
                    <a:rPr lang="en-US" altLang="zh-CN" sz="3200" b="1" u="sng">
                      <a:latin typeface="Times New Roman" panose="02020603050405020304" pitchFamily="18" charset="0"/>
                    </a:rPr>
                    <a:t>           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 </a:t>
                  </a:r>
                  <a:r>
                    <a:rPr lang="en-US" altLang="zh-CN" sz="3200" b="1" u="sng">
                      <a:latin typeface="Times New Roman" panose="02020603050405020304" pitchFamily="18" charset="0"/>
                    </a:rPr>
                    <a:t>                          </a:t>
                  </a:r>
                  <a:endParaRPr lang="en-US" altLang="zh-CN" sz="3200" b="1" u="sng">
                    <a:latin typeface="Times New Roman" panose="02020603050405020304" pitchFamily="18" charset="0"/>
                  </a:endParaRPr>
                </a:p>
                <a:p>
                  <a:pPr marL="457200" indent="-457200">
                    <a:lnSpc>
                      <a:spcPct val="150000"/>
                    </a:lnSpc>
                  </a:pPr>
                  <a:r>
                    <a:rPr lang="en-US" altLang="zh-CN" sz="3200" b="1" i="1">
                      <a:latin typeface="Times New Roman" panose="02020603050405020304" pitchFamily="18" charset="0"/>
                    </a:rPr>
                    <a:t>f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(-2)  </a:t>
                  </a:r>
                  <a:r>
                    <a:rPr lang="en-US" altLang="zh-CN" sz="3200" b="1" i="1">
                      <a:latin typeface="Times New Roman" panose="02020603050405020304" pitchFamily="18" charset="0"/>
                    </a:rPr>
                    <a:t>f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(1) </a:t>
                  </a:r>
                  <a:r>
                    <a:rPr lang="en-US" altLang="zh-CN" sz="3200" b="1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     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    0 (</a:t>
                  </a:r>
                  <a:r>
                    <a:rPr lang="zh-CN" altLang="en-US" sz="3200" b="1" dirty="0">
                      <a:latin typeface="Times New Roman" panose="02020603050405020304" pitchFamily="18" charset="0"/>
                    </a:rPr>
                    <a:t>填“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&gt;”</a:t>
                  </a:r>
                  <a:r>
                    <a:rPr lang="zh-CN" altLang="en-US" sz="3200" b="1" dirty="0">
                      <a:latin typeface="Times New Roman" panose="02020603050405020304" pitchFamily="18" charset="0"/>
                    </a:rPr>
                    <a:t>或“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&lt;”)</a:t>
                  </a:r>
                  <a:endParaRPr lang="en-US" altLang="zh-CN" sz="3200" b="1">
                    <a:latin typeface="Times New Roman" panose="02020603050405020304" pitchFamily="18" charset="0"/>
                  </a:endParaRPr>
                </a:p>
                <a:p>
                  <a:pPr marL="457200" indent="-457200">
                    <a:lnSpc>
                      <a:spcPct val="150000"/>
                    </a:lnSpc>
                  </a:pPr>
                  <a:r>
                    <a:rPr lang="zh-CN" altLang="en-US" sz="3200" b="1" dirty="0">
                      <a:latin typeface="Times New Roman" panose="02020603050405020304" pitchFamily="18" charset="0"/>
                    </a:rPr>
                    <a:t>发现在区间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(-2</a:t>
                  </a:r>
                  <a:r>
                    <a:rPr lang="zh-CN" altLang="en-US" sz="3200" b="1" dirty="0">
                      <a:latin typeface="Times New Roman" panose="02020603050405020304" pitchFamily="18" charset="0"/>
                    </a:rPr>
                    <a:t>，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1)</a:t>
                  </a:r>
                  <a:r>
                    <a:rPr lang="zh-CN" altLang="en-US" sz="3200" b="1" dirty="0">
                      <a:latin typeface="Times New Roman" panose="02020603050405020304" pitchFamily="18" charset="0"/>
                    </a:rPr>
                    <a:t>上有零点</a:t>
                  </a:r>
                  <a:r>
                    <a:rPr lang="zh-CN" altLang="en-US" sz="3200" b="1" u="sng" dirty="0">
                      <a:latin typeface="Times New Roman" panose="02020603050405020304" pitchFamily="18" charset="0"/>
                    </a:rPr>
                    <a:t> </a:t>
                  </a:r>
                  <a:endParaRPr lang="zh-CN" altLang="en-US" sz="3200" b="1" u="sng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4387" name="Line 6"/>
                <p:cNvSpPr/>
                <p:nvPr/>
              </p:nvSpPr>
              <p:spPr>
                <a:xfrm>
                  <a:off x="2835" y="1026"/>
                  <a:ext cx="772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88" name="Oval 7"/>
                <p:cNvSpPr/>
                <p:nvPr/>
              </p:nvSpPr>
              <p:spPr>
                <a:xfrm>
                  <a:off x="1201" y="1344"/>
                  <a:ext cx="46" cy="45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endParaRPr lang="zh-CN" altLang="en-US" dirty="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4385" name="Line 8"/>
              <p:cNvSpPr/>
              <p:nvPr/>
            </p:nvSpPr>
            <p:spPr>
              <a:xfrm>
                <a:off x="1701" y="1480"/>
                <a:ext cx="54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4383" name="Line 9"/>
            <p:cNvSpPr/>
            <p:nvPr/>
          </p:nvSpPr>
          <p:spPr>
            <a:xfrm>
              <a:off x="3470" y="1933"/>
              <a:ext cx="54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5" name="Group 71"/>
          <p:cNvGrpSpPr/>
          <p:nvPr/>
        </p:nvGrpSpPr>
        <p:grpSpPr>
          <a:xfrm>
            <a:off x="495300" y="4265613"/>
            <a:ext cx="7200900" cy="2287587"/>
            <a:chOff x="294" y="572"/>
            <a:chExt cx="4536" cy="1441"/>
          </a:xfrm>
        </p:grpSpPr>
        <p:grpSp>
          <p:nvGrpSpPr>
            <p:cNvPr id="14375" name="Group 72"/>
            <p:cNvGrpSpPr/>
            <p:nvPr/>
          </p:nvGrpSpPr>
          <p:grpSpPr>
            <a:xfrm>
              <a:off x="294" y="572"/>
              <a:ext cx="4536" cy="1441"/>
              <a:chOff x="612" y="572"/>
              <a:chExt cx="4536" cy="1441"/>
            </a:xfrm>
          </p:grpSpPr>
          <p:grpSp>
            <p:nvGrpSpPr>
              <p:cNvPr id="14377" name="Group 73"/>
              <p:cNvGrpSpPr/>
              <p:nvPr/>
            </p:nvGrpSpPr>
            <p:grpSpPr>
              <a:xfrm>
                <a:off x="612" y="572"/>
                <a:ext cx="4536" cy="1441"/>
                <a:chOff x="612" y="572"/>
                <a:chExt cx="4536" cy="1441"/>
              </a:xfrm>
            </p:grpSpPr>
            <p:sp>
              <p:nvSpPr>
                <p:cNvPr id="14379" name="Rectangle 74"/>
                <p:cNvSpPr/>
                <p:nvPr/>
              </p:nvSpPr>
              <p:spPr>
                <a:xfrm>
                  <a:off x="612" y="572"/>
                  <a:ext cx="4536" cy="1441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anchor="ctr" anchorCtr="0">
                  <a:spAutoFit/>
                </a:bodyPr>
                <a:p>
                  <a:pPr marL="457200" indent="-457200">
                    <a:lnSpc>
                      <a:spcPct val="150000"/>
                    </a:lnSpc>
                  </a:pPr>
                  <a:r>
                    <a:rPr lang="en-US" altLang="zh-CN" sz="3200" b="1">
                      <a:latin typeface="Times New Roman" panose="02020603050405020304" pitchFamily="18" charset="0"/>
                    </a:rPr>
                    <a:t>2. </a:t>
                  </a:r>
                  <a:r>
                    <a:rPr lang="en-US" altLang="zh-CN" sz="3200" b="1" i="1">
                      <a:latin typeface="Times New Roman" panose="02020603050405020304" pitchFamily="18" charset="0"/>
                    </a:rPr>
                    <a:t>f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(2)=</a:t>
                  </a:r>
                  <a:r>
                    <a:rPr lang="en-US" altLang="zh-CN" sz="3200" b="1" u="sng">
                      <a:latin typeface="Times New Roman" panose="02020603050405020304" pitchFamily="18" charset="0"/>
                    </a:rPr>
                    <a:t>        </a:t>
                  </a:r>
                  <a:r>
                    <a:rPr lang="zh-CN" altLang="en-US" sz="3200" b="1" dirty="0">
                      <a:latin typeface="Times New Roman" panose="02020603050405020304" pitchFamily="18" charset="0"/>
                    </a:rPr>
                    <a:t>，</a:t>
                  </a:r>
                  <a:r>
                    <a:rPr lang="en-US" altLang="zh-CN" sz="3200" b="1" i="1">
                      <a:latin typeface="Times New Roman" panose="02020603050405020304" pitchFamily="18" charset="0"/>
                    </a:rPr>
                    <a:t>f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(4) = </a:t>
                  </a:r>
                  <a:r>
                    <a:rPr lang="en-US" altLang="zh-CN" sz="2400">
                      <a:latin typeface="Times New Roman" panose="02020603050405020304" pitchFamily="18" charset="0"/>
                    </a:rPr>
                    <a:t> </a:t>
                  </a:r>
                  <a:r>
                    <a:rPr lang="en-US" altLang="zh-CN" sz="3200" b="1" u="sng">
                      <a:latin typeface="Times New Roman" panose="02020603050405020304" pitchFamily="18" charset="0"/>
                    </a:rPr>
                    <a:t>           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 </a:t>
                  </a:r>
                  <a:r>
                    <a:rPr lang="en-US" altLang="zh-CN" sz="3200" b="1" u="sng">
                      <a:latin typeface="Times New Roman" panose="02020603050405020304" pitchFamily="18" charset="0"/>
                    </a:rPr>
                    <a:t>                          </a:t>
                  </a:r>
                  <a:endParaRPr lang="en-US" altLang="zh-CN" sz="3200" b="1" u="sng">
                    <a:latin typeface="Times New Roman" panose="02020603050405020304" pitchFamily="18" charset="0"/>
                  </a:endParaRPr>
                </a:p>
                <a:p>
                  <a:pPr marL="457200" indent="-457200">
                    <a:lnSpc>
                      <a:spcPct val="150000"/>
                    </a:lnSpc>
                  </a:pPr>
                  <a:r>
                    <a:rPr lang="en-US" altLang="zh-CN" sz="3200" b="1" i="1">
                      <a:latin typeface="Times New Roman" panose="02020603050405020304" pitchFamily="18" charset="0"/>
                    </a:rPr>
                    <a:t> f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(2)  </a:t>
                  </a:r>
                  <a:r>
                    <a:rPr lang="en-US" altLang="zh-CN" sz="3200" b="1" i="1">
                      <a:latin typeface="Times New Roman" panose="02020603050405020304" pitchFamily="18" charset="0"/>
                    </a:rPr>
                    <a:t>f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(4) </a:t>
                  </a:r>
                  <a:r>
                    <a:rPr lang="en-US" altLang="zh-CN" sz="3200" b="1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     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    0 (</a:t>
                  </a:r>
                  <a:r>
                    <a:rPr lang="zh-CN" altLang="en-US" sz="3200" b="1" dirty="0">
                      <a:latin typeface="Times New Roman" panose="02020603050405020304" pitchFamily="18" charset="0"/>
                    </a:rPr>
                    <a:t>填“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&gt;”</a:t>
                  </a:r>
                  <a:r>
                    <a:rPr lang="zh-CN" altLang="en-US" sz="3200" b="1" dirty="0">
                      <a:latin typeface="Times New Roman" panose="02020603050405020304" pitchFamily="18" charset="0"/>
                    </a:rPr>
                    <a:t>或“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&lt;”)</a:t>
                  </a:r>
                  <a:endParaRPr lang="en-US" altLang="zh-CN" sz="3200" b="1">
                    <a:latin typeface="Times New Roman" panose="02020603050405020304" pitchFamily="18" charset="0"/>
                  </a:endParaRPr>
                </a:p>
                <a:p>
                  <a:pPr marL="457200" indent="-457200">
                    <a:lnSpc>
                      <a:spcPct val="150000"/>
                    </a:lnSpc>
                  </a:pPr>
                  <a:r>
                    <a:rPr lang="zh-CN" altLang="en-US" sz="3200" b="1" dirty="0">
                      <a:latin typeface="Times New Roman" panose="02020603050405020304" pitchFamily="18" charset="0"/>
                    </a:rPr>
                    <a:t>发现在区间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(2</a:t>
                  </a:r>
                  <a:r>
                    <a:rPr lang="zh-CN" altLang="en-US" sz="3200" b="1" dirty="0">
                      <a:latin typeface="Times New Roman" panose="02020603050405020304" pitchFamily="18" charset="0"/>
                    </a:rPr>
                    <a:t>，</a:t>
                  </a:r>
                  <a:r>
                    <a:rPr lang="en-US" altLang="zh-CN" sz="3200" b="1">
                      <a:latin typeface="Times New Roman" panose="02020603050405020304" pitchFamily="18" charset="0"/>
                    </a:rPr>
                    <a:t>4)</a:t>
                  </a:r>
                  <a:r>
                    <a:rPr lang="zh-CN" altLang="en-US" sz="3200" b="1" dirty="0">
                      <a:latin typeface="Times New Roman" panose="02020603050405020304" pitchFamily="18" charset="0"/>
                    </a:rPr>
                    <a:t>上有零点</a:t>
                  </a:r>
                  <a:r>
                    <a:rPr lang="zh-CN" altLang="en-US" sz="3200" b="1" u="sng" dirty="0">
                      <a:latin typeface="Times New Roman" panose="02020603050405020304" pitchFamily="18" charset="0"/>
                    </a:rPr>
                    <a:t> </a:t>
                  </a:r>
                  <a:endParaRPr lang="zh-CN" altLang="en-US" sz="3200" b="1" u="sng" dirty="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4380" name="Line 75"/>
                <p:cNvSpPr/>
                <p:nvPr/>
              </p:nvSpPr>
              <p:spPr>
                <a:xfrm>
                  <a:off x="2835" y="1026"/>
                  <a:ext cx="772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14381" name="Oval 76"/>
                <p:cNvSpPr/>
                <p:nvPr/>
              </p:nvSpPr>
              <p:spPr>
                <a:xfrm>
                  <a:off x="1201" y="1344"/>
                  <a:ext cx="46" cy="45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p>
                  <a:endParaRPr lang="zh-CN" altLang="en-US" dirty="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14378" name="Line 77"/>
              <p:cNvSpPr/>
              <p:nvPr/>
            </p:nvSpPr>
            <p:spPr>
              <a:xfrm>
                <a:off x="1701" y="1480"/>
                <a:ext cx="54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4376" name="Line 78"/>
            <p:cNvSpPr/>
            <p:nvPr/>
          </p:nvSpPr>
          <p:spPr>
            <a:xfrm>
              <a:off x="3470" y="1933"/>
              <a:ext cx="54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09605" name="Rectangle 37"/>
          <p:cNvSpPr/>
          <p:nvPr/>
        </p:nvSpPr>
        <p:spPr>
          <a:xfrm>
            <a:off x="2205038" y="2803525"/>
            <a:ext cx="122396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b="1">
                <a:latin typeface="Times New Roman" panose="02020603050405020304" pitchFamily="18" charset="0"/>
              </a:rPr>
              <a:t> </a:t>
            </a:r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</a:rPr>
              <a:t>&lt;</a:t>
            </a:r>
            <a:r>
              <a:rPr lang="en-US" altLang="zh-CN" sz="4000" b="1">
                <a:latin typeface="Times New Roman" panose="02020603050405020304" pitchFamily="18" charset="0"/>
              </a:rPr>
              <a:t> </a:t>
            </a:r>
            <a:endParaRPr lang="en-US" altLang="zh-CN" sz="4000" b="1">
              <a:latin typeface="Times New Roman" panose="02020603050405020304" pitchFamily="18" charset="0"/>
            </a:endParaRPr>
          </a:p>
        </p:txBody>
      </p:sp>
      <p:sp>
        <p:nvSpPr>
          <p:cNvPr id="109606" name="Text Box 38"/>
          <p:cNvSpPr txBox="1"/>
          <p:nvPr/>
        </p:nvSpPr>
        <p:spPr>
          <a:xfrm>
            <a:off x="2184400" y="1965325"/>
            <a:ext cx="8636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  <a:endParaRPr lang="en-US" altLang="zh-CN" sz="40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9607" name="Text Box 39"/>
          <p:cNvSpPr txBox="1"/>
          <p:nvPr/>
        </p:nvSpPr>
        <p:spPr>
          <a:xfrm>
            <a:off x="4194175" y="1965325"/>
            <a:ext cx="66516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</a:rPr>
              <a:t>-4</a:t>
            </a:r>
            <a:endParaRPr lang="en-US" altLang="zh-CN" sz="40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9608" name="Text Box 40"/>
          <p:cNvSpPr txBox="1"/>
          <p:nvPr/>
        </p:nvSpPr>
        <p:spPr>
          <a:xfrm>
            <a:off x="5651500" y="3489325"/>
            <a:ext cx="79216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endParaRPr lang="en-US" altLang="zh-CN" sz="40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9614" name="Rectangle 46"/>
          <p:cNvSpPr/>
          <p:nvPr/>
        </p:nvSpPr>
        <p:spPr>
          <a:xfrm>
            <a:off x="2209800" y="5165725"/>
            <a:ext cx="122396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b="1">
                <a:latin typeface="Times New Roman" panose="02020603050405020304" pitchFamily="18" charset="0"/>
              </a:rPr>
              <a:t> </a:t>
            </a:r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</a:rPr>
              <a:t>&lt;</a:t>
            </a:r>
            <a:r>
              <a:rPr lang="en-US" altLang="zh-CN" sz="4000" b="1">
                <a:latin typeface="Times New Roman" panose="02020603050405020304" pitchFamily="18" charset="0"/>
              </a:rPr>
              <a:t> </a:t>
            </a:r>
            <a:endParaRPr lang="en-US" altLang="zh-CN" sz="4000" b="1">
              <a:latin typeface="Times New Roman" panose="02020603050405020304" pitchFamily="18" charset="0"/>
            </a:endParaRPr>
          </a:p>
        </p:txBody>
      </p:sp>
      <p:sp>
        <p:nvSpPr>
          <p:cNvPr id="109615" name="Text Box 47"/>
          <p:cNvSpPr txBox="1"/>
          <p:nvPr/>
        </p:nvSpPr>
        <p:spPr>
          <a:xfrm>
            <a:off x="5684838" y="5791200"/>
            <a:ext cx="79216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endParaRPr lang="en-US" altLang="zh-CN" sz="40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9647" name="Text Box 79"/>
          <p:cNvSpPr txBox="1"/>
          <p:nvPr/>
        </p:nvSpPr>
        <p:spPr>
          <a:xfrm>
            <a:off x="1981200" y="4343400"/>
            <a:ext cx="79216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</a:rPr>
              <a:t>-3</a:t>
            </a:r>
            <a:endParaRPr lang="en-US" altLang="zh-CN" sz="40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9648" name="Text Box 80"/>
          <p:cNvSpPr txBox="1"/>
          <p:nvPr/>
        </p:nvSpPr>
        <p:spPr>
          <a:xfrm>
            <a:off x="4356100" y="4403725"/>
            <a:ext cx="8636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  <a:endParaRPr lang="en-US" altLang="zh-CN" sz="40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92" name="矩形 1439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14394" name="组合 14393"/>
          <p:cNvGrpSpPr/>
          <p:nvPr/>
        </p:nvGrpSpPr>
        <p:grpSpPr>
          <a:xfrm>
            <a:off x="0" y="152400"/>
            <a:ext cx="8915400" cy="1981200"/>
            <a:chOff x="0" y="96"/>
            <a:chExt cx="5616" cy="1248"/>
          </a:xfrm>
        </p:grpSpPr>
        <p:sp>
          <p:nvSpPr>
            <p:cNvPr id="14390" name="文本框 14389"/>
            <p:cNvSpPr txBox="1"/>
            <p:nvPr/>
          </p:nvSpPr>
          <p:spPr>
            <a:xfrm>
              <a:off x="0" y="96"/>
              <a:ext cx="5616" cy="124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4400" b="1" dirty="0">
                  <a:solidFill>
                    <a:srgbClr val="0000FF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问题</a:t>
              </a:r>
              <a:r>
                <a:rPr lang="en-US" altLang="zh-CN" sz="4400" b="1">
                  <a:solidFill>
                    <a:srgbClr val="0000FF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4</a:t>
              </a:r>
              <a:r>
                <a:rPr lang="zh-CN" altLang="en-US" sz="4400" b="1" dirty="0">
                  <a:solidFill>
                    <a:srgbClr val="0000FF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：</a:t>
              </a:r>
              <a:r>
                <a:rPr lang="zh-CN" altLang="en-US" sz="3200" b="1" dirty="0">
                  <a:latin typeface="华文新魏" panose="02010800040101010101" pitchFamily="2" charset="-122"/>
                  <a:ea typeface="华文新魏" panose="02010800040101010101" pitchFamily="2" charset="-122"/>
                </a:rPr>
                <a:t>函数             在某个区间上是否一定有零点？怎样的条件下 ，函数            一定有零点？</a:t>
              </a:r>
              <a:endParaRPr lang="en-US" altLang="zh-CN" sz="3200" b="1"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  <a:p>
              <a:pPr>
                <a:spcBef>
                  <a:spcPct val="50000"/>
                </a:spcBef>
              </a:pPr>
              <a:endParaRPr lang="zh-CN" altLang="en-US" sz="3200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14391" name="对象 14390"/>
            <p:cNvGraphicFramePr/>
            <p:nvPr/>
          </p:nvGraphicFramePr>
          <p:xfrm>
            <a:off x="1816" y="224"/>
            <a:ext cx="816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1" name="" r:id="rId1" imgW="584200" imgH="203200" progId="Equation.3">
                    <p:embed/>
                  </p:oleObj>
                </mc:Choice>
                <mc:Fallback>
                  <p:oleObj name="" r:id="rId1" imgW="584200" imgH="203200" progId="Equation.3">
                    <p:embed/>
                    <p:pic>
                      <p:nvPicPr>
                        <p:cNvPr id="0" name="图片 3110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816" y="224"/>
                          <a:ext cx="816" cy="28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93" name="对象 14392"/>
            <p:cNvGraphicFramePr/>
            <p:nvPr/>
          </p:nvGraphicFramePr>
          <p:xfrm>
            <a:off x="3144" y="560"/>
            <a:ext cx="816" cy="2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4" name="" r:id="rId3" imgW="584200" imgH="203200" progId="Equation.3">
                    <p:embed/>
                  </p:oleObj>
                </mc:Choice>
                <mc:Fallback>
                  <p:oleObj name="" r:id="rId3" imgW="584200" imgH="203200" progId="Equation.3">
                    <p:embed/>
                    <p:pic>
                      <p:nvPicPr>
                        <p:cNvPr id="0" name="图片 3103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3144" y="560"/>
                          <a:ext cx="816" cy="28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340" name="Rectangle 10"/>
          <p:cNvSpPr/>
          <p:nvPr/>
        </p:nvSpPr>
        <p:spPr>
          <a:xfrm>
            <a:off x="381000" y="1371600"/>
            <a:ext cx="7200900" cy="75088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marL="457200" indent="-457200">
              <a:lnSpc>
                <a:spcPct val="120000"/>
              </a:lnSpc>
            </a:pPr>
            <a:r>
              <a:rPr lang="zh-CN" altLang="en-US" sz="3600" b="1" dirty="0">
                <a:latin typeface="Times New Roman" panose="02020603050405020304" pitchFamily="18" charset="0"/>
              </a:rPr>
              <a:t>观察二次函数</a:t>
            </a:r>
            <a:r>
              <a:rPr lang="en-US" altLang="zh-CN" sz="3600" b="1" i="1" err="1">
                <a:latin typeface="Times New Roman" panose="02020603050405020304" pitchFamily="18" charset="0"/>
              </a:rPr>
              <a:t>f</a:t>
            </a:r>
            <a:r>
              <a:rPr lang="en-US" altLang="zh-CN" sz="3600" b="1" err="1">
                <a:latin typeface="Times New Roman" panose="02020603050405020304" pitchFamily="18" charset="0"/>
              </a:rPr>
              <a:t>(</a:t>
            </a:r>
            <a:r>
              <a:rPr lang="en-US" altLang="zh-CN" sz="3600" b="1" i="1" err="1">
                <a:latin typeface="Times New Roman" panose="02020603050405020304" pitchFamily="18" charset="0"/>
              </a:rPr>
              <a:t>x</a:t>
            </a:r>
            <a:r>
              <a:rPr lang="en-US" altLang="zh-CN" sz="3600" b="1">
                <a:latin typeface="Times New Roman" panose="02020603050405020304" pitchFamily="18" charset="0"/>
              </a:rPr>
              <a:t>)=</a:t>
            </a:r>
            <a:r>
              <a:rPr lang="en-US" altLang="zh-CN" sz="3600" b="1" i="1">
                <a:latin typeface="Times New Roman" panose="02020603050405020304" pitchFamily="18" charset="0"/>
              </a:rPr>
              <a:t>x</a:t>
            </a:r>
            <a:r>
              <a:rPr lang="en-US" altLang="zh-CN" sz="3600" b="1" baseline="30000">
                <a:latin typeface="Times New Roman" panose="02020603050405020304" pitchFamily="18" charset="0"/>
              </a:rPr>
              <a:t>2</a:t>
            </a:r>
            <a:r>
              <a:rPr lang="en-US" altLang="zh-CN" sz="3600" b="1">
                <a:latin typeface="Times New Roman" panose="02020603050405020304" pitchFamily="18" charset="0"/>
              </a:rPr>
              <a:t>-2</a:t>
            </a:r>
            <a:r>
              <a:rPr lang="en-US" altLang="zh-CN" sz="3600" b="1" i="1">
                <a:latin typeface="Times New Roman" panose="02020603050405020304" pitchFamily="18" charset="0"/>
              </a:rPr>
              <a:t>x</a:t>
            </a:r>
            <a:r>
              <a:rPr lang="en-US" altLang="zh-CN" sz="3600" b="1">
                <a:latin typeface="Times New Roman" panose="02020603050405020304" pitchFamily="18" charset="0"/>
              </a:rPr>
              <a:t>-3</a:t>
            </a:r>
            <a:r>
              <a:rPr lang="zh-CN" altLang="en-US" sz="3600" b="1" dirty="0">
                <a:latin typeface="Times New Roman" panose="02020603050405020304" pitchFamily="18" charset="0"/>
              </a:rPr>
              <a:t>的图象</a:t>
            </a:r>
            <a:endParaRPr lang="zh-CN" altLang="en-US" sz="3600" b="1" dirty="0">
              <a:latin typeface="Times New Roman" panose="02020603050405020304" pitchFamily="18" charset="0"/>
            </a:endParaRPr>
          </a:p>
        </p:txBody>
      </p:sp>
      <p:sp>
        <p:nvSpPr>
          <p:cNvPr id="14396" name="任意多边形 14395"/>
          <p:cNvSpPr/>
          <p:nvPr/>
        </p:nvSpPr>
        <p:spPr>
          <a:xfrm>
            <a:off x="5994400" y="1219200"/>
            <a:ext cx="2603500" cy="3684588"/>
          </a:xfrm>
          <a:custGeom>
            <a:avLst/>
            <a:gdLst/>
            <a:ahLst/>
            <a:cxnLst/>
            <a:pathLst>
              <a:path w="816" h="1056">
                <a:moveTo>
                  <a:pt x="0" y="0"/>
                </a:moveTo>
                <a:cubicBezTo>
                  <a:pt x="124" y="528"/>
                  <a:pt x="248" y="1056"/>
                  <a:pt x="384" y="1056"/>
                </a:cubicBezTo>
                <a:cubicBezTo>
                  <a:pt x="520" y="1056"/>
                  <a:pt x="744" y="176"/>
                  <a:pt x="816" y="0"/>
                </a:cubicBezTo>
              </a:path>
            </a:pathLst>
          </a:custGeom>
          <a:noFill/>
          <a:ln w="28575" cap="flat" cmpd="sng">
            <a:solidFill>
              <a:schemeClr val="tx2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14397" name="组合 14396"/>
          <p:cNvGrpSpPr/>
          <p:nvPr/>
        </p:nvGrpSpPr>
        <p:grpSpPr>
          <a:xfrm>
            <a:off x="6130925" y="2179638"/>
            <a:ext cx="2598738" cy="2627312"/>
            <a:chOff x="2208" y="980"/>
            <a:chExt cx="990" cy="1138"/>
          </a:xfrm>
        </p:grpSpPr>
        <p:sp>
          <p:nvSpPr>
            <p:cNvPr id="14398" name="文本框 14397"/>
            <p:cNvSpPr txBox="1"/>
            <p:nvPr/>
          </p:nvSpPr>
          <p:spPr>
            <a:xfrm>
              <a:off x="2208" y="980"/>
              <a:ext cx="231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endParaRPr lang="en-US" altLang="zh-CN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14399" name="文本框 14398"/>
            <p:cNvSpPr txBox="1"/>
            <p:nvPr/>
          </p:nvSpPr>
          <p:spPr>
            <a:xfrm>
              <a:off x="2295" y="1364"/>
              <a:ext cx="231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endParaRPr lang="en-US" altLang="zh-CN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14400" name="文本框 14399"/>
            <p:cNvSpPr txBox="1"/>
            <p:nvPr/>
          </p:nvSpPr>
          <p:spPr>
            <a:xfrm>
              <a:off x="2544" y="1959"/>
              <a:ext cx="231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endParaRPr lang="en-US" altLang="zh-CN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14401" name="文本框 14400"/>
            <p:cNvSpPr txBox="1"/>
            <p:nvPr/>
          </p:nvSpPr>
          <p:spPr>
            <a:xfrm>
              <a:off x="2841" y="1364"/>
              <a:ext cx="231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endParaRPr lang="en-US" altLang="zh-CN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14402" name="文本框 14401"/>
            <p:cNvSpPr txBox="1"/>
            <p:nvPr/>
          </p:nvSpPr>
          <p:spPr>
            <a:xfrm>
              <a:off x="2967" y="980"/>
              <a:ext cx="231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endParaRPr lang="en-US" altLang="zh-CN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grpSp>
        <p:nvGrpSpPr>
          <p:cNvPr id="14403" name="组合 14402"/>
          <p:cNvGrpSpPr/>
          <p:nvPr/>
        </p:nvGrpSpPr>
        <p:grpSpPr>
          <a:xfrm>
            <a:off x="5638800" y="1905000"/>
            <a:ext cx="3276600" cy="3200400"/>
            <a:chOff x="2064" y="1302"/>
            <a:chExt cx="1248" cy="1386"/>
          </a:xfrm>
        </p:grpSpPr>
        <p:sp>
          <p:nvSpPr>
            <p:cNvPr id="14404" name="直接连接符 14403"/>
            <p:cNvSpPr/>
            <p:nvPr/>
          </p:nvSpPr>
          <p:spPr>
            <a:xfrm flipV="1">
              <a:off x="2544" y="1392"/>
              <a:ext cx="0" cy="12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sp>
        <p:sp>
          <p:nvSpPr>
            <p:cNvPr id="14405" name="直接连接符 14404"/>
            <p:cNvSpPr/>
            <p:nvPr/>
          </p:nvSpPr>
          <p:spPr>
            <a:xfrm>
              <a:off x="2160" y="2016"/>
              <a:ext cx="115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sp>
        <p:sp>
          <p:nvSpPr>
            <p:cNvPr id="14406" name="直接连接符 14405"/>
            <p:cNvSpPr/>
            <p:nvPr/>
          </p:nvSpPr>
          <p:spPr>
            <a:xfrm>
              <a:off x="2688" y="1968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4407" name="直接连接符 14406"/>
            <p:cNvSpPr/>
            <p:nvPr/>
          </p:nvSpPr>
          <p:spPr>
            <a:xfrm>
              <a:off x="2832" y="1968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4408" name="直接连接符 14407"/>
            <p:cNvSpPr/>
            <p:nvPr/>
          </p:nvSpPr>
          <p:spPr>
            <a:xfrm flipH="1" flipV="1">
              <a:off x="2544" y="1872"/>
              <a:ext cx="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4409" name="直接连接符 14408"/>
            <p:cNvSpPr/>
            <p:nvPr/>
          </p:nvSpPr>
          <p:spPr>
            <a:xfrm flipH="1" flipV="1">
              <a:off x="2544" y="1728"/>
              <a:ext cx="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4410" name="直接连接符 14409"/>
            <p:cNvSpPr/>
            <p:nvPr/>
          </p:nvSpPr>
          <p:spPr>
            <a:xfrm flipH="1" flipV="1">
              <a:off x="2544" y="2160"/>
              <a:ext cx="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4411" name="直接连接符 14410"/>
            <p:cNvSpPr/>
            <p:nvPr/>
          </p:nvSpPr>
          <p:spPr>
            <a:xfrm flipH="1" flipV="1">
              <a:off x="2544" y="2448"/>
              <a:ext cx="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4412" name="直接连接符 14411"/>
            <p:cNvSpPr/>
            <p:nvPr/>
          </p:nvSpPr>
          <p:spPr>
            <a:xfrm flipH="1" flipV="1">
              <a:off x="2544" y="2304"/>
              <a:ext cx="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4413" name="直接连接符 14412"/>
            <p:cNvSpPr/>
            <p:nvPr/>
          </p:nvSpPr>
          <p:spPr>
            <a:xfrm flipH="1" flipV="1">
              <a:off x="2544" y="2592"/>
              <a:ext cx="4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4414" name="文本框 14413"/>
            <p:cNvSpPr txBox="1"/>
            <p:nvPr/>
          </p:nvSpPr>
          <p:spPr>
            <a:xfrm>
              <a:off x="3180" y="1974"/>
              <a:ext cx="114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b="1" i="1">
                  <a:solidFill>
                    <a:srgbClr val="000000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x</a:t>
              </a:r>
              <a:endParaRPr lang="en-US" altLang="zh-CN" b="1" i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endParaRPr>
            </a:p>
          </p:txBody>
        </p:sp>
        <p:sp>
          <p:nvSpPr>
            <p:cNvPr id="14415" name="文本框 14414"/>
            <p:cNvSpPr txBox="1"/>
            <p:nvPr/>
          </p:nvSpPr>
          <p:spPr>
            <a:xfrm>
              <a:off x="2400" y="1302"/>
              <a:ext cx="109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b="1" i="1">
                  <a:solidFill>
                    <a:srgbClr val="000000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y</a:t>
              </a:r>
              <a:endParaRPr lang="en-US" altLang="zh-CN" b="1" i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endParaRPr>
            </a:p>
          </p:txBody>
        </p:sp>
        <p:sp>
          <p:nvSpPr>
            <p:cNvPr id="14416" name="文本框 14415"/>
            <p:cNvSpPr txBox="1"/>
            <p:nvPr/>
          </p:nvSpPr>
          <p:spPr>
            <a:xfrm>
              <a:off x="2400" y="1943"/>
              <a:ext cx="114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b="1" i="1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0</a:t>
              </a:r>
              <a:endParaRPr lang="en-US" altLang="zh-CN" b="1" i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14417" name="文本框 14416"/>
            <p:cNvSpPr txBox="1"/>
            <p:nvPr/>
          </p:nvSpPr>
          <p:spPr>
            <a:xfrm>
              <a:off x="2208" y="1944"/>
              <a:ext cx="201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zh-CN" altLang="en-US" b="1" i="1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－</a:t>
              </a:r>
              <a:r>
                <a:rPr lang="en-US" altLang="zh-CN" b="1" i="1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1</a:t>
              </a:r>
              <a:endParaRPr lang="en-US" altLang="zh-CN" b="1" i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14418" name="文本框 14417"/>
            <p:cNvSpPr txBox="1"/>
            <p:nvPr/>
          </p:nvSpPr>
          <p:spPr>
            <a:xfrm>
              <a:off x="2908" y="1959"/>
              <a:ext cx="114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b="1" i="1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3</a:t>
              </a:r>
              <a:endParaRPr lang="en-US" altLang="zh-CN" b="1" i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14419" name="文本框 14418"/>
            <p:cNvSpPr txBox="1"/>
            <p:nvPr/>
          </p:nvSpPr>
          <p:spPr>
            <a:xfrm>
              <a:off x="2736" y="1959"/>
              <a:ext cx="114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b="1" i="1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2</a:t>
              </a:r>
              <a:endParaRPr lang="en-US" altLang="zh-CN" b="1" i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14420" name="文本框 14419"/>
            <p:cNvSpPr txBox="1"/>
            <p:nvPr/>
          </p:nvSpPr>
          <p:spPr>
            <a:xfrm>
              <a:off x="2592" y="1959"/>
              <a:ext cx="114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b="1" i="1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1</a:t>
              </a:r>
              <a:endParaRPr lang="en-US" altLang="zh-CN" b="1" i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14421" name="文本框 14420"/>
            <p:cNvSpPr txBox="1"/>
            <p:nvPr/>
          </p:nvSpPr>
          <p:spPr>
            <a:xfrm>
              <a:off x="2428" y="1738"/>
              <a:ext cx="114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b="1" i="1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1</a:t>
              </a:r>
              <a:endParaRPr lang="en-US" altLang="zh-CN" b="1" i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14422" name="文本框 14421"/>
            <p:cNvSpPr txBox="1"/>
            <p:nvPr/>
          </p:nvSpPr>
          <p:spPr>
            <a:xfrm>
              <a:off x="2428" y="1575"/>
              <a:ext cx="114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b="1" i="1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2</a:t>
              </a:r>
              <a:endParaRPr lang="en-US" altLang="zh-CN" b="1" i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14423" name="文本框 14422"/>
            <p:cNvSpPr txBox="1"/>
            <p:nvPr/>
          </p:nvSpPr>
          <p:spPr>
            <a:xfrm>
              <a:off x="2496" y="2040"/>
              <a:ext cx="200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zh-CN" altLang="en-US" b="1" i="1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－</a:t>
              </a:r>
              <a:r>
                <a:rPr lang="en-US" altLang="zh-CN" b="1" i="1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1</a:t>
              </a:r>
              <a:endParaRPr lang="en-US" altLang="zh-CN" b="1" i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14424" name="文本框 14423"/>
            <p:cNvSpPr txBox="1"/>
            <p:nvPr/>
          </p:nvSpPr>
          <p:spPr>
            <a:xfrm>
              <a:off x="2496" y="2199"/>
              <a:ext cx="200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zh-CN" altLang="en-US" b="1" i="1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－</a:t>
              </a:r>
              <a:r>
                <a:rPr lang="en-US" altLang="zh-CN" b="1" i="1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2</a:t>
              </a:r>
              <a:endParaRPr lang="en-US" altLang="zh-CN" b="1" i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14425" name="文本框 14424"/>
            <p:cNvSpPr txBox="1"/>
            <p:nvPr/>
          </p:nvSpPr>
          <p:spPr>
            <a:xfrm>
              <a:off x="2304" y="2280"/>
              <a:ext cx="201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zh-CN" altLang="en-US" b="1" i="1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－</a:t>
              </a:r>
              <a:r>
                <a:rPr lang="en-US" altLang="zh-CN" b="1" i="1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3</a:t>
              </a:r>
              <a:endParaRPr lang="en-US" altLang="zh-CN" b="1" i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14426" name="文本框 14425"/>
            <p:cNvSpPr txBox="1"/>
            <p:nvPr/>
          </p:nvSpPr>
          <p:spPr>
            <a:xfrm>
              <a:off x="2304" y="2424"/>
              <a:ext cx="201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zh-CN" altLang="en-US" b="1" i="1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－</a:t>
              </a:r>
              <a:r>
                <a:rPr lang="en-US" altLang="zh-CN" b="1" i="1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4</a:t>
              </a:r>
              <a:endParaRPr lang="en-US" altLang="zh-CN" b="1" i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14427" name="直接连接符 14426"/>
            <p:cNvSpPr/>
            <p:nvPr/>
          </p:nvSpPr>
          <p:spPr>
            <a:xfrm>
              <a:off x="2256" y="1968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4428" name="直接连接符 14427"/>
            <p:cNvSpPr/>
            <p:nvPr/>
          </p:nvSpPr>
          <p:spPr>
            <a:xfrm>
              <a:off x="3120" y="1968"/>
              <a:ext cx="0" cy="4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</p:sp>
        <p:sp>
          <p:nvSpPr>
            <p:cNvPr id="14429" name="文本框 14428"/>
            <p:cNvSpPr txBox="1"/>
            <p:nvPr/>
          </p:nvSpPr>
          <p:spPr>
            <a:xfrm>
              <a:off x="2064" y="1934"/>
              <a:ext cx="201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zh-CN" altLang="en-US" b="1" i="1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－</a:t>
              </a:r>
              <a:r>
                <a:rPr lang="en-US" altLang="zh-CN" b="1" i="1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2</a:t>
              </a:r>
              <a:endParaRPr lang="en-US" altLang="zh-CN" b="1" i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  <p:sp>
          <p:nvSpPr>
            <p:cNvPr id="14430" name="文本框 14429"/>
            <p:cNvSpPr txBox="1"/>
            <p:nvPr/>
          </p:nvSpPr>
          <p:spPr>
            <a:xfrm>
              <a:off x="3024" y="1959"/>
              <a:ext cx="114" cy="15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b="1" i="1">
                  <a:solidFill>
                    <a:srgbClr val="000000"/>
                  </a:solidFill>
                  <a:latin typeface="楷体_GB2312" pitchFamily="49" charset="-122"/>
                  <a:ea typeface="楷体_GB2312" pitchFamily="49" charset="-122"/>
                </a:rPr>
                <a:t>4</a:t>
              </a:r>
              <a:endParaRPr lang="en-US" altLang="zh-CN" b="1" i="1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endParaRPr>
            </a:p>
          </p:txBody>
        </p:sp>
      </p:grpSp>
      <p:sp>
        <p:nvSpPr>
          <p:cNvPr id="14433" name="椭圆 14432"/>
          <p:cNvSpPr/>
          <p:nvPr/>
        </p:nvSpPr>
        <p:spPr>
          <a:xfrm>
            <a:off x="6489700" y="3530600"/>
            <a:ext cx="76200" cy="76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4434" name="椭圆 14433"/>
          <p:cNvSpPr/>
          <p:nvPr/>
        </p:nvSpPr>
        <p:spPr>
          <a:xfrm>
            <a:off x="7874000" y="3492500"/>
            <a:ext cx="76200" cy="76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pSp>
        <p:nvGrpSpPr>
          <p:cNvPr id="14444" name="组合 14443"/>
          <p:cNvGrpSpPr/>
          <p:nvPr/>
        </p:nvGrpSpPr>
        <p:grpSpPr>
          <a:xfrm>
            <a:off x="6159500" y="2286000"/>
            <a:ext cx="88900" cy="1257300"/>
            <a:chOff x="3880" y="1440"/>
            <a:chExt cx="56" cy="792"/>
          </a:xfrm>
        </p:grpSpPr>
        <p:sp>
          <p:nvSpPr>
            <p:cNvPr id="14436" name="直接连接符 14435"/>
            <p:cNvSpPr/>
            <p:nvPr/>
          </p:nvSpPr>
          <p:spPr>
            <a:xfrm flipV="1">
              <a:off x="3880" y="1448"/>
              <a:ext cx="16" cy="784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4437" name="椭圆 14436"/>
            <p:cNvSpPr/>
            <p:nvPr/>
          </p:nvSpPr>
          <p:spPr>
            <a:xfrm>
              <a:off x="3888" y="1440"/>
              <a:ext cx="48" cy="4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4446" name="组合 14445"/>
          <p:cNvGrpSpPr/>
          <p:nvPr/>
        </p:nvGrpSpPr>
        <p:grpSpPr>
          <a:xfrm>
            <a:off x="7200900" y="3505200"/>
            <a:ext cx="76200" cy="1422400"/>
            <a:chOff x="4536" y="2208"/>
            <a:chExt cx="48" cy="896"/>
          </a:xfrm>
        </p:grpSpPr>
        <p:sp>
          <p:nvSpPr>
            <p:cNvPr id="14438" name="直接连接符 14437"/>
            <p:cNvSpPr/>
            <p:nvPr/>
          </p:nvSpPr>
          <p:spPr>
            <a:xfrm flipV="1">
              <a:off x="4560" y="2208"/>
              <a:ext cx="24" cy="864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4439" name="椭圆 14438"/>
            <p:cNvSpPr/>
            <p:nvPr/>
          </p:nvSpPr>
          <p:spPr>
            <a:xfrm>
              <a:off x="4536" y="3056"/>
              <a:ext cx="48" cy="4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4447" name="组合 14446"/>
          <p:cNvGrpSpPr/>
          <p:nvPr/>
        </p:nvGrpSpPr>
        <p:grpSpPr>
          <a:xfrm>
            <a:off x="7594600" y="3530600"/>
            <a:ext cx="76200" cy="762000"/>
            <a:chOff x="4784" y="2224"/>
            <a:chExt cx="48" cy="480"/>
          </a:xfrm>
        </p:grpSpPr>
        <p:sp>
          <p:nvSpPr>
            <p:cNvPr id="14440" name="直接连接符 14439"/>
            <p:cNvSpPr/>
            <p:nvPr/>
          </p:nvSpPr>
          <p:spPr>
            <a:xfrm flipV="1">
              <a:off x="4800" y="2224"/>
              <a:ext cx="32" cy="416"/>
            </a:xfrm>
            <a:prstGeom prst="line">
              <a:avLst/>
            </a:prstGeom>
            <a:ln w="28575" cap="flat" cmpd="sng">
              <a:solidFill>
                <a:srgbClr val="FF00FF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4441" name="椭圆 14440"/>
            <p:cNvSpPr/>
            <p:nvPr/>
          </p:nvSpPr>
          <p:spPr>
            <a:xfrm>
              <a:off x="4784" y="2656"/>
              <a:ext cx="48" cy="4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4448" name="组合 14447"/>
          <p:cNvGrpSpPr/>
          <p:nvPr/>
        </p:nvGrpSpPr>
        <p:grpSpPr>
          <a:xfrm>
            <a:off x="8407400" y="1447800"/>
            <a:ext cx="152400" cy="2095500"/>
            <a:chOff x="5296" y="912"/>
            <a:chExt cx="96" cy="1320"/>
          </a:xfrm>
        </p:grpSpPr>
        <p:sp>
          <p:nvSpPr>
            <p:cNvPr id="14442" name="直接连接符 14441"/>
            <p:cNvSpPr/>
            <p:nvPr/>
          </p:nvSpPr>
          <p:spPr>
            <a:xfrm flipV="1">
              <a:off x="5296" y="912"/>
              <a:ext cx="80" cy="1320"/>
            </a:xfrm>
            <a:prstGeom prst="line">
              <a:avLst/>
            </a:prstGeom>
            <a:ln w="28575" cap="flat" cmpd="sng">
              <a:solidFill>
                <a:srgbClr val="FF00FF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4443" name="椭圆 14442"/>
            <p:cNvSpPr/>
            <p:nvPr/>
          </p:nvSpPr>
          <p:spPr>
            <a:xfrm>
              <a:off x="5344" y="912"/>
              <a:ext cx="48" cy="48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4449" name="直接连接符 14448"/>
          <p:cNvSpPr/>
          <p:nvPr/>
        </p:nvSpPr>
        <p:spPr>
          <a:xfrm>
            <a:off x="6146800" y="3568700"/>
            <a:ext cx="1143000" cy="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450" name="直接连接符 14449"/>
          <p:cNvSpPr/>
          <p:nvPr/>
        </p:nvSpPr>
        <p:spPr>
          <a:xfrm flipV="1">
            <a:off x="7683500" y="3556000"/>
            <a:ext cx="723900" cy="12700"/>
          </a:xfrm>
          <a:prstGeom prst="line">
            <a:avLst/>
          </a:prstGeom>
          <a:ln w="2857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9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9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9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9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9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9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9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9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4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9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9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4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9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9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9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9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9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9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05" grpId="0"/>
      <p:bldP spid="109606" grpId="0"/>
      <p:bldP spid="109607" grpId="0"/>
      <p:bldP spid="109608" grpId="0"/>
      <p:bldP spid="109614" grpId="0"/>
      <p:bldP spid="109615" grpId="0"/>
      <p:bldP spid="109647" grpId="0"/>
      <p:bldP spid="1096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标题 39937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10600" cy="1727200"/>
          </a:xfrm>
          <a:ln/>
        </p:spPr>
        <p:txBody>
          <a:bodyPr anchor="ctr" anchorCtr="0"/>
          <a:p>
            <a:pPr algn="l">
              <a:lnSpc>
                <a:spcPct val="125000"/>
              </a:lnSpc>
            </a:pPr>
            <a:r>
              <a:rPr lang="zh-CN" altLang="en-US" b="1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问题</a:t>
            </a:r>
            <a:r>
              <a:rPr lang="en-US" altLang="zh-CN" b="1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4</a:t>
            </a:r>
            <a:r>
              <a:rPr lang="zh-CN" altLang="en-US" b="1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：</a:t>
            </a:r>
            <a:r>
              <a:rPr lang="zh-CN" altLang="en-US" sz="32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若             在       上满足                      </a:t>
            </a:r>
            <a:r>
              <a:rPr lang="en-US" altLang="zh-CN" sz="3200" b="1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,</a:t>
            </a:r>
            <a:r>
              <a:rPr lang="zh-CN" altLang="en-US" sz="3200" b="1" dirty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则在       上存在零点。对吗？若不对，举出反例。如何修正？</a:t>
            </a:r>
            <a:endParaRPr lang="zh-CN" altLang="en-US" sz="3200" b="1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grpSp>
        <p:nvGrpSpPr>
          <p:cNvPr id="39941" name="组合 39940"/>
          <p:cNvGrpSpPr/>
          <p:nvPr/>
        </p:nvGrpSpPr>
        <p:grpSpPr>
          <a:xfrm>
            <a:off x="1752600" y="2895600"/>
            <a:ext cx="3894138" cy="2427288"/>
            <a:chOff x="2744" y="1358"/>
            <a:chExt cx="2453" cy="1529"/>
          </a:xfrm>
        </p:grpSpPr>
        <p:sp>
          <p:nvSpPr>
            <p:cNvPr id="39942" name="任意多边形 39941"/>
            <p:cNvSpPr/>
            <p:nvPr/>
          </p:nvSpPr>
          <p:spPr>
            <a:xfrm>
              <a:off x="3700" y="1358"/>
              <a:ext cx="1497" cy="930"/>
            </a:xfrm>
            <a:custGeom>
              <a:avLst/>
              <a:gdLst/>
              <a:ahLst/>
              <a:cxnLst/>
              <a:pathLst>
                <a:path w="1497" h="930">
                  <a:moveTo>
                    <a:pt x="0" y="930"/>
                  </a:moveTo>
                  <a:cubicBezTo>
                    <a:pt x="128" y="488"/>
                    <a:pt x="257" y="46"/>
                    <a:pt x="363" y="23"/>
                  </a:cubicBezTo>
                  <a:cubicBezTo>
                    <a:pt x="469" y="0"/>
                    <a:pt x="544" y="734"/>
                    <a:pt x="635" y="794"/>
                  </a:cubicBezTo>
                  <a:cubicBezTo>
                    <a:pt x="726" y="854"/>
                    <a:pt x="817" y="385"/>
                    <a:pt x="908" y="385"/>
                  </a:cubicBezTo>
                  <a:cubicBezTo>
                    <a:pt x="999" y="385"/>
                    <a:pt x="1082" y="854"/>
                    <a:pt x="1180" y="794"/>
                  </a:cubicBezTo>
                  <a:cubicBezTo>
                    <a:pt x="1278" y="734"/>
                    <a:pt x="1444" y="151"/>
                    <a:pt x="1497" y="23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9943" name="任意多边形 39942"/>
            <p:cNvSpPr/>
            <p:nvPr/>
          </p:nvSpPr>
          <p:spPr>
            <a:xfrm>
              <a:off x="3117" y="2523"/>
              <a:ext cx="589" cy="364"/>
            </a:xfrm>
            <a:custGeom>
              <a:avLst/>
              <a:gdLst/>
              <a:ahLst/>
              <a:cxnLst/>
              <a:pathLst>
                <a:path w="181" h="273">
                  <a:moveTo>
                    <a:pt x="0" y="273"/>
                  </a:moveTo>
                  <a:cubicBezTo>
                    <a:pt x="7" y="227"/>
                    <a:pt x="15" y="182"/>
                    <a:pt x="45" y="137"/>
                  </a:cubicBezTo>
                  <a:cubicBezTo>
                    <a:pt x="75" y="92"/>
                    <a:pt x="158" y="23"/>
                    <a:pt x="181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9944" name="椭圆 39943"/>
            <p:cNvSpPr/>
            <p:nvPr/>
          </p:nvSpPr>
          <p:spPr>
            <a:xfrm>
              <a:off x="3682" y="2289"/>
              <a:ext cx="45" cy="45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9945" name="直接连接符 39944"/>
            <p:cNvSpPr/>
            <p:nvPr/>
          </p:nvSpPr>
          <p:spPr>
            <a:xfrm>
              <a:off x="3697" y="2341"/>
              <a:ext cx="0" cy="18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  <p:grpSp>
          <p:nvGrpSpPr>
            <p:cNvPr id="39946" name="组合 39945"/>
            <p:cNvGrpSpPr/>
            <p:nvPr/>
          </p:nvGrpSpPr>
          <p:grpSpPr>
            <a:xfrm>
              <a:off x="2744" y="1661"/>
              <a:ext cx="2403" cy="1088"/>
              <a:chOff x="2972" y="1525"/>
              <a:chExt cx="2403" cy="1088"/>
            </a:xfrm>
          </p:grpSpPr>
          <p:grpSp>
            <p:nvGrpSpPr>
              <p:cNvPr id="39947" name="组合 39946"/>
              <p:cNvGrpSpPr/>
              <p:nvPr/>
            </p:nvGrpSpPr>
            <p:grpSpPr>
              <a:xfrm>
                <a:off x="3016" y="1570"/>
                <a:ext cx="2313" cy="1043"/>
                <a:chOff x="3016" y="1570"/>
                <a:chExt cx="2313" cy="1043"/>
              </a:xfrm>
            </p:grpSpPr>
            <p:grpSp>
              <p:nvGrpSpPr>
                <p:cNvPr id="39948" name="组合 39947"/>
                <p:cNvGrpSpPr/>
                <p:nvPr/>
              </p:nvGrpSpPr>
              <p:grpSpPr>
                <a:xfrm>
                  <a:off x="3016" y="1706"/>
                  <a:ext cx="2313" cy="907"/>
                  <a:chOff x="3016" y="1706"/>
                  <a:chExt cx="2313" cy="907"/>
                </a:xfrm>
              </p:grpSpPr>
              <p:sp>
                <p:nvSpPr>
                  <p:cNvPr id="39949" name="直接连接符 39948"/>
                  <p:cNvSpPr/>
                  <p:nvPr/>
                </p:nvSpPr>
                <p:spPr>
                  <a:xfrm>
                    <a:off x="3016" y="2295"/>
                    <a:ext cx="2313" cy="0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</p:sp>
              <p:sp>
                <p:nvSpPr>
                  <p:cNvPr id="39950" name="直接连接符 39949"/>
                  <p:cNvSpPr/>
                  <p:nvPr/>
                </p:nvSpPr>
                <p:spPr>
                  <a:xfrm flipV="1">
                    <a:off x="3424" y="2295"/>
                    <a:ext cx="0" cy="318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sp>
                <p:nvSpPr>
                  <p:cNvPr id="39951" name="直接连接符 39950"/>
                  <p:cNvSpPr/>
                  <p:nvPr/>
                </p:nvSpPr>
                <p:spPr>
                  <a:xfrm>
                    <a:off x="4921" y="1706"/>
                    <a:ext cx="0" cy="589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dash"/>
                    <a:headEnd type="none" w="med" len="med"/>
                    <a:tailEnd type="none" w="med" len="med"/>
                  </a:ln>
                </p:spPr>
              </p:sp>
              <p:graphicFrame>
                <p:nvGraphicFramePr>
                  <p:cNvPr id="39952" name="对象 39951"/>
                  <p:cNvGraphicFramePr/>
                  <p:nvPr/>
                </p:nvGraphicFramePr>
                <p:xfrm>
                  <a:off x="3217" y="2295"/>
                  <a:ext cx="162" cy="178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3126" name="" r:id="rId1" imgW="127000" imgH="139700" progId="Equation.3">
                          <p:embed/>
                        </p:oleObj>
                      </mc:Choice>
                      <mc:Fallback>
                        <p:oleObj name="" r:id="rId1" imgW="127000" imgH="139700" progId="Equation.3">
                          <p:embed/>
                          <p:pic>
                            <p:nvPicPr>
                              <p:cNvPr id="0" name="图片 3125"/>
                              <p:cNvPicPr/>
                              <p:nvPr/>
                            </p:nvPicPr>
                            <p:blipFill>
                              <a:blip r:embed="rId2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3217" y="2295"/>
                                <a:ext cx="162" cy="178"/>
                              </a:xfrm>
                              <a:prstGeom prst="rect">
                                <a:avLst/>
                              </a:prstGeom>
                              <a:noFill/>
                              <a:ln w="38100">
                                <a:noFill/>
                                <a:miter/>
                              </a:ln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39953" name="对象 39952"/>
                  <p:cNvGraphicFramePr/>
                  <p:nvPr/>
                </p:nvGraphicFramePr>
                <p:xfrm>
                  <a:off x="4830" y="2341"/>
                  <a:ext cx="162" cy="227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3120" name="" r:id="rId3" imgW="127000" imgH="177165" progId="Equation.3">
                          <p:embed/>
                        </p:oleObj>
                      </mc:Choice>
                      <mc:Fallback>
                        <p:oleObj name="" r:id="rId3" imgW="127000" imgH="177165" progId="Equation.3">
                          <p:embed/>
                          <p:pic>
                            <p:nvPicPr>
                              <p:cNvPr id="0" name="图片 3119"/>
                              <p:cNvPicPr/>
                              <p:nvPr/>
                            </p:nvPicPr>
                            <p:blipFill>
                              <a:blip r:embed="rId4"/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4830" y="2341"/>
                                <a:ext cx="162" cy="227"/>
                              </a:xfrm>
                              <a:prstGeom prst="rect">
                                <a:avLst/>
                              </a:prstGeom>
                              <a:noFill/>
                              <a:ln w="38100">
                                <a:noFill/>
                                <a:miter/>
                              </a:ln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sp>
              <p:nvSpPr>
                <p:cNvPr id="39954" name="直接连接符 39953"/>
                <p:cNvSpPr/>
                <p:nvPr/>
              </p:nvSpPr>
              <p:spPr>
                <a:xfrm flipV="1">
                  <a:off x="3152" y="1570"/>
                  <a:ext cx="0" cy="998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</p:grpSp>
          <p:sp>
            <p:nvSpPr>
              <p:cNvPr id="39955" name="文本框 39954"/>
              <p:cNvSpPr txBox="1"/>
              <p:nvPr/>
            </p:nvSpPr>
            <p:spPr>
              <a:xfrm>
                <a:off x="2972" y="2251"/>
                <a:ext cx="226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ctr">
                  <a:spcBef>
                    <a:spcPct val="50000"/>
                  </a:spcBef>
                </a:pPr>
                <a:r>
                  <a:rPr lang="en-US" altLang="zh-CN" sz="2400" b="1">
                    <a:latin typeface="Times New Roman" panose="02020603050405020304" pitchFamily="18" charset="0"/>
                    <a:ea typeface="楷体_GB2312" pitchFamily="49" charset="-122"/>
                  </a:rPr>
                  <a:t>0</a:t>
                </a:r>
                <a:endParaRPr lang="en-US" altLang="zh-CN" sz="2400" b="1">
                  <a:latin typeface="Times New Roman" panose="02020603050405020304" pitchFamily="18" charset="0"/>
                  <a:ea typeface="楷体_GB2312" pitchFamily="49" charset="-122"/>
                </a:endParaRPr>
              </a:p>
            </p:txBody>
          </p:sp>
          <p:sp>
            <p:nvSpPr>
              <p:cNvPr id="39956" name="文本框 39955"/>
              <p:cNvSpPr txBox="1"/>
              <p:nvPr/>
            </p:nvSpPr>
            <p:spPr>
              <a:xfrm>
                <a:off x="3107" y="1525"/>
                <a:ext cx="272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ctr">
                  <a:spcBef>
                    <a:spcPct val="50000"/>
                  </a:spcBef>
                </a:pPr>
                <a:r>
                  <a:rPr lang="en-US" altLang="zh-CN" sz="2400" b="1">
                    <a:latin typeface="Times New Roman" panose="02020603050405020304" pitchFamily="18" charset="0"/>
                    <a:ea typeface="楷体_GB2312" pitchFamily="49" charset="-122"/>
                  </a:rPr>
                  <a:t>y</a:t>
                </a:r>
                <a:endParaRPr lang="en-US" altLang="zh-CN" sz="2400" b="1">
                  <a:latin typeface="Times New Roman" panose="02020603050405020304" pitchFamily="18" charset="0"/>
                  <a:ea typeface="楷体_GB2312" pitchFamily="49" charset="-122"/>
                </a:endParaRPr>
              </a:p>
            </p:txBody>
          </p:sp>
          <p:sp>
            <p:nvSpPr>
              <p:cNvPr id="39957" name="文本框 39956"/>
              <p:cNvSpPr txBox="1"/>
              <p:nvPr/>
            </p:nvSpPr>
            <p:spPr>
              <a:xfrm>
                <a:off x="5058" y="2251"/>
                <a:ext cx="317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algn="ctr">
                  <a:spcBef>
                    <a:spcPct val="50000"/>
                  </a:spcBef>
                </a:pPr>
                <a:r>
                  <a:rPr lang="en-US" altLang="zh-CN" sz="2400" b="1">
                    <a:latin typeface="Times New Roman" panose="02020603050405020304" pitchFamily="18" charset="0"/>
                    <a:ea typeface="楷体_GB2312" pitchFamily="49" charset="-122"/>
                  </a:rPr>
                  <a:t>x</a:t>
                </a:r>
                <a:endParaRPr lang="en-US" altLang="zh-CN" sz="2400" b="1">
                  <a:latin typeface="Times New Roman" panose="02020603050405020304" pitchFamily="18" charset="0"/>
                  <a:ea typeface="楷体_GB2312" pitchFamily="49" charset="-122"/>
                </a:endParaRPr>
              </a:p>
            </p:txBody>
          </p:sp>
        </p:grpSp>
      </p:grpSp>
      <p:grpSp>
        <p:nvGrpSpPr>
          <p:cNvPr id="39964" name="组合 39963"/>
          <p:cNvGrpSpPr/>
          <p:nvPr/>
        </p:nvGrpSpPr>
        <p:grpSpPr>
          <a:xfrm>
            <a:off x="1041400" y="374650"/>
            <a:ext cx="7686675" cy="1225550"/>
            <a:chOff x="656" y="236"/>
            <a:chExt cx="4842" cy="772"/>
          </a:xfrm>
        </p:grpSpPr>
        <p:graphicFrame>
          <p:nvGraphicFramePr>
            <p:cNvPr id="39959" name="对象 39958"/>
            <p:cNvGraphicFramePr/>
            <p:nvPr/>
          </p:nvGraphicFramePr>
          <p:xfrm>
            <a:off x="1632" y="266"/>
            <a:ext cx="864" cy="2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1" name="" r:id="rId5" imgW="584200" imgH="203200" progId="Equation.3">
                    <p:embed/>
                  </p:oleObj>
                </mc:Choice>
                <mc:Fallback>
                  <p:oleObj name="" r:id="rId5" imgW="584200" imgH="203200" progId="Equation.3">
                    <p:embed/>
                    <p:pic>
                      <p:nvPicPr>
                        <p:cNvPr id="0" name="图片 3120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632" y="266"/>
                          <a:ext cx="864" cy="29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961" name="对象 39960"/>
            <p:cNvGraphicFramePr/>
            <p:nvPr/>
          </p:nvGraphicFramePr>
          <p:xfrm>
            <a:off x="3984" y="236"/>
            <a:ext cx="1514" cy="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5" name="" r:id="rId7" imgW="926465" imgH="203200" progId="Equation.3">
                    <p:embed/>
                  </p:oleObj>
                </mc:Choice>
                <mc:Fallback>
                  <p:oleObj name="" r:id="rId7" imgW="926465" imgH="203200" progId="Equation.3">
                    <p:embed/>
                    <p:pic>
                      <p:nvPicPr>
                        <p:cNvPr id="0" name="图片 3124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984" y="236"/>
                          <a:ext cx="1514" cy="32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962" name="对象 39961"/>
            <p:cNvGraphicFramePr/>
            <p:nvPr/>
          </p:nvGraphicFramePr>
          <p:xfrm>
            <a:off x="656" y="668"/>
            <a:ext cx="601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2" name="" r:id="rId9" imgW="355600" imgH="203200" progId="Equation.3">
                    <p:embed/>
                  </p:oleObj>
                </mc:Choice>
                <mc:Fallback>
                  <p:oleObj name="" r:id="rId9" imgW="355600" imgH="203200" progId="Equation.3">
                    <p:embed/>
                    <p:pic>
                      <p:nvPicPr>
                        <p:cNvPr id="0" name="图片 3121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656" y="668"/>
                          <a:ext cx="601" cy="34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963" name="对象 39962"/>
            <p:cNvGraphicFramePr/>
            <p:nvPr/>
          </p:nvGraphicFramePr>
          <p:xfrm>
            <a:off x="2736" y="236"/>
            <a:ext cx="580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3" name="" r:id="rId11" imgW="342900" imgH="203200" progId="Equation.3">
                    <p:embed/>
                  </p:oleObj>
                </mc:Choice>
                <mc:Fallback>
                  <p:oleObj name="" r:id="rId11" imgW="342900" imgH="203200" progId="Equation.3">
                    <p:embed/>
                    <p:pic>
                      <p:nvPicPr>
                        <p:cNvPr id="0" name="图片 3122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736" y="236"/>
                          <a:ext cx="580" cy="34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9978" name="组合 39977"/>
          <p:cNvGrpSpPr/>
          <p:nvPr/>
        </p:nvGrpSpPr>
        <p:grpSpPr>
          <a:xfrm>
            <a:off x="228600" y="2057400"/>
            <a:ext cx="8569325" cy="1220788"/>
            <a:chOff x="96" y="1776"/>
            <a:chExt cx="5398" cy="769"/>
          </a:xfrm>
        </p:grpSpPr>
        <p:sp>
          <p:nvSpPr>
            <p:cNvPr id="39958" name="文本框 39957"/>
            <p:cNvSpPr txBox="1"/>
            <p:nvPr/>
          </p:nvSpPr>
          <p:spPr>
            <a:xfrm>
              <a:off x="96" y="1776"/>
              <a:ext cx="5398" cy="76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2800" b="1" dirty="0">
                  <a:solidFill>
                    <a:srgbClr val="CC3300"/>
                  </a:solidFill>
                  <a:latin typeface="华文新魏" panose="02010800040101010101" pitchFamily="2" charset="-122"/>
                  <a:ea typeface="华文新魏" panose="02010800040101010101" pitchFamily="2" charset="-122"/>
                </a:rPr>
                <a:t>增加条件：</a:t>
              </a:r>
              <a:r>
                <a:rPr lang="en-US" altLang="zh-CN" sz="2800" b="1">
                  <a:latin typeface="华文新魏" panose="02010800040101010101" pitchFamily="2" charset="-122"/>
                  <a:ea typeface="华文新魏" panose="02010800040101010101" pitchFamily="2" charset="-122"/>
                </a:rPr>
                <a:t>               </a:t>
              </a:r>
              <a:r>
                <a:rPr lang="zh-CN" altLang="en-US" sz="2800" b="1" dirty="0">
                  <a:latin typeface="华文新魏" panose="02010800040101010101" pitchFamily="2" charset="-122"/>
                  <a:ea typeface="华文新魏" panose="02010800040101010101" pitchFamily="2" charset="-122"/>
                </a:rPr>
                <a:t>的图象在          上连续不断。</a:t>
              </a:r>
              <a:endParaRPr lang="zh-CN" altLang="en-US" sz="2800" b="1" dirty="0">
                <a:latin typeface="华文新魏" panose="02010800040101010101" pitchFamily="2" charset="-122"/>
                <a:ea typeface="华文新魏" panose="02010800040101010101" pitchFamily="2" charset="-122"/>
              </a:endParaRPr>
            </a:p>
            <a:p>
              <a:endParaRPr lang="zh-CN" altLang="en-US" sz="3200" dirty="0">
                <a:latin typeface="Arial" panose="020B0604020202020204" pitchFamily="34" charset="0"/>
              </a:endParaRPr>
            </a:p>
          </p:txBody>
        </p:sp>
        <p:grpSp>
          <p:nvGrpSpPr>
            <p:cNvPr id="39972" name="组合 39971"/>
            <p:cNvGrpSpPr/>
            <p:nvPr/>
          </p:nvGrpSpPr>
          <p:grpSpPr>
            <a:xfrm>
              <a:off x="1296" y="1868"/>
              <a:ext cx="2316" cy="340"/>
              <a:chOff x="1792" y="2972"/>
              <a:chExt cx="2316" cy="340"/>
            </a:xfrm>
          </p:grpSpPr>
          <p:graphicFrame>
            <p:nvGraphicFramePr>
              <p:cNvPr id="39970" name="对象 39969"/>
              <p:cNvGraphicFramePr/>
              <p:nvPr/>
            </p:nvGraphicFramePr>
            <p:xfrm>
              <a:off x="1792" y="2988"/>
              <a:ext cx="864" cy="29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4" name="" r:id="rId13" imgW="584200" imgH="203200" progId="Equation.3">
                      <p:embed/>
                    </p:oleObj>
                  </mc:Choice>
                  <mc:Fallback>
                    <p:oleObj name="" r:id="rId13" imgW="584200" imgH="203200" progId="Equation.3">
                      <p:embed/>
                      <p:pic>
                        <p:nvPicPr>
                          <p:cNvPr id="0" name="图片 3123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1792" y="2988"/>
                            <a:ext cx="864" cy="297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9971" name="对象 39970"/>
              <p:cNvGraphicFramePr/>
              <p:nvPr/>
            </p:nvGraphicFramePr>
            <p:xfrm>
              <a:off x="3528" y="2972"/>
              <a:ext cx="580" cy="3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7" name="" r:id="rId14" imgW="342900" imgH="203200" progId="Equation.3">
                      <p:embed/>
                    </p:oleObj>
                  </mc:Choice>
                  <mc:Fallback>
                    <p:oleObj name="" r:id="rId14" imgW="342900" imgH="203200" progId="Equation.3">
                      <p:embed/>
                      <p:pic>
                        <p:nvPicPr>
                          <p:cNvPr id="0" name="图片 3126"/>
                          <p:cNvPicPr/>
                          <p:nvPr/>
                        </p:nvPicPr>
                        <p:blipFill>
                          <a:blip r:embed="rId12"/>
                          <a:stretch>
                            <a:fillRect/>
                          </a:stretch>
                        </p:blipFill>
                        <p:spPr>
                          <a:xfrm>
                            <a:off x="3528" y="2972"/>
                            <a:ext cx="580" cy="340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04" name="Text Box 2"/>
          <p:cNvSpPr txBox="1"/>
          <p:nvPr/>
        </p:nvSpPr>
        <p:spPr>
          <a:xfrm>
            <a:off x="681038" y="206375"/>
            <a:ext cx="6338887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二、函数零点存在性定理：</a:t>
            </a:r>
            <a:endParaRPr lang="zh-CN" altLang="en-US" sz="4000" b="1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10595" name="Rectangle 3"/>
          <p:cNvSpPr/>
          <p:nvPr/>
        </p:nvSpPr>
        <p:spPr>
          <a:xfrm>
            <a:off x="682625" y="981075"/>
            <a:ext cx="7777163" cy="2643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600" b="1">
                <a:solidFill>
                  <a:srgbClr val="99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         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如果函数</a:t>
            </a:r>
            <a:r>
              <a:rPr lang="en-US" altLang="zh-CN" sz="3600" b="1" i="1">
                <a:latin typeface="Times New Roman" panose="02020603050405020304" pitchFamily="18" charset="0"/>
                <a:ea typeface="黑体" panose="02010609060101010101" pitchFamily="2" charset="-122"/>
              </a:rPr>
              <a:t>y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=</a:t>
            </a:r>
            <a:r>
              <a:rPr lang="en-US" altLang="zh-CN" sz="3600" b="1" i="1" err="1">
                <a:latin typeface="Times New Roman" panose="02020603050405020304" pitchFamily="18" charset="0"/>
                <a:ea typeface="黑体" panose="02010609060101010101" pitchFamily="2" charset="-122"/>
              </a:rPr>
              <a:t>f</a:t>
            </a:r>
            <a:r>
              <a:rPr lang="en-US" altLang="zh-CN" sz="3600" b="1" err="1">
                <a:latin typeface="Times New Roman" panose="02020603050405020304" pitchFamily="18" charset="0"/>
                <a:ea typeface="黑体" panose="02010609060101010101" pitchFamily="2" charset="-122"/>
              </a:rPr>
              <a:t>(</a:t>
            </a:r>
            <a:r>
              <a:rPr lang="en-US" altLang="zh-CN" sz="3600" b="1" i="1" err="1">
                <a:latin typeface="Times New Roman" panose="02020603050405020304" pitchFamily="18" charset="0"/>
                <a:ea typeface="黑体" panose="02010609060101010101" pitchFamily="2" charset="-122"/>
              </a:rPr>
              <a:t>x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)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在区间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[</a:t>
            </a:r>
            <a:r>
              <a:rPr lang="en-US" altLang="zh-CN" sz="3600" b="1" i="1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r>
              <a:rPr lang="en-US" altLang="zh-CN" sz="3600" b="1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,</a:t>
            </a:r>
            <a:r>
              <a:rPr lang="en-US" altLang="zh-CN" sz="3600" b="1" i="1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b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]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上的图象是连续不断的一条曲线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，并且有</a:t>
            </a:r>
            <a:r>
              <a:rPr lang="en-US" altLang="zh-CN" sz="3600" b="1" i="1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f</a:t>
            </a:r>
            <a:r>
              <a:rPr lang="en-US" altLang="zh-CN" sz="3600" b="1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(</a:t>
            </a:r>
            <a:r>
              <a:rPr lang="en-US" altLang="zh-CN" sz="3600" b="1" i="1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r>
              <a:rPr lang="en-US" altLang="zh-CN" sz="3600" b="1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)</a:t>
            </a:r>
            <a:r>
              <a:rPr lang="en-US" altLang="zh-CN" sz="4400" b="1" i="1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·</a:t>
            </a:r>
            <a:r>
              <a:rPr lang="en-US" altLang="zh-CN" sz="3600" b="1" i="1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f</a:t>
            </a:r>
            <a:r>
              <a:rPr lang="en-US" altLang="zh-CN" sz="3600" b="1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(</a:t>
            </a:r>
            <a:r>
              <a:rPr lang="en-US" altLang="zh-CN" sz="3600" b="1" i="1" err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b</a:t>
            </a:r>
            <a:r>
              <a:rPr lang="en-US" altLang="zh-CN" sz="36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)&lt;0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，那么，函数</a:t>
            </a:r>
            <a:r>
              <a:rPr lang="en-US" altLang="zh-CN" sz="3600" b="1" i="1">
                <a:latin typeface="Times New Roman" panose="02020603050405020304" pitchFamily="18" charset="0"/>
                <a:ea typeface="黑体" panose="02010609060101010101" pitchFamily="2" charset="-122"/>
              </a:rPr>
              <a:t>y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=</a:t>
            </a:r>
            <a:r>
              <a:rPr lang="en-US" altLang="zh-CN" sz="3600" b="1" i="1" err="1">
                <a:latin typeface="Times New Roman" panose="02020603050405020304" pitchFamily="18" charset="0"/>
                <a:ea typeface="黑体" panose="02010609060101010101" pitchFamily="2" charset="-122"/>
              </a:rPr>
              <a:t>f</a:t>
            </a:r>
            <a:r>
              <a:rPr lang="en-US" altLang="zh-CN" sz="3600" b="1" err="1">
                <a:latin typeface="Times New Roman" panose="02020603050405020304" pitchFamily="18" charset="0"/>
                <a:ea typeface="黑体" panose="02010609060101010101" pitchFamily="2" charset="-122"/>
              </a:rPr>
              <a:t>(</a:t>
            </a:r>
            <a:r>
              <a:rPr lang="en-US" altLang="zh-CN" sz="3600" b="1" i="1" err="1">
                <a:latin typeface="Times New Roman" panose="02020603050405020304" pitchFamily="18" charset="0"/>
                <a:ea typeface="黑体" panose="02010609060101010101" pitchFamily="2" charset="-122"/>
              </a:rPr>
              <a:t>x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)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在区间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(</a:t>
            </a:r>
            <a:r>
              <a:rPr lang="en-US" altLang="zh-CN" sz="3600" b="1" i="1" err="1"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r>
              <a:rPr lang="en-US" altLang="zh-CN" sz="3600" b="1" err="1">
                <a:latin typeface="Times New Roman" panose="02020603050405020304" pitchFamily="18" charset="0"/>
                <a:ea typeface="黑体" panose="02010609060101010101" pitchFamily="2" charset="-122"/>
              </a:rPr>
              <a:t>,</a:t>
            </a:r>
            <a:r>
              <a:rPr lang="en-US" altLang="zh-CN" sz="3600" b="1" i="1" err="1">
                <a:latin typeface="Times New Roman" panose="02020603050405020304" pitchFamily="18" charset="0"/>
                <a:ea typeface="黑体" panose="02010609060101010101" pitchFamily="2" charset="-122"/>
              </a:rPr>
              <a:t>b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) 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内有零点。</a:t>
            </a:r>
            <a:endParaRPr lang="zh-CN" altLang="en-US" sz="36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10596" name="Rectangle 4"/>
          <p:cNvSpPr/>
          <p:nvPr/>
        </p:nvSpPr>
        <p:spPr>
          <a:xfrm>
            <a:off x="692150" y="3573463"/>
            <a:ext cx="7767638" cy="1301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         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即存在 </a:t>
            </a:r>
            <a:r>
              <a:rPr lang="en-US" altLang="zh-CN" sz="3600" b="1" i="1" err="1">
                <a:latin typeface="Times New Roman" panose="02020603050405020304" pitchFamily="18" charset="0"/>
                <a:ea typeface="黑体" panose="02010609060101010101" pitchFamily="2" charset="-122"/>
              </a:rPr>
              <a:t>c</a:t>
            </a:r>
            <a:r>
              <a:rPr lang="en-US" altLang="zh-CN" sz="3600" b="1" err="1">
                <a:latin typeface="Times New Roman" panose="02020603050405020304" pitchFamily="18" charset="0"/>
                <a:ea typeface="黑体" panose="02010609060101010101" pitchFamily="2" charset="-122"/>
              </a:rPr>
              <a:t>∈(</a:t>
            </a:r>
            <a:r>
              <a:rPr lang="en-US" altLang="zh-CN" sz="3600" b="1" i="1" err="1">
                <a:latin typeface="Times New Roman" panose="02020603050405020304" pitchFamily="18" charset="0"/>
                <a:ea typeface="黑体" panose="02010609060101010101" pitchFamily="2" charset="-122"/>
              </a:rPr>
              <a:t>a</a:t>
            </a:r>
            <a:r>
              <a:rPr lang="en-US" altLang="zh-CN" sz="3600" b="1" err="1">
                <a:latin typeface="Times New Roman" panose="02020603050405020304" pitchFamily="18" charset="0"/>
                <a:ea typeface="黑体" panose="02010609060101010101" pitchFamily="2" charset="-122"/>
              </a:rPr>
              <a:t>,</a:t>
            </a:r>
            <a:r>
              <a:rPr lang="en-US" altLang="zh-CN" sz="3600" b="1" i="1" err="1">
                <a:latin typeface="Times New Roman" panose="02020603050405020304" pitchFamily="18" charset="0"/>
                <a:ea typeface="黑体" panose="02010609060101010101" pitchFamily="2" charset="-122"/>
              </a:rPr>
              <a:t>b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) 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，使得 </a:t>
            </a:r>
            <a:r>
              <a:rPr lang="en-US" altLang="zh-CN" sz="3600" b="1" i="1" err="1">
                <a:latin typeface="Times New Roman" panose="02020603050405020304" pitchFamily="18" charset="0"/>
                <a:ea typeface="黑体" panose="02010609060101010101" pitchFamily="2" charset="-122"/>
              </a:rPr>
              <a:t>f</a:t>
            </a:r>
            <a:r>
              <a:rPr lang="en-US" altLang="zh-CN" sz="3600" b="1" err="1">
                <a:latin typeface="Times New Roman" panose="02020603050405020304" pitchFamily="18" charset="0"/>
                <a:ea typeface="黑体" panose="02010609060101010101" pitchFamily="2" charset="-122"/>
              </a:rPr>
              <a:t>(</a:t>
            </a:r>
            <a:r>
              <a:rPr lang="en-US" altLang="zh-CN" sz="3600" b="1" i="1" err="1">
                <a:latin typeface="Times New Roman" panose="02020603050405020304" pitchFamily="18" charset="0"/>
                <a:ea typeface="黑体" panose="02010609060101010101" pitchFamily="2" charset="-122"/>
              </a:rPr>
              <a:t>c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) =0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，  这个</a:t>
            </a:r>
            <a:r>
              <a:rPr lang="en-US" altLang="zh-CN" sz="3600" b="1" i="1">
                <a:latin typeface="Times New Roman" panose="02020603050405020304" pitchFamily="18" charset="0"/>
                <a:ea typeface="黑体" panose="02010609060101010101" pitchFamily="2" charset="-122"/>
              </a:rPr>
              <a:t>c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也就是方程 </a:t>
            </a:r>
            <a:r>
              <a:rPr lang="en-US" altLang="zh-CN" sz="3600" b="1" i="1" err="1">
                <a:latin typeface="Times New Roman" panose="02020603050405020304" pitchFamily="18" charset="0"/>
                <a:ea typeface="黑体" panose="02010609060101010101" pitchFamily="2" charset="-122"/>
              </a:rPr>
              <a:t>f</a:t>
            </a:r>
            <a:r>
              <a:rPr lang="en-US" altLang="zh-CN" sz="3600" b="1" err="1">
                <a:latin typeface="Times New Roman" panose="02020603050405020304" pitchFamily="18" charset="0"/>
                <a:ea typeface="黑体" panose="02010609060101010101" pitchFamily="2" charset="-122"/>
              </a:rPr>
              <a:t>(</a:t>
            </a:r>
            <a:r>
              <a:rPr lang="en-US" altLang="zh-CN" sz="3600" b="1" i="1" err="1">
                <a:latin typeface="Times New Roman" panose="02020603050405020304" pitchFamily="18" charset="0"/>
                <a:ea typeface="黑体" panose="02010609060101010101" pitchFamily="2" charset="-122"/>
              </a:rPr>
              <a:t>x</a:t>
            </a:r>
            <a:r>
              <a:rPr lang="en-US" altLang="zh-CN" sz="3600" b="1">
                <a:latin typeface="Times New Roman" panose="02020603050405020304" pitchFamily="18" charset="0"/>
                <a:ea typeface="黑体" panose="02010609060101010101" pitchFamily="2" charset="-122"/>
              </a:rPr>
              <a:t>)=0 </a:t>
            </a:r>
            <a:r>
              <a:rPr lang="zh-CN" altLang="en-US" sz="3600" b="1" dirty="0">
                <a:latin typeface="Times New Roman" panose="02020603050405020304" pitchFamily="18" charset="0"/>
                <a:ea typeface="黑体" panose="02010609060101010101" pitchFamily="2" charset="-122"/>
              </a:rPr>
              <a:t>的根。</a:t>
            </a:r>
            <a:endParaRPr lang="zh-CN" altLang="en-US" sz="3600" b="1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grpSp>
        <p:nvGrpSpPr>
          <p:cNvPr id="2" name="Group 5"/>
          <p:cNvGrpSpPr/>
          <p:nvPr/>
        </p:nvGrpSpPr>
        <p:grpSpPr>
          <a:xfrm>
            <a:off x="6172200" y="4800600"/>
            <a:ext cx="1828800" cy="1668463"/>
            <a:chOff x="624" y="2016"/>
            <a:chExt cx="1451" cy="817"/>
          </a:xfrm>
        </p:grpSpPr>
        <p:sp>
          <p:nvSpPr>
            <p:cNvPr id="4121" name="Line 6"/>
            <p:cNvSpPr/>
            <p:nvPr/>
          </p:nvSpPr>
          <p:spPr>
            <a:xfrm flipV="1">
              <a:off x="1680" y="2544"/>
              <a:ext cx="0" cy="181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4122" name="Line 7"/>
            <p:cNvSpPr/>
            <p:nvPr/>
          </p:nvSpPr>
          <p:spPr>
            <a:xfrm>
              <a:off x="624" y="2560"/>
              <a:ext cx="1451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4123" name="Line 8"/>
            <p:cNvSpPr/>
            <p:nvPr/>
          </p:nvSpPr>
          <p:spPr>
            <a:xfrm>
              <a:off x="942" y="2016"/>
              <a:ext cx="0" cy="5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  <p:graphicFrame>
          <p:nvGraphicFramePr>
            <p:cNvPr id="4102" name="Object 9"/>
            <p:cNvGraphicFramePr/>
            <p:nvPr/>
          </p:nvGraphicFramePr>
          <p:xfrm>
            <a:off x="806" y="2563"/>
            <a:ext cx="162" cy="1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6" name="" r:id="rId1" imgW="127000" imgH="139700" progId="Equation.3">
                    <p:embed/>
                  </p:oleObj>
                </mc:Choice>
                <mc:Fallback>
                  <p:oleObj name="" r:id="rId1" imgW="127000" imgH="139700" progId="Equation.3">
                    <p:embed/>
                    <p:pic>
                      <p:nvPicPr>
                        <p:cNvPr id="0" name="图片 311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806" y="2563"/>
                          <a:ext cx="162" cy="17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3" name="Object 10"/>
            <p:cNvGraphicFramePr/>
            <p:nvPr/>
          </p:nvGraphicFramePr>
          <p:xfrm>
            <a:off x="1758" y="2606"/>
            <a:ext cx="162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7" name="" r:id="rId3" imgW="127000" imgH="177165" progId="Equation.3">
                    <p:embed/>
                  </p:oleObj>
                </mc:Choice>
                <mc:Fallback>
                  <p:oleObj name="" r:id="rId3" imgW="127000" imgH="177165" progId="Equation.3">
                    <p:embed/>
                    <p:pic>
                      <p:nvPicPr>
                        <p:cNvPr id="0" name="图片 311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758" y="2606"/>
                          <a:ext cx="162" cy="22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24" name="Freeform 11"/>
            <p:cNvSpPr/>
            <p:nvPr/>
          </p:nvSpPr>
          <p:spPr>
            <a:xfrm>
              <a:off x="942" y="2016"/>
              <a:ext cx="771" cy="733"/>
            </a:xfrm>
            <a:custGeom>
              <a:avLst/>
              <a:gdLst>
                <a:gd name="txL" fmla="*/ 0 w 771"/>
                <a:gd name="txT" fmla="*/ 0 h 733"/>
                <a:gd name="txR" fmla="*/ 771 w 771"/>
                <a:gd name="txB" fmla="*/ 733 h 733"/>
              </a:gdLst>
              <a:ahLst/>
              <a:cxnLst>
                <a:cxn ang="0">
                  <a:pos x="0" y="0"/>
                </a:cxn>
                <a:cxn ang="0">
                  <a:pos x="136" y="408"/>
                </a:cxn>
                <a:cxn ang="0">
                  <a:pos x="499" y="680"/>
                </a:cxn>
                <a:cxn ang="0">
                  <a:pos x="771" y="725"/>
                </a:cxn>
              </a:cxnLst>
              <a:rect l="txL" t="txT" r="txR" b="txB"/>
              <a:pathLst>
                <a:path w="771" h="733">
                  <a:moveTo>
                    <a:pt x="0" y="0"/>
                  </a:moveTo>
                  <a:cubicBezTo>
                    <a:pt x="26" y="147"/>
                    <a:pt x="53" y="295"/>
                    <a:pt x="136" y="408"/>
                  </a:cubicBezTo>
                  <a:cubicBezTo>
                    <a:pt x="219" y="521"/>
                    <a:pt x="393" y="627"/>
                    <a:pt x="499" y="680"/>
                  </a:cubicBezTo>
                  <a:cubicBezTo>
                    <a:pt x="605" y="733"/>
                    <a:pt x="688" y="729"/>
                    <a:pt x="771" y="725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20"/>
          <p:cNvGrpSpPr/>
          <p:nvPr/>
        </p:nvGrpSpPr>
        <p:grpSpPr>
          <a:xfrm>
            <a:off x="381000" y="5486400"/>
            <a:ext cx="2514600" cy="1166813"/>
            <a:chOff x="567" y="2931"/>
            <a:chExt cx="1542" cy="591"/>
          </a:xfrm>
        </p:grpSpPr>
        <p:sp>
          <p:nvSpPr>
            <p:cNvPr id="4110" name="Line 21"/>
            <p:cNvSpPr/>
            <p:nvPr/>
          </p:nvSpPr>
          <p:spPr>
            <a:xfrm flipV="1">
              <a:off x="929" y="3158"/>
              <a:ext cx="0" cy="36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4111" name="Line 22"/>
            <p:cNvSpPr/>
            <p:nvPr/>
          </p:nvSpPr>
          <p:spPr>
            <a:xfrm>
              <a:off x="1746" y="2931"/>
              <a:ext cx="0" cy="227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4112" name="Freeform 23"/>
            <p:cNvSpPr/>
            <p:nvPr/>
          </p:nvSpPr>
          <p:spPr>
            <a:xfrm>
              <a:off x="930" y="3249"/>
              <a:ext cx="181" cy="273"/>
            </a:xfrm>
            <a:custGeom>
              <a:avLst/>
              <a:gdLst>
                <a:gd name="txL" fmla="*/ 0 w 181"/>
                <a:gd name="txT" fmla="*/ 0 h 273"/>
                <a:gd name="txR" fmla="*/ 181 w 181"/>
                <a:gd name="txB" fmla="*/ 273 h 273"/>
              </a:gdLst>
              <a:ahLst/>
              <a:cxnLst>
                <a:cxn ang="0">
                  <a:pos x="0" y="273"/>
                </a:cxn>
                <a:cxn ang="0">
                  <a:pos x="45" y="137"/>
                </a:cxn>
                <a:cxn ang="0">
                  <a:pos x="181" y="0"/>
                </a:cxn>
              </a:cxnLst>
              <a:rect l="txL" t="txT" r="txR" b="txB"/>
              <a:pathLst>
                <a:path w="181" h="273">
                  <a:moveTo>
                    <a:pt x="0" y="273"/>
                  </a:moveTo>
                  <a:cubicBezTo>
                    <a:pt x="7" y="227"/>
                    <a:pt x="15" y="182"/>
                    <a:pt x="45" y="137"/>
                  </a:cubicBezTo>
                  <a:cubicBezTo>
                    <a:pt x="75" y="92"/>
                    <a:pt x="158" y="23"/>
                    <a:pt x="181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4113" name="Freeform 24"/>
            <p:cNvSpPr/>
            <p:nvPr/>
          </p:nvSpPr>
          <p:spPr>
            <a:xfrm>
              <a:off x="1111" y="2931"/>
              <a:ext cx="635" cy="159"/>
            </a:xfrm>
            <a:custGeom>
              <a:avLst/>
              <a:gdLst>
                <a:gd name="txL" fmla="*/ 0 w 635"/>
                <a:gd name="txT" fmla="*/ 0 h 159"/>
                <a:gd name="txR" fmla="*/ 635 w 635"/>
                <a:gd name="txB" fmla="*/ 159 h 159"/>
              </a:gdLst>
              <a:ahLst/>
              <a:cxnLst>
                <a:cxn ang="0">
                  <a:pos x="0" y="136"/>
                </a:cxn>
                <a:cxn ang="0">
                  <a:pos x="318" y="136"/>
                </a:cxn>
                <a:cxn ang="0">
                  <a:pos x="635" y="0"/>
                </a:cxn>
              </a:cxnLst>
              <a:rect l="txL" t="txT" r="txR" b="txB"/>
              <a:pathLst>
                <a:path w="635" h="159">
                  <a:moveTo>
                    <a:pt x="0" y="136"/>
                  </a:moveTo>
                  <a:cubicBezTo>
                    <a:pt x="106" y="147"/>
                    <a:pt x="212" y="159"/>
                    <a:pt x="318" y="136"/>
                  </a:cubicBezTo>
                  <a:cubicBezTo>
                    <a:pt x="424" y="113"/>
                    <a:pt x="529" y="56"/>
                    <a:pt x="635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4114" name="Oval 25"/>
            <p:cNvSpPr/>
            <p:nvPr/>
          </p:nvSpPr>
          <p:spPr>
            <a:xfrm>
              <a:off x="1066" y="3249"/>
              <a:ext cx="45" cy="45"/>
            </a:xfrm>
            <a:prstGeom prst="ellipse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4098" name="Object 26"/>
            <p:cNvGraphicFramePr/>
            <p:nvPr/>
          </p:nvGraphicFramePr>
          <p:xfrm>
            <a:off x="1701" y="3158"/>
            <a:ext cx="162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5" name="" r:id="rId5" imgW="127000" imgH="177165" progId="Equation.3">
                    <p:embed/>
                  </p:oleObj>
                </mc:Choice>
                <mc:Fallback>
                  <p:oleObj name="" r:id="rId5" imgW="127000" imgH="177165" progId="Equation.3">
                    <p:embed/>
                    <p:pic>
                      <p:nvPicPr>
                        <p:cNvPr id="0" name="图片 3114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701" y="3158"/>
                          <a:ext cx="162" cy="22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5" name="Line 27"/>
            <p:cNvSpPr/>
            <p:nvPr/>
          </p:nvSpPr>
          <p:spPr>
            <a:xfrm>
              <a:off x="567" y="3158"/>
              <a:ext cx="154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graphicFrame>
          <p:nvGraphicFramePr>
            <p:cNvPr id="4099" name="Object 28"/>
            <p:cNvGraphicFramePr/>
            <p:nvPr/>
          </p:nvGraphicFramePr>
          <p:xfrm>
            <a:off x="748" y="3158"/>
            <a:ext cx="162" cy="1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8" name="" r:id="rId6" imgW="127000" imgH="139700" progId="Equation.3">
                    <p:embed/>
                  </p:oleObj>
                </mc:Choice>
                <mc:Fallback>
                  <p:oleObj name="" r:id="rId6" imgW="127000" imgH="139700" progId="Equation.3">
                    <p:embed/>
                    <p:pic>
                      <p:nvPicPr>
                        <p:cNvPr id="0" name="图片 3117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748" y="3158"/>
                          <a:ext cx="162" cy="17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127" name="对象 4126"/>
          <p:cNvGraphicFramePr/>
          <p:nvPr/>
        </p:nvGraphicFramePr>
        <p:xfrm>
          <a:off x="3124200" y="4949825"/>
          <a:ext cx="2743200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" r:id="rId7" imgW="5523230" imgH="5154295" progId="Word.Document.8">
                  <p:embed/>
                </p:oleObj>
              </mc:Choice>
              <mc:Fallback>
                <p:oleObj name="" r:id="rId7" imgW="5523230" imgH="5154295" progId="Word.Document.8">
                  <p:embed/>
                  <p:pic>
                    <p:nvPicPr>
                      <p:cNvPr id="0" name="图片 3118"/>
                      <p:cNvPicPr/>
                      <p:nvPr/>
                    </p:nvPicPr>
                    <p:blipFill>
                      <a:blip r:embed="rId8"/>
                      <a:srcRect l="63417" t="30316" r="9618" b="54553"/>
                      <a:stretch>
                        <a:fillRect/>
                      </a:stretch>
                    </p:blipFill>
                    <p:spPr>
                      <a:xfrm>
                        <a:off x="3124200" y="4949825"/>
                        <a:ext cx="2743200" cy="1431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/>
      <p:bldP spid="110596" grpId="0"/>
    </p:bldLst>
  </p:timing>
</p:sld>
</file>

<file path=ppt/tags/tag1.xml><?xml version="1.0" encoding="utf-8"?>
<p:tagLst xmlns:p="http://schemas.openxmlformats.org/presentationml/2006/main">
  <p:tag name="commondata" val="eyJoZGlkIjoiOThmYzhlYjU4ZTYwZDMyZTkwNDA3MGI3YjEwMTE5MjQifQ==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1781</Words>
  <Application>WPS 演示</Application>
  <PresentationFormat>在屏幕上显示</PresentationFormat>
  <Paragraphs>367</Paragraphs>
  <Slides>14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67</vt:i4>
      </vt:variant>
      <vt:variant>
        <vt:lpstr>幻灯片标题</vt:lpstr>
      </vt:variant>
      <vt:variant>
        <vt:i4>14</vt:i4>
      </vt:variant>
    </vt:vector>
  </HeadingPairs>
  <TitlesOfParts>
    <vt:vector size="96" baseType="lpstr">
      <vt:lpstr>Arial</vt:lpstr>
      <vt:lpstr>宋体</vt:lpstr>
      <vt:lpstr>Wingdings</vt:lpstr>
      <vt:lpstr>隶书</vt:lpstr>
      <vt:lpstr>仿宋_GB2312</vt:lpstr>
      <vt:lpstr>仿宋</vt:lpstr>
      <vt:lpstr>Times New Roman</vt:lpstr>
      <vt:lpstr>华文新魏</vt:lpstr>
      <vt:lpstr>楷体_GB2312</vt:lpstr>
      <vt:lpstr>新宋体</vt:lpstr>
      <vt:lpstr>黑体</vt:lpstr>
      <vt:lpstr>Arial Unicode MS</vt:lpstr>
      <vt:lpstr>华文行楷</vt:lpstr>
      <vt:lpstr>微软雅黑</vt:lpstr>
      <vt:lpstr>默认设计模板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Equation.DSMT4</vt:lpstr>
      <vt:lpstr>Equation.3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Word.Document.8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王绍坤</cp:lastModifiedBy>
  <cp:revision>237</cp:revision>
  <dcterms:created xsi:type="dcterms:W3CDTF">2023-12-10T00:48:55Z</dcterms:created>
  <dcterms:modified xsi:type="dcterms:W3CDTF">2023-12-10T00:49:52Z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9E9E6275AD6B4A079525849E0197FEE6_13</vt:lpwstr>
  </property>
  <property fmtid="{D5CDD505-2E9C-101B-9397-08002B2CF9AE}" pid="4" name="KSOProductBuildVer">
    <vt:lpwstr>2052-12.1.0.15712</vt:lpwstr>
  </property>
</Properties>
</file>