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3"/>
  </p:notesMasterIdLst>
  <p:sldIdLst>
    <p:sldId id="485" r:id="rId3"/>
    <p:sldId id="404" r:id="rId4"/>
    <p:sldId id="500" r:id="rId5"/>
    <p:sldId id="501" r:id="rId6"/>
    <p:sldId id="359" r:id="rId7"/>
    <p:sldId id="486" r:id="rId8"/>
    <p:sldId id="488" r:id="rId9"/>
    <p:sldId id="489" r:id="rId10"/>
    <p:sldId id="490" r:id="rId11"/>
    <p:sldId id="491" r:id="rId12"/>
    <p:sldId id="493" r:id="rId13"/>
    <p:sldId id="494" r:id="rId14"/>
    <p:sldId id="360" r:id="rId15"/>
    <p:sldId id="492" r:id="rId16"/>
    <p:sldId id="361" r:id="rId17"/>
    <p:sldId id="496" r:id="rId18"/>
    <p:sldId id="487" r:id="rId19"/>
    <p:sldId id="498" r:id="rId20"/>
    <p:sldId id="499" r:id="rId21"/>
    <p:sldId id="402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zccv" initials="z" lastIdx="1" clrIdx="0"/>
  <p:cmAuthor id="3" name="新萝卜家园" initials="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B5C"/>
    <a:srgbClr val="0085B4"/>
    <a:srgbClr val="FF9900"/>
    <a:srgbClr val="009999"/>
    <a:srgbClr val="336699"/>
    <a:srgbClr val="062A42"/>
    <a:srgbClr val="006699"/>
    <a:srgbClr val="0099CC"/>
    <a:srgbClr val="00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7" autoAdjust="0"/>
    <p:restoredTop sz="94486" autoAdjust="0"/>
  </p:normalViewPr>
  <p:slideViewPr>
    <p:cSldViewPr snapToGrid="0">
      <p:cViewPr varScale="1">
        <p:scale>
          <a:sx n="110" d="100"/>
          <a:sy n="110" d="100"/>
        </p:scale>
        <p:origin x="732" y="78"/>
      </p:cViewPr>
      <p:guideLst>
        <p:guide orient="horz" pos="2160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5DBC6-38D0-498A-8F0B-8BC9AF8263A6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DF715-C661-4A4B-BB5A-CE67FF7531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86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accent4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6610350"/>
            <a:ext cx="12192000" cy="123825"/>
          </a:xfrm>
          <a:prstGeom prst="rect">
            <a:avLst/>
          </a:prstGeom>
          <a:solidFill>
            <a:srgbClr val="00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432395"/>
            <a:ext cx="12192000" cy="592670"/>
          </a:xfrm>
          <a:prstGeom prst="rect">
            <a:avLst/>
          </a:prstGeom>
          <a:solidFill>
            <a:srgbClr val="00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9"/>
          <p:cNvSpPr txBox="1"/>
          <p:nvPr userDrawn="1"/>
        </p:nvSpPr>
        <p:spPr>
          <a:xfrm>
            <a:off x="657612" y="467119"/>
            <a:ext cx="3426179" cy="523220"/>
          </a:xfrm>
          <a:prstGeom prst="rect">
            <a:avLst/>
          </a:prstGeom>
          <a:solidFill>
            <a:srgbClr val="0085B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endParaRPr lang="zh-CN" altLang="en-US" sz="280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2995" y="432396"/>
            <a:ext cx="766480" cy="592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1432950" y="356221"/>
            <a:ext cx="766480" cy="690350"/>
            <a:chOff x="10185722" y="196770"/>
            <a:chExt cx="766480" cy="1180617"/>
          </a:xfrm>
          <a:solidFill>
            <a:schemeClr val="bg1"/>
          </a:solidFill>
        </p:grpSpPr>
        <p:sp>
          <p:nvSpPr>
            <p:cNvPr id="19" name="矩形 18"/>
            <p:cNvSpPr/>
            <p:nvPr/>
          </p:nvSpPr>
          <p:spPr>
            <a:xfrm>
              <a:off x="10185722" y="196770"/>
              <a:ext cx="72000" cy="1180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359342" y="196770"/>
              <a:ext cx="72000" cy="1180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532962" y="196770"/>
              <a:ext cx="72000" cy="1180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706582" y="196770"/>
              <a:ext cx="72000" cy="1180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0880202" y="196770"/>
              <a:ext cx="72000" cy="1180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65" y="356221"/>
            <a:ext cx="789031" cy="789699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428264" y="432395"/>
            <a:ext cx="162045" cy="592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accent4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127500"/>
            </a:xfrm>
            <a:prstGeom prst="rect">
              <a:avLst/>
            </a:prstGeom>
          </p:spPr>
        </p:pic>
        <p:pic>
          <p:nvPicPr>
            <p:cNvPr id="4" name="图片 3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0500"/>
              <a:ext cx="12192000" cy="412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81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127500"/>
            </a:xfrm>
            <a:prstGeom prst="rect">
              <a:avLst/>
            </a:prstGeom>
          </p:spPr>
        </p:pic>
        <p:pic>
          <p:nvPicPr>
            <p:cNvPr id="4" name="图片 3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0500"/>
              <a:ext cx="12192000" cy="4127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图片 10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127500"/>
            </a:xfrm>
            <a:prstGeom prst="rect">
              <a:avLst/>
            </a:prstGeom>
          </p:spPr>
        </p:pic>
        <p:pic>
          <p:nvPicPr>
            <p:cNvPr id="12" name="图片 11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0500"/>
              <a:ext cx="12192000" cy="412750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 userDrawn="1"/>
        </p:nvSpPr>
        <p:spPr>
          <a:xfrm>
            <a:off x="-18349" y="998538"/>
            <a:ext cx="12210351" cy="48609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方正启体简体"/>
              <a:cs typeface="+mn-cs"/>
            </a:endParaRPr>
          </a:p>
        </p:txBody>
      </p:sp>
      <p:sp>
        <p:nvSpPr>
          <p:cNvPr id="4" name="Freeform 35"/>
          <p:cNvSpPr>
            <a:spLocks noEditPoints="1"/>
          </p:cNvSpPr>
          <p:nvPr userDrawn="1"/>
        </p:nvSpPr>
        <p:spPr bwMode="auto">
          <a:xfrm>
            <a:off x="9708728" y="1354368"/>
            <a:ext cx="793263" cy="7932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方正苏新诗柳楷简体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633765" y="998538"/>
            <a:ext cx="0" cy="48609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V="1">
            <a:off x="-3" y="1354368"/>
            <a:ext cx="12192005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V="1">
            <a:off x="-3" y="5553079"/>
            <a:ext cx="12192005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10501993" y="998538"/>
            <a:ext cx="0" cy="48609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35"/>
          <p:cNvSpPr>
            <a:spLocks noEditPoints="1"/>
          </p:cNvSpPr>
          <p:nvPr userDrawn="1"/>
        </p:nvSpPr>
        <p:spPr bwMode="auto">
          <a:xfrm rot="5400000" flipV="1">
            <a:off x="1647302" y="4759816"/>
            <a:ext cx="793263" cy="7932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方正苏新诗柳楷简体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278" y="-431074"/>
            <a:ext cx="1029004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127500"/>
            </a:xfrm>
            <a:prstGeom prst="rect">
              <a:avLst/>
            </a:prstGeom>
          </p:spPr>
        </p:pic>
        <p:pic>
          <p:nvPicPr>
            <p:cNvPr id="4" name="图片 3" descr="图片包含 雨, 自然, 墙壁, 雪花&#10;&#10;已生成极高可信度的说明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0500"/>
              <a:ext cx="12192000" cy="4127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水, 室内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533401"/>
            <a:ext cx="12458699" cy="78303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73" y="205250"/>
            <a:ext cx="968388" cy="9683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CF0E58D-A6FE-F540-9A4E-E9CCF2F6513C}" type="datetimeFigureOut">
              <a:rPr kumimoji="1" lang="zh-CN" altLang="en-US" smtClean="0"/>
              <a:t>2022/11/17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DD338-5CB4-F14C-BBF7-80B4DCFF47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D831D-0604-41F7-A337-F1AC1257C2FF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AC72-BA51-437E-8D85-A7DD916C43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0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51" y="5157148"/>
            <a:ext cx="1927556" cy="56319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12" y="4512103"/>
            <a:ext cx="2070631" cy="606204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5309870" y="5057140"/>
            <a:ext cx="2232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2022.11.17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103370" y="4434205"/>
            <a:ext cx="5002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云南民族大学附属中学  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任明波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22780" y="1894840"/>
            <a:ext cx="9765665" cy="213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Aft>
                <a:spcPts val="0"/>
              </a:spcAft>
            </a:pPr>
            <a:r>
              <a:rPr lang="en-US" altLang="zh-CN" sz="5400" b="1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   </a:t>
            </a:r>
            <a:r>
              <a:rPr lang="zh-CN" altLang="en-US" sz="5400" b="1" dirty="0" smtClean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确保大方向</a:t>
            </a:r>
            <a:endParaRPr lang="zh-CN" altLang="en-US" sz="6000" b="1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  <a:p>
            <a:pPr algn="ctr">
              <a:spcAft>
                <a:spcPts val="0"/>
              </a:spcAft>
            </a:pPr>
            <a:r>
              <a:rPr lang="zh-CN" altLang="en-US" sz="6000" b="1" dirty="0" smtClean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工作细致化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48"/>
          <a:stretch>
            <a:fillRect/>
          </a:stretch>
        </p:blipFill>
        <p:spPr>
          <a:xfrm flipH="1" flipV="1">
            <a:off x="285115" y="1251585"/>
            <a:ext cx="10967085" cy="7658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48"/>
          <a:stretch>
            <a:fillRect/>
          </a:stretch>
        </p:blipFill>
        <p:spPr>
          <a:xfrm flipH="1">
            <a:off x="285115" y="3395345"/>
            <a:ext cx="10967085" cy="86931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14090" y="5807710"/>
            <a:ext cx="64960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隶书" panose="02010509060101010101" charset="-122"/>
                <a:ea typeface="隶书" panose="02010509060101010101" charset="-122"/>
              </a:rPr>
              <a:t>做有生命温度的教育，为学生的品质人生奠基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0077157" y="5402096"/>
            <a:ext cx="2114843" cy="1489201"/>
            <a:chOff x="7552981" y="3356639"/>
            <a:chExt cx="5544784" cy="4035060"/>
          </a:xfrm>
        </p:grpSpPr>
        <p:pic>
          <p:nvPicPr>
            <p:cNvPr id="35" name="图片 34" descr="图片包含 掌握, 室内, 餐桌&#10;&#10;已生成高可信度的说明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30" y="3356639"/>
              <a:ext cx="4972435" cy="4035060"/>
            </a:xfrm>
            <a:prstGeom prst="rect">
              <a:avLst/>
            </a:prstGeom>
          </p:spPr>
        </p:pic>
        <p:pic>
          <p:nvPicPr>
            <p:cNvPr id="36" name="图片 35" descr="图片包含 动物&#10;&#10;已生成极高可信度的说明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81" y="5369813"/>
              <a:ext cx="890731" cy="1071459"/>
            </a:xfrm>
            <a:prstGeom prst="rect">
              <a:avLst/>
            </a:prstGeom>
          </p:spPr>
        </p:pic>
        <p:pic>
          <p:nvPicPr>
            <p:cNvPr id="38" name="图片 37" descr="图片包含 动物&#10;&#10;已生成高可信度的说明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469" y="3726226"/>
              <a:ext cx="1140093" cy="94575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>
            <a:alphaModFix amt="8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295"/>
                    </a14:imgEffect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b="4432"/>
          <a:stretch>
            <a:fillRect/>
          </a:stretch>
        </p:blipFill>
        <p:spPr>
          <a:xfrm>
            <a:off x="0" y="3270885"/>
            <a:ext cx="3215005" cy="3587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585" y="391795"/>
            <a:ext cx="1321435" cy="1281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623888"/>
            <a:ext cx="103346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938213"/>
            <a:ext cx="103060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66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809625"/>
            <a:ext cx="99250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1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942975" y="3306094"/>
            <a:ext cx="10306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学生需要训练什么，精准选题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4454430" y="-1323744"/>
            <a:ext cx="3283140" cy="3727743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solidFill>
            <a:srgbClr val="0085B4"/>
          </a:solidFill>
          <a:ln w="25400">
            <a:solidFill>
              <a:srgbClr val="0085B4"/>
            </a:solidFill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Freeform 5"/>
          <p:cNvSpPr/>
          <p:nvPr/>
        </p:nvSpPr>
        <p:spPr bwMode="auto">
          <a:xfrm>
            <a:off x="4065249" y="-1765627"/>
            <a:ext cx="4061502" cy="4611510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noFill/>
          <a:ln w="12700">
            <a:solidFill>
              <a:srgbClr val="008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424469" y="18024"/>
            <a:ext cx="134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en-US" altLang="zh-CN" sz="12000" b="1" dirty="0" smtClean="0">
                <a:solidFill>
                  <a:schemeClr val="bg1"/>
                </a:solidFill>
                <a:latin typeface="AgencyFB" panose="02000806040000020003" pitchFamily="2" charset="0"/>
                <a:ea typeface="微软雅黑" panose="020B0503020204020204" charset="-122"/>
              </a:rPr>
              <a:t>2</a:t>
            </a:r>
            <a:endParaRPr lang="zh-CN" altLang="en-US" sz="12000" b="1" dirty="0">
              <a:solidFill>
                <a:schemeClr val="bg1"/>
              </a:solidFill>
              <a:latin typeface="AgencyFB" panose="02000806040000020003" pitchFamily="2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896 -4.07407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/>
      <p:bldP spid="9" grpId="1"/>
      <p:bldP spid="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/>
          <p:cNvGrpSpPr/>
          <p:nvPr/>
        </p:nvGrpSpPr>
        <p:grpSpPr>
          <a:xfrm>
            <a:off x="394335" y="431802"/>
            <a:ext cx="7683500" cy="860425"/>
            <a:chOff x="4077325" y="2184739"/>
            <a:chExt cx="2707265" cy="580500"/>
          </a:xfrm>
        </p:grpSpPr>
        <p:sp>
          <p:nvSpPr>
            <p:cNvPr id="3" name="矩形 2"/>
            <p:cNvSpPr/>
            <p:nvPr/>
          </p:nvSpPr>
          <p:spPr>
            <a:xfrm>
              <a:off x="4077325" y="2184739"/>
              <a:ext cx="2707265" cy="580500"/>
            </a:xfrm>
            <a:prstGeom prst="rect">
              <a:avLst/>
            </a:prstGeom>
            <a:solidFill>
              <a:srgbClr val="2F92AD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noProof="1"/>
            </a:p>
          </p:txBody>
        </p:sp>
        <p:sp>
          <p:nvSpPr>
            <p:cNvPr id="4" name="文本框 32"/>
            <p:cNvSpPr txBox="1"/>
            <p:nvPr/>
          </p:nvSpPr>
          <p:spPr>
            <a:xfrm>
              <a:off x="4077326" y="2264233"/>
              <a:ext cx="2707262" cy="4360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二、精准选题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13"/>
          <p:cNvSpPr txBox="1"/>
          <p:nvPr/>
        </p:nvSpPr>
        <p:spPr>
          <a:xfrm>
            <a:off x="895774" y="1424094"/>
            <a:ext cx="10202333" cy="400109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600" b="1" dirty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600" b="1" dirty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典型题</a:t>
            </a: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：典型题练典型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二、易错题：易错题抓反复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三、常考题：常考题一遍过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四、高考题：高考题细赏析</a:t>
            </a:r>
            <a:endParaRPr lang="zh-CN" altLang="en-US" sz="2400" b="1" dirty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600" b="1" dirty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模拟题</a:t>
            </a: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：模拟题练新意</a:t>
            </a:r>
            <a:endParaRPr lang="zh-CN" altLang="en-US" sz="2700" b="1" dirty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46362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942975" y="3306094"/>
            <a:ext cx="10306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课堂讲练更加针对性，高效课堂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4454430" y="-1323744"/>
            <a:ext cx="3283140" cy="3727743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solidFill>
            <a:srgbClr val="0085B4"/>
          </a:solidFill>
          <a:ln w="25400">
            <a:solidFill>
              <a:srgbClr val="0085B4"/>
            </a:solidFill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Freeform 5"/>
          <p:cNvSpPr/>
          <p:nvPr/>
        </p:nvSpPr>
        <p:spPr bwMode="auto">
          <a:xfrm>
            <a:off x="4065249" y="-1765627"/>
            <a:ext cx="4061502" cy="4611510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noFill/>
          <a:ln w="12700">
            <a:solidFill>
              <a:srgbClr val="008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424469" y="18024"/>
            <a:ext cx="134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en-US" altLang="zh-CN" sz="12000" b="1" dirty="0" smtClean="0">
                <a:solidFill>
                  <a:schemeClr val="bg1"/>
                </a:solidFill>
                <a:latin typeface="AgencyFB" panose="02000806040000020003" pitchFamily="2" charset="0"/>
                <a:ea typeface="微软雅黑" panose="020B0503020204020204" charset="-122"/>
              </a:rPr>
              <a:t>3</a:t>
            </a:r>
            <a:endParaRPr lang="zh-CN" altLang="en-US" sz="12000" b="1" dirty="0">
              <a:solidFill>
                <a:schemeClr val="bg1"/>
              </a:solidFill>
              <a:latin typeface="AgencyFB" panose="02000806040000020003" pitchFamily="2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896 -4.07407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/>
      <p:bldP spid="9" grpId="1"/>
      <p:bldP spid="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/>
          <p:cNvGrpSpPr/>
          <p:nvPr/>
        </p:nvGrpSpPr>
        <p:grpSpPr>
          <a:xfrm>
            <a:off x="394335" y="431802"/>
            <a:ext cx="7683500" cy="860425"/>
            <a:chOff x="4077325" y="2184739"/>
            <a:chExt cx="2707265" cy="580500"/>
          </a:xfrm>
        </p:grpSpPr>
        <p:sp>
          <p:nvSpPr>
            <p:cNvPr id="3" name="矩形 2"/>
            <p:cNvSpPr/>
            <p:nvPr/>
          </p:nvSpPr>
          <p:spPr>
            <a:xfrm>
              <a:off x="4077325" y="2184739"/>
              <a:ext cx="2707265" cy="580500"/>
            </a:xfrm>
            <a:prstGeom prst="rect">
              <a:avLst/>
            </a:prstGeom>
            <a:solidFill>
              <a:srgbClr val="2F92AD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noProof="1"/>
            </a:p>
          </p:txBody>
        </p:sp>
        <p:sp>
          <p:nvSpPr>
            <p:cNvPr id="4" name="文本框 32"/>
            <p:cNvSpPr txBox="1"/>
            <p:nvPr/>
          </p:nvSpPr>
          <p:spPr>
            <a:xfrm>
              <a:off x="4077326" y="2264233"/>
              <a:ext cx="2707262" cy="4360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三、高效复习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13"/>
          <p:cNvSpPr txBox="1"/>
          <p:nvPr/>
        </p:nvSpPr>
        <p:spPr>
          <a:xfrm>
            <a:off x="895774" y="1424094"/>
            <a:ext cx="10202333" cy="535838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600" b="1" dirty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、重视解答题：解答题决定下限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二、突破选填题：选填题决定上限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三、不做陈题，多做各地最新模拟题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四、多做高考题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五、作业、试卷批改不过夜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2F92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六、能得的分一定要得到</a:t>
            </a:r>
            <a:endParaRPr lang="en-US" altLang="zh-CN" sz="3600" b="1" dirty="0" smtClean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endParaRPr lang="zh-CN" altLang="en-US" sz="2700" b="1" dirty="0">
              <a:solidFill>
                <a:srgbClr val="2F92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17298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942975" y="3306094"/>
            <a:ext cx="10306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针对性开展个性化辅导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4454430" y="-1323744"/>
            <a:ext cx="3283140" cy="3727743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solidFill>
            <a:srgbClr val="0085B4"/>
          </a:solidFill>
          <a:ln w="25400">
            <a:solidFill>
              <a:srgbClr val="0085B4"/>
            </a:solidFill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Freeform 5"/>
          <p:cNvSpPr/>
          <p:nvPr/>
        </p:nvSpPr>
        <p:spPr bwMode="auto">
          <a:xfrm>
            <a:off x="4065249" y="-1765627"/>
            <a:ext cx="4061502" cy="4611510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noFill/>
          <a:ln w="12700">
            <a:solidFill>
              <a:srgbClr val="008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424469" y="18024"/>
            <a:ext cx="134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en-US" altLang="zh-CN" sz="12000" b="1" dirty="0" smtClean="0">
                <a:solidFill>
                  <a:schemeClr val="bg1"/>
                </a:solidFill>
                <a:latin typeface="AgencyFB" panose="02000806040000020003" pitchFamily="2" charset="0"/>
                <a:ea typeface="微软雅黑" panose="020B0503020204020204" charset="-122"/>
              </a:rPr>
              <a:t>4</a:t>
            </a:r>
            <a:endParaRPr lang="zh-CN" altLang="en-US" sz="12000" b="1" dirty="0">
              <a:solidFill>
                <a:schemeClr val="bg1"/>
              </a:solidFill>
              <a:latin typeface="AgencyFB" panose="02000806040000020003" pitchFamily="2" charset="0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1364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896 -4.07407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/>
      <p:bldP spid="9" grpId="1"/>
      <p:bldP spid="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/>
          <p:cNvGrpSpPr/>
          <p:nvPr/>
        </p:nvGrpSpPr>
        <p:grpSpPr>
          <a:xfrm>
            <a:off x="394335" y="431802"/>
            <a:ext cx="7683500" cy="860425"/>
            <a:chOff x="4077325" y="2184739"/>
            <a:chExt cx="2707265" cy="580500"/>
          </a:xfrm>
        </p:grpSpPr>
        <p:sp>
          <p:nvSpPr>
            <p:cNvPr id="3" name="矩形 2"/>
            <p:cNvSpPr/>
            <p:nvPr/>
          </p:nvSpPr>
          <p:spPr>
            <a:xfrm>
              <a:off x="4077325" y="2184739"/>
              <a:ext cx="2707265" cy="580500"/>
            </a:xfrm>
            <a:prstGeom prst="rect">
              <a:avLst/>
            </a:prstGeom>
            <a:solidFill>
              <a:srgbClr val="2F92AD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noProof="1"/>
            </a:p>
          </p:txBody>
        </p:sp>
        <p:sp>
          <p:nvSpPr>
            <p:cNvPr id="4" name="文本框 32"/>
            <p:cNvSpPr txBox="1"/>
            <p:nvPr/>
          </p:nvSpPr>
          <p:spPr>
            <a:xfrm>
              <a:off x="4077326" y="2264233"/>
              <a:ext cx="2707262" cy="4360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、针对性辅导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922"/>
            <a:ext cx="12192000" cy="381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70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987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auto">
          <a:xfrm>
            <a:off x="636608" y="1"/>
            <a:ext cx="2430683" cy="6858000"/>
          </a:xfrm>
          <a:prstGeom prst="rect">
            <a:avLst/>
          </a:prstGeom>
          <a:solidFill>
            <a:srgbClr val="0085B4"/>
          </a:solidFill>
          <a:ln w="25400">
            <a:solidFill>
              <a:srgbClr val="0085B4"/>
            </a:solidFill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1206652" y="2179624"/>
            <a:ext cx="13430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AgencyFB" panose="02000806040000020003" pitchFamily="2" charset="0"/>
                <a:ea typeface="微软雅黑" panose="020B0503020204020204" charset="-122"/>
              </a:rPr>
              <a:t>目录</a:t>
            </a:r>
            <a:endParaRPr lang="zh-CN" altLang="en-US" sz="7200" b="1" dirty="0">
              <a:solidFill>
                <a:schemeClr val="bg1"/>
              </a:solidFill>
              <a:latin typeface="AgencyFB" panose="02000806040000020003" pitchFamily="2" charset="0"/>
              <a:ea typeface="微软雅黑" panose="020B0503020204020204" charset="-122"/>
            </a:endParaRPr>
          </a:p>
        </p:txBody>
      </p:sp>
      <p:sp>
        <p:nvSpPr>
          <p:cNvPr id="6" name="文本框 14"/>
          <p:cNvSpPr txBox="1">
            <a:spLocks noChangeArrowheads="1"/>
          </p:cNvSpPr>
          <p:nvPr/>
        </p:nvSpPr>
        <p:spPr bwMode="auto">
          <a:xfrm>
            <a:off x="958951" y="4583698"/>
            <a:ext cx="1838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8550" y="2445791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一、知道高考考什么，有明确的作战地图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8549" y="4014466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三、课堂讲练更加针对性，高效课堂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98549" y="4722197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四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、针对性开展个性化辅导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98549" y="3198168"/>
            <a:ext cx="4801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二、学生需要训练什么，精准选题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等腰三角形 34"/>
          <p:cNvSpPr/>
          <p:nvPr/>
        </p:nvSpPr>
        <p:spPr>
          <a:xfrm flipH="1" flipV="1">
            <a:off x="7910945" y="5103074"/>
            <a:ext cx="1357827" cy="684186"/>
          </a:xfrm>
          <a:prstGeom prst="triangle">
            <a:avLst>
              <a:gd name="adj" fmla="val 41025"/>
            </a:avLst>
          </a:prstGeom>
          <a:solidFill>
            <a:srgbClr val="124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等腰三角形 29"/>
          <p:cNvSpPr/>
          <p:nvPr/>
        </p:nvSpPr>
        <p:spPr>
          <a:xfrm rot="480000">
            <a:off x="10187110" y="1088534"/>
            <a:ext cx="892500" cy="684186"/>
          </a:xfrm>
          <a:prstGeom prst="triangle">
            <a:avLst>
              <a:gd name="adj" fmla="val 19278"/>
            </a:avLst>
          </a:prstGeom>
          <a:solidFill>
            <a:srgbClr val="124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1"/>
          <a:stretch>
            <a:fillRect/>
          </a:stretch>
        </p:blipFill>
        <p:spPr>
          <a:xfrm>
            <a:off x="6943410" y="1266804"/>
            <a:ext cx="5248590" cy="438154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3182" y="2730010"/>
            <a:ext cx="297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COMPANY</a:t>
            </a:r>
            <a:endParaRPr lang="zh-CN" altLang="en-US" sz="3200" dirty="0">
              <a:solidFill>
                <a:schemeClr val="bg1"/>
              </a:solidFill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flipV="1">
            <a:off x="0" y="1063625"/>
            <a:ext cx="10450195" cy="4730750"/>
            <a:chOff x="0" y="829402"/>
            <a:chExt cx="4952973" cy="4878223"/>
          </a:xfrm>
          <a:solidFill>
            <a:srgbClr val="2284A2"/>
          </a:solidFill>
          <a:effectLst>
            <a:outerShdw blurRad="190500" dist="38100" dir="2700000" sx="101000" sy="101000" algn="tl" rotWithShape="0">
              <a:prstClr val="black">
                <a:alpha val="20000"/>
              </a:prstClr>
            </a:outerShdw>
          </a:effectLst>
        </p:grpSpPr>
        <p:sp>
          <p:nvSpPr>
            <p:cNvPr id="25" name="矩形 24"/>
            <p:cNvSpPr/>
            <p:nvPr/>
          </p:nvSpPr>
          <p:spPr>
            <a:xfrm flipV="1">
              <a:off x="0" y="829402"/>
              <a:ext cx="3951880" cy="48782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直角三角形 25"/>
            <p:cNvSpPr/>
            <p:nvPr/>
          </p:nvSpPr>
          <p:spPr>
            <a:xfrm>
              <a:off x="3951880" y="829402"/>
              <a:ext cx="1001093" cy="487822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 flipH="1">
            <a:off x="8712018" y="4740710"/>
            <a:ext cx="3479982" cy="1046550"/>
            <a:chOff x="0" y="829402"/>
            <a:chExt cx="4952973" cy="4878223"/>
          </a:xfrm>
          <a:solidFill>
            <a:srgbClr val="2284A2"/>
          </a:solidFill>
          <a:effectLst>
            <a:outerShdw blurRad="190500" dist="38100" dir="2700000" sx="101000" sy="101000" algn="tl" rotWithShape="0">
              <a:prstClr val="black">
                <a:alpha val="20000"/>
              </a:prstClr>
            </a:outerShdw>
          </a:effectLst>
        </p:grpSpPr>
        <p:sp>
          <p:nvSpPr>
            <p:cNvPr id="33" name="矩形 32"/>
            <p:cNvSpPr/>
            <p:nvPr/>
          </p:nvSpPr>
          <p:spPr>
            <a:xfrm flipV="1">
              <a:off x="0" y="829402"/>
              <a:ext cx="3951880" cy="48782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直角三角形 33"/>
            <p:cNvSpPr/>
            <p:nvPr/>
          </p:nvSpPr>
          <p:spPr>
            <a:xfrm>
              <a:off x="3951880" y="829402"/>
              <a:ext cx="1001093" cy="487822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95250" y="3165187"/>
            <a:ext cx="875241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谢   谢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335888"/>
              </p:ext>
            </p:extLst>
          </p:nvPr>
        </p:nvGraphicFramePr>
        <p:xfrm>
          <a:off x="808072" y="110275"/>
          <a:ext cx="9460652" cy="431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5786"/>
                <a:gridCol w="4224866"/>
              </a:tblGrid>
              <a:tr h="1220893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4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4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班市统测均分</a:t>
                      </a:r>
                      <a:endParaRPr lang="zh-CN" altLang="en-US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718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4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高一下统测</a:t>
                      </a:r>
                      <a:endParaRPr lang="zh-CN" altLang="en-US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</a:rPr>
                        <a:t>高二下统测</a:t>
                      </a:r>
                    </a:p>
                    <a:p>
                      <a:pPr indent="0" algn="ctr">
                        <a:buNone/>
                      </a:pPr>
                      <a:endParaRPr lang="zh-CN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29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4800" b="1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114</a:t>
                      </a:r>
                      <a:endParaRPr lang="en-US" altLang="en-US" sz="4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4800" b="1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110</a:t>
                      </a:r>
                      <a:endParaRPr lang="en-US" altLang="en-US" sz="4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55633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393081"/>
              </p:ext>
            </p:extLst>
          </p:nvPr>
        </p:nvGraphicFramePr>
        <p:xfrm>
          <a:off x="808072" y="110275"/>
          <a:ext cx="9460652" cy="431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713"/>
                <a:gridCol w="1055793"/>
                <a:gridCol w="1057487"/>
                <a:gridCol w="1055793"/>
                <a:gridCol w="1055793"/>
                <a:gridCol w="1055793"/>
                <a:gridCol w="1057487"/>
                <a:gridCol w="1055793"/>
              </a:tblGrid>
              <a:tr h="1220893"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718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学科</a:t>
                      </a:r>
                      <a:endParaRPr lang="zh-CN" altLang="en-US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语文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数学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英语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物理</a:t>
                      </a:r>
                      <a:endParaRPr lang="zh-CN" altLang="en-US" sz="4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化学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生物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总平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29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2020级</a:t>
                      </a:r>
                      <a:endParaRPr lang="zh-CN" altLang="en-US" sz="4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4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4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4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4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4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4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4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0897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942975" y="3306094"/>
            <a:ext cx="10306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知道高考考什么，有明确的作战地图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4454430" y="-1323744"/>
            <a:ext cx="3283140" cy="3727743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solidFill>
            <a:srgbClr val="0085B4"/>
          </a:solidFill>
          <a:ln w="25400">
            <a:solidFill>
              <a:srgbClr val="0085B4"/>
            </a:solidFill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Freeform 5"/>
          <p:cNvSpPr/>
          <p:nvPr/>
        </p:nvSpPr>
        <p:spPr bwMode="auto">
          <a:xfrm>
            <a:off x="4065249" y="-1765627"/>
            <a:ext cx="4061502" cy="4611510"/>
          </a:xfrm>
          <a:custGeom>
            <a:avLst/>
            <a:gdLst>
              <a:gd name="T0" fmla="*/ 6935 w 12812"/>
              <a:gd name="T1" fmla="*/ 195 h 14572"/>
              <a:gd name="T2" fmla="*/ 9609 w 12812"/>
              <a:gd name="T3" fmla="*/ 1739 h 14572"/>
              <a:gd name="T4" fmla="*/ 12283 w 12812"/>
              <a:gd name="T5" fmla="*/ 3282 h 14572"/>
              <a:gd name="T6" fmla="*/ 12812 w 12812"/>
              <a:gd name="T7" fmla="*/ 4199 h 14572"/>
              <a:gd name="T8" fmla="*/ 12812 w 12812"/>
              <a:gd name="T9" fmla="*/ 7286 h 14572"/>
              <a:gd name="T10" fmla="*/ 12812 w 12812"/>
              <a:gd name="T11" fmla="*/ 10374 h 14572"/>
              <a:gd name="T12" fmla="*/ 12283 w 12812"/>
              <a:gd name="T13" fmla="*/ 11290 h 14572"/>
              <a:gd name="T14" fmla="*/ 9609 w 12812"/>
              <a:gd name="T15" fmla="*/ 12834 h 14572"/>
              <a:gd name="T16" fmla="*/ 6935 w 12812"/>
              <a:gd name="T17" fmla="*/ 14378 h 14572"/>
              <a:gd name="T18" fmla="*/ 5877 w 12812"/>
              <a:gd name="T19" fmla="*/ 14378 h 14572"/>
              <a:gd name="T20" fmla="*/ 3203 w 12812"/>
              <a:gd name="T21" fmla="*/ 12834 h 14572"/>
              <a:gd name="T22" fmla="*/ 529 w 12812"/>
              <a:gd name="T23" fmla="*/ 11290 h 14572"/>
              <a:gd name="T24" fmla="*/ 0 w 12812"/>
              <a:gd name="T25" fmla="*/ 10374 h 14572"/>
              <a:gd name="T26" fmla="*/ 0 w 12812"/>
              <a:gd name="T27" fmla="*/ 7286 h 14572"/>
              <a:gd name="T28" fmla="*/ 0 w 12812"/>
              <a:gd name="T29" fmla="*/ 4199 h 14572"/>
              <a:gd name="T30" fmla="*/ 529 w 12812"/>
              <a:gd name="T31" fmla="*/ 3282 h 14572"/>
              <a:gd name="T32" fmla="*/ 3203 w 12812"/>
              <a:gd name="T33" fmla="*/ 1739 h 14572"/>
              <a:gd name="T34" fmla="*/ 5877 w 12812"/>
              <a:gd name="T35" fmla="*/ 195 h 14572"/>
              <a:gd name="T36" fmla="*/ 6935 w 12812"/>
              <a:gd name="T37" fmla="*/ 195 h 14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12" h="14572">
                <a:moveTo>
                  <a:pt x="6935" y="195"/>
                </a:moveTo>
                <a:lnTo>
                  <a:pt x="9609" y="1739"/>
                </a:lnTo>
                <a:lnTo>
                  <a:pt x="12283" y="3282"/>
                </a:lnTo>
                <a:cubicBezTo>
                  <a:pt x="12620" y="3477"/>
                  <a:pt x="12812" y="3810"/>
                  <a:pt x="12812" y="4199"/>
                </a:cubicBezTo>
                <a:lnTo>
                  <a:pt x="12812" y="7286"/>
                </a:lnTo>
                <a:lnTo>
                  <a:pt x="12812" y="10374"/>
                </a:lnTo>
                <a:cubicBezTo>
                  <a:pt x="12812" y="10763"/>
                  <a:pt x="12620" y="11096"/>
                  <a:pt x="12283" y="11290"/>
                </a:cubicBezTo>
                <a:lnTo>
                  <a:pt x="9609" y="12834"/>
                </a:lnTo>
                <a:lnTo>
                  <a:pt x="6935" y="14378"/>
                </a:lnTo>
                <a:cubicBezTo>
                  <a:pt x="6599" y="14572"/>
                  <a:pt x="6213" y="14572"/>
                  <a:pt x="5877" y="14378"/>
                </a:cubicBezTo>
                <a:lnTo>
                  <a:pt x="3203" y="12834"/>
                </a:lnTo>
                <a:lnTo>
                  <a:pt x="529" y="11290"/>
                </a:lnTo>
                <a:cubicBezTo>
                  <a:pt x="193" y="11096"/>
                  <a:pt x="0" y="10763"/>
                  <a:pt x="0" y="10374"/>
                </a:cubicBezTo>
                <a:lnTo>
                  <a:pt x="0" y="7286"/>
                </a:lnTo>
                <a:lnTo>
                  <a:pt x="0" y="4199"/>
                </a:lnTo>
                <a:cubicBezTo>
                  <a:pt x="0" y="3810"/>
                  <a:pt x="193" y="3477"/>
                  <a:pt x="529" y="3282"/>
                </a:cubicBezTo>
                <a:lnTo>
                  <a:pt x="3203" y="1739"/>
                </a:lnTo>
                <a:lnTo>
                  <a:pt x="5877" y="195"/>
                </a:lnTo>
                <a:cubicBezTo>
                  <a:pt x="6213" y="0"/>
                  <a:pt x="6599" y="0"/>
                  <a:pt x="6935" y="195"/>
                </a:cubicBezTo>
                <a:close/>
              </a:path>
            </a:pathLst>
          </a:custGeom>
          <a:noFill/>
          <a:ln w="12700">
            <a:solidFill>
              <a:srgbClr val="008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424469" y="18024"/>
            <a:ext cx="134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/>
            <a:r>
              <a:rPr lang="en-US" altLang="zh-CN" sz="12000" b="1" dirty="0">
                <a:solidFill>
                  <a:schemeClr val="bg1"/>
                </a:solidFill>
                <a:latin typeface="AgencyFB" panose="02000806040000020003" pitchFamily="2" charset="0"/>
                <a:ea typeface="微软雅黑" panose="020B0503020204020204" charset="-122"/>
              </a:rPr>
              <a:t>1</a:t>
            </a:r>
            <a:endParaRPr lang="zh-CN" altLang="en-US" sz="12000" b="1" dirty="0">
              <a:solidFill>
                <a:schemeClr val="bg1"/>
              </a:solidFill>
              <a:latin typeface="AgencyFB" panose="02000806040000020003" pitchFamily="2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896 -4.07407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/>
      <p:bldP spid="9" grpId="1"/>
      <p:bldP spid="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0077157" y="5402096"/>
            <a:ext cx="2114843" cy="1489201"/>
            <a:chOff x="7552981" y="3356639"/>
            <a:chExt cx="5544784" cy="4035060"/>
          </a:xfrm>
        </p:grpSpPr>
        <p:pic>
          <p:nvPicPr>
            <p:cNvPr id="35" name="图片 34" descr="图片包含 掌握, 室内, 餐桌&#10;&#10;已生成高可信度的说明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30" y="3356639"/>
              <a:ext cx="4972435" cy="4035060"/>
            </a:xfrm>
            <a:prstGeom prst="rect">
              <a:avLst/>
            </a:prstGeom>
          </p:spPr>
        </p:pic>
        <p:pic>
          <p:nvPicPr>
            <p:cNvPr id="36" name="图片 35" descr="图片包含 动物&#10;&#10;已生成极高可信度的说明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81" y="5369813"/>
              <a:ext cx="890731" cy="1071459"/>
            </a:xfrm>
            <a:prstGeom prst="rect">
              <a:avLst/>
            </a:prstGeom>
          </p:spPr>
        </p:pic>
        <p:pic>
          <p:nvPicPr>
            <p:cNvPr id="38" name="图片 37" descr="图片包含 动物&#10;&#10;已生成高可信度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469" y="3726226"/>
              <a:ext cx="1140093" cy="945759"/>
            </a:xfrm>
            <a:prstGeom prst="rect">
              <a:avLst/>
            </a:prstGeom>
          </p:spPr>
        </p:pic>
      </p:grpSp>
      <p:grpSp>
        <p:nvGrpSpPr>
          <p:cNvPr id="19" name="组合 29"/>
          <p:cNvGrpSpPr/>
          <p:nvPr/>
        </p:nvGrpSpPr>
        <p:grpSpPr>
          <a:xfrm>
            <a:off x="434671" y="215088"/>
            <a:ext cx="9642487" cy="860425"/>
            <a:chOff x="4077325" y="2184739"/>
            <a:chExt cx="3642949" cy="580500"/>
          </a:xfrm>
        </p:grpSpPr>
        <p:sp>
          <p:nvSpPr>
            <p:cNvPr id="20" name="矩形 19"/>
            <p:cNvSpPr/>
            <p:nvPr/>
          </p:nvSpPr>
          <p:spPr>
            <a:xfrm>
              <a:off x="4077325" y="2184739"/>
              <a:ext cx="3642949" cy="580500"/>
            </a:xfrm>
            <a:prstGeom prst="rect">
              <a:avLst/>
            </a:prstGeom>
            <a:solidFill>
              <a:srgbClr val="2F92AD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noProof="1"/>
            </a:p>
          </p:txBody>
        </p:sp>
        <p:sp>
          <p:nvSpPr>
            <p:cNvPr id="22" name="文本框 32"/>
            <p:cNvSpPr txBox="1"/>
            <p:nvPr/>
          </p:nvSpPr>
          <p:spPr>
            <a:xfrm>
              <a:off x="4103863" y="2256959"/>
              <a:ext cx="3540700" cy="4360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3600" b="1" dirty="0">
                  <a:latin typeface="微软雅黑" panose="020B0503020204020204" charset="-122"/>
                  <a:ea typeface="微软雅黑" panose="020B0503020204020204" charset="-122"/>
                </a:rPr>
                <a:t>知道高考考什么，有明确的作战地图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object 3"/>
          <p:cNvSpPr txBox="1"/>
          <p:nvPr/>
        </p:nvSpPr>
        <p:spPr>
          <a:xfrm>
            <a:off x="3511041" y="1150365"/>
            <a:ext cx="45186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数学学科的考试评价标准</a:t>
            </a:r>
            <a:endParaRPr sz="32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2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277812"/>
              </p:ext>
            </p:extLst>
          </p:nvPr>
        </p:nvGraphicFramePr>
        <p:xfrm>
          <a:off x="977087" y="2558542"/>
          <a:ext cx="4895213" cy="3472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835"/>
                <a:gridCol w="1367789"/>
                <a:gridCol w="1799589"/>
              </a:tblGrid>
              <a:tr h="57912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3200" b="1" spc="-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题型</a:t>
                      </a:r>
                      <a:endParaRPr sz="3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3200" b="1" spc="-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题量</a:t>
                      </a:r>
                      <a:endParaRPr sz="3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3200" b="1" spc="-5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分值</a:t>
                      </a:r>
                      <a:endParaRPr sz="3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32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单选题</a:t>
                      </a: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8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40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32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多选题</a:t>
                      </a: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32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填空题</a:t>
                      </a: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20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32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解答题</a:t>
                      </a: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6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70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32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22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200">
                          <a:latin typeface="Times New Roman" panose="02020603050405020304"/>
                          <a:cs typeface="Times New Roman" panose="02020603050405020304"/>
                        </a:rPr>
                        <a:t>150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3" name="object 5"/>
          <p:cNvSpPr txBox="1"/>
          <p:nvPr/>
        </p:nvSpPr>
        <p:spPr>
          <a:xfrm>
            <a:off x="1199451" y="1723542"/>
            <a:ext cx="3240405" cy="468718"/>
          </a:xfrm>
          <a:prstGeom prst="rect">
            <a:avLst/>
          </a:prstGeom>
          <a:ln w="25400">
            <a:solidFill>
              <a:srgbClr val="FFFF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2800" spc="-5">
                <a:latin typeface="宋体" panose="02010600030101010101" pitchFamily="2" charset="-122"/>
                <a:cs typeface="宋体" panose="02010600030101010101" pitchFamily="2" charset="-122"/>
              </a:rPr>
              <a:t>新高考</a:t>
            </a:r>
            <a:r>
              <a:rPr sz="2800" spc="-5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2800" spc="-5">
                <a:latin typeface="宋体" panose="02010600030101010101" pitchFamily="2" charset="-122"/>
                <a:cs typeface="宋体" panose="02010600030101010101" pitchFamily="2" charset="-122"/>
              </a:rPr>
              <a:t>卷试卷结构</a:t>
            </a:r>
            <a:endParaRPr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6423405" y="2593975"/>
            <a:ext cx="492442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新题型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多选题</a:t>
            </a:r>
            <a:r>
              <a:rPr sz="2400" b="1" dirty="0">
                <a:latin typeface="Arial"/>
                <a:cs typeface="Arial"/>
              </a:rPr>
              <a:t>——</a:t>
            </a: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在每小题给出的选项中</a:t>
            </a:r>
            <a:r>
              <a:rPr sz="2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，  </a:t>
            </a: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有多项符合题目要</a:t>
            </a:r>
            <a:r>
              <a:rPr sz="2400" b="1" dirty="0" err="1">
                <a:latin typeface="宋体" panose="02010600030101010101" pitchFamily="2" charset="-122"/>
                <a:cs typeface="宋体" panose="02010600030101010101" pitchFamily="2" charset="-122"/>
              </a:rPr>
              <a:t>求</a:t>
            </a:r>
            <a:r>
              <a:rPr sz="2400" b="1" dirty="0" err="1">
                <a:latin typeface="Arial"/>
                <a:cs typeface="Arial"/>
              </a:rPr>
              <a:t>.</a:t>
            </a: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全部选对的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276225">
              <a:lnSpc>
                <a:spcPct val="100000"/>
              </a:lnSpc>
            </a:pPr>
            <a:r>
              <a:rPr sz="2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得</a:t>
            </a:r>
            <a:r>
              <a:rPr sz="2400" b="1" spc="-10" dirty="0">
                <a:latin typeface="Arial"/>
                <a:cs typeface="Arial"/>
              </a:rPr>
              <a:t>5</a:t>
            </a:r>
            <a:r>
              <a:rPr sz="2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分，有选错的</a:t>
            </a:r>
            <a:r>
              <a:rPr sz="2400" b="1" dirty="0">
                <a:latin typeface="宋体" panose="02010600030101010101" pitchFamily="2" charset="-122"/>
                <a:cs typeface="宋体" panose="02010600030101010101" pitchFamily="2" charset="-122"/>
              </a:rPr>
              <a:t>得</a:t>
            </a:r>
            <a:r>
              <a:rPr sz="2400" b="1" spc="-10" dirty="0">
                <a:latin typeface="Arial"/>
                <a:cs typeface="Arial"/>
              </a:rPr>
              <a:t>0</a:t>
            </a:r>
            <a:r>
              <a:rPr sz="2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分，部分选对 </a:t>
            </a:r>
            <a:r>
              <a:rPr sz="2400" b="1" spc="-5" dirty="0" smtClean="0">
                <a:latin typeface="宋体" panose="02010600030101010101" pitchFamily="2" charset="-122"/>
                <a:cs typeface="宋体" panose="02010600030101010101" pitchFamily="2" charset="-122"/>
              </a:rPr>
              <a:t>的得</a:t>
            </a:r>
            <a:r>
              <a:rPr lang="en-US" sz="2400" b="1" spc="-10" dirty="0" smtClean="0">
                <a:latin typeface="Arial"/>
                <a:cs typeface="Arial"/>
              </a:rPr>
              <a:t>2</a:t>
            </a:r>
            <a:r>
              <a:rPr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2400" b="1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 err="1">
                <a:latin typeface="宋体" panose="02010600030101010101" pitchFamily="2" charset="-122"/>
                <a:cs typeface="宋体" panose="02010600030101010101" pitchFamily="2" charset="-122"/>
              </a:rPr>
              <a:t>开放题</a:t>
            </a:r>
            <a:r>
              <a:rPr sz="2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 err="1">
                <a:latin typeface="宋体" panose="02010600030101010101" pitchFamily="2" charset="-122"/>
                <a:cs typeface="宋体" panose="02010600030101010101" pitchFamily="2" charset="-122"/>
              </a:rPr>
              <a:t>结构不良试题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5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" y="800101"/>
            <a:ext cx="12153645" cy="527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52475"/>
            <a:ext cx="103917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107537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15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06BB66-DAEF-4369-B8FC-1EE6358DF4B6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DkVv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5Fb5IzRbB6igDAACGDAAAJwAAAHVuaXZlcnNhbC9mbGFzaF9wdWJsaXNoaW5nX3NldHRpbmdzLnhtbNVX3W7aMBS+5yksT70soR1dOxSopgIaaguosK29qkxsiFXHzmIbSq/2NHuwPcmOY6Cgdl36g7QhIeLz853/ExMe3yYCTVmmuZJ1vFeuYMRkpCiXkzr+MmzvHmGkDZGUCCVZHUuF0XGjFKZ2JLiOB8wYENUIYKSupaaOY2PSWhDMZrMy12nmuEpYA/i6HKkkSDOmmTQsC1JB5vBj5inTeIFQAAC+iZILtUaphFDokc4VtYIhTsFzyV1QRLQF0TEOvNiIRDeTTFlJT5RQGcomozp+V8k/SxkP1eQJky4nugFERzY1Qil3XhAx4HcMxYxPYnD3sIrRjFMT1/F+1aGAdPAQJcf2oROHcqIgB9Is4BNmCCWG+KO3Z9it0UuCJ9G5JAmPhsBBLv46bg6vP1/1Wxdnne7p9bDXOxt2+t6JXCfYxAmDTUMhOKRsFrGVnZAYQ6IY/AadMRGahcE6aSk2VnLDOXdGIyUg97kWtFEyYrRLErZWjcENl22Q3MNoDIGIeR1/yjgRGHFDBI9WytqOtOEmr3p7XRIBFrQnQ+cDfG/eZyeKSabZultLjnY5jxrflBUUzZVFgt8wZBSC+G0CTzFD68VB40wlORXaxyAtOFiccjZj9DjP6QLwT4auwERiQRN6NRXMeAvfLb9DIzZWGeAyMoXOBjrXHr/8LOCUaH0PSpY+7gzOOs3WdafbbF3uuAAJnRIZPRMcCs6S1GwFn8yRVGapB+mIiNUsLwrlNOcVia388jJonljhy/zWxViD3mJJtmPlOYX5qweFzcZkmg+iG64cGkaQQ0k8JjAiWBdcWlYUMCISKSnmiESw1rQb6ylXVgPFD7CH1i/30OsjLvPTBFYbWMwoywpBVvb231cPPhwefayVg18/fu4+qbRY+H1BnDm/8U+eXPmrtf9wG4aB29KPL22T2X9zZ/cvWl+L5LXbuhwWKmlrUAiuV0Sqd1pE6sK/ZPprL5hCLsBSmvghg7UkeMINo2/ZYi9ok1e9232PbadNthjza0bjvwnZn1bXxI17YRg8enF1nIRLnkAi3Epc3XYbB9UK3DQfZZVKgLb536FR+g1QSwMEFAACAAgAORW+SHMKv3S0AgAAUAoAACEAAAB1bml2ZXJzYWwvZmxhc2hfc2tpbl9zZXR0aW5ncy54bWyVVm1v2jAQ/r5fgdh30r2ySSlSS5lUia1VW/W7kxyJhWNH9oWOfz/bsRsbCGRYlfDd8/jej6ZqS/niw2SS5oIJ+QyIlJfKSLxsQovradYiCj7LBUfgOONC1oRNFx9/2U+aWOQlltiBHMvZkBx6M3P7GUNxNr7NzRki5KJuCN+vRSlmGcm3pRQtLy66Vu0bkIzyrUZe/ZwvV4MGGFV4j1BHPq1+mDOO0khQCoxL31fmXGQxkgHzlq7sZySnN3U++gPajiqKlnbzyZwhWkNKiJN83jtdGP16XJW5OecJCH9RQ798NmcQysgeZPz43VdzBhmiaZv/6ZFGitIkNOacL+I7hwlS6PEzXl2Zc5FgAjKGLlbBpcfGeheA3Ndw7lMzrlKwR5PXg4Vgip4xWKBsIU38rdOpSrw9tKjnAxYbwpQGhKIe9KidfiSt8s/Esh73BG+UFwHICXrEq2BtDcvO3wAYy3v8cnlrV0Xo37sscFDCzgkDD3thj/yj03qEDIQ98pnRAh442x/BDzUdx5f4lrhins++1gIn+urz5W9eayytzeCqwLQTeEwtClgo484LrcFULU2srHMpOfIp5WRHS4JU8N8Gl+1tMCpNDhSu0073VYoUGZxqN+ujXtJhvew97kanjdux+1Hog+vuE9Q7/HpKEEle1fpHSU0njqeHRCdmmpxmmC2p4SDv+UaM5NREbkG+CMHGWuECIcTayIbAopusIXiaBClIk9NJTt0jp7LP2zoDudJFo+C7JpZ1uIqWFdN/+ErhDYqYMKDsmFjp5zih700ZCFwHAJF55Vu2u3SaumVIGezAD34gsAEPRZYq3aJD3XaDa9hg2G9OMqoh3Z7oGyXExYoThFftl4g3TqgY0fNIMmUji8beb+D+5Wgn+1VmWi/cYvbuOil6WOuPM6iF5j/Jf1BLAwQUAAIACAA5Fb5ILE+2i/0CAACXCwAAJgAAAHVuaXZlcnNhbC9odG1sX3B1Ymxpc2hpbmdfc2V0dGluZ3MueG1szZbdUhoxFIDveYpMOl7KqrXVMrs4HcHRqRVGaKtXTtgENmM22eYHxKs+TR+sT9KTDSCMlq6OdMoMAznJ+c5fcpL46C4XaMy04UomeLe+gxGTqaJcjhL8pX+yfYiRsURSIpRkCZYKo6NmLS7cQHCT9Zi1sNQgwEjTKGyCM2uLRhRNJpM6N4X2s0o4C3xTT1UeFZoZJi3TUSHIFH7stGAGzwgVAPDNlZypNWs1hOJA+qyoEwxxCp5L7oMi4tTmAkdh1YCktyOtnKTHSiiN9GiQ4Dc75We+JpBaPGfSp8Q0QejFtkEo5d4JInr8nqGM8VEG3h7sYzTh1GYJ3tv3FFgdPaaU7BA58ZRjBSmQdobPmSWUWBKGwZ5ld9bMBUFEp5LkPO3DDPLhJ7jVvzm97rYvz88uPt30O53z/lk3OFHqRKucOFo1FINDyumULezExFqSZuA36AyJMCyOlkXzZUMlV5zzYzRQAlJfamE0BE/FNMEfNScCI26J4Oli1hI9YvaEC4jB6+7Wh9LiB2CIN82INmzZ0HzG+CymzW/KCYqmyiHBbxmyCkFELod/GUPL6UZDrfJSKoixyAhOGRpzNmH0qMzSDPgnQ9dgInegCZuvEMwGC98dv0cDNlQauIyMYauCnJvArz8LXBBjHqBk7uNW7/ys1b45u2i1r7Z8gISOiUyfCYcSsrywG+GTKZLKzvUgHSlxhpVFoZyWc1Viq7+8DIbnToQyv3YxltAbLMlmrDynMH/1oLLZjIzLg+gPV4mGI8ihJIEJEykcdy4dqwpMiURKiikiKTQq44/1mCtnQBIOcECbl3sY9BGX5WgENwdY1JTpSsid3b23++/eHxx+aNSjXz9+bq9VmrXwriDeXOjhx2ub+KKRP+6GceR759Nt2Gr3r7pw97L9tUqmLtpX/UpFavcq4TpVVnU+VVl1Ga6N7tKVUckFaDOjcGyg0Qiec8voa26aFxR+/f0btsUrFX6DUazdvv9vEGG0eG6tvK/i6MkHYA3kq4/pZu03UEsDBBQAAgAIADkVvkjtpyr3oAEAAC0GAAAfAAAAdW5pdmVyc2FsL2h0bWxfc2tpbl9zZXR0aW5ncy5qc42UTW/CMAyG7/yKKrtOiH2y7TYNJiFxmDRu0w6hmFKRxlGSdjDEf18dvpo2HcSX5u3T17ErZ9OJysViFr1EG/fs9h/+3mlAmtU5XPu6aNEz0pkR6QwmaQYilcBqSHH49ChvT0TImElnOl1/kq2p+DGkN3MuTBVXAQsd0ExAKwLaT0BbhRL/epXtq9pVVGnzNLcWZTdGaUHarkSdccewq3e3qgXWYCxAn0HnPAbPtO9WG3lyfOhTVLkYM8XleowJdqc8XiYaczlry79YK9DlD1/ugN5z/23o2YnU2JGFrJ54+ETRTioNxsA+7+OQIggLPgVR8e259Q/qGTcLqtFFalJ7oF9vKKq04gk0utQ8QtnQ0qvRzT5Fk7Owsjvi7pbCIwRfg25YDe4pPBBVri74gUpjQh1poM2eH1GBfJbKZJ+6RxHk6LBk29a9U6Hu+APmjRDWRmgRmMis7eK4YOptcHBNLes4NPMiJIbyYkBToY+Lo+idxtavEdp/RYxby+NFVt4O5c1IHQdTPoMeyTmSkHG9BD1BFGU93+dOXk/e2f4BUEsDBBQAAgAIADkVvk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DkVvkgM0rasbgAAAG4AAAAcAAAAdW5pdmVyc2FsL2xvY2FsX3NldHRpbmdzLnhtbLOxr8jNUShLLSrOzM+zVTLUM1BSSM1Lzk/JzEu3VQoNcdO1UFIoLknMS0nMyc9LtVXKy1dSsLfjssnJT07MCU4tKQEqLFYoyEmsTC0KSc0FMkpS/RJzgSqftq542bxCQVfhyf51z6bsVNK34wI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DkVvkg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ORW+SNrVd8wyEwAAEV4AABcAAAB1bml2ZXJzYWwvdW5pdmVyc2FsLnBuZ+3caVhSWdwAcMvJmXFrm3C3xcnKRAfN3FLLZWwm16xMXFKZcgvRTE0RKZuyRLFmMTOXxBLU0lQEN7AytUUlAiVXEnJDAQ0RFZeXZprnKed95+P76fo84gPHc8/vHu793/85H/7XPdycVRQ1FeXk5FR+Oux4VE7uK7CcnDz0GwXZJw+VSYuyP2tijjrby5V3ao/L3nwVcsj1kJxcZabSYtA62ftvow77xMjJqTZ//F3ThiD8IifnX/yT46FjFwL4A+6YyV8G24ZEOUlrqBd7VNvt+681HDpzouju3bFtVpgnG7/y3BB7f7dJ81nHr/zH7qbcvbZtB6/VbhvBWmfFkyaaGK3bOXKM53Y0z4ptizLbl2hVwmP6e+N/c99ZsrfhCSuejSJLJ6tpcQVJH170SKTCJmGf+g+P5eSVP395fEYBepmg6+kfPBd7f4mLMaa+Pbvm2frp1DUK6oEXP38ZUSfY0qmduBZzdpLeScIZ5dXH2hB018oJ5T8/lLp1ByjUDQ7JNGhbPdrwDx4Uzs95ppxvm7Tda0d7RO1f/keUp/KxitoPskOkgVRXgi6uUlzaLd+1t9zvj6fBll0HVwONbq2h2/+EMQg7cfBWxLr387NJpp8PvV0edyV0O/Rf6rCDRDnTTcW9pSSTL5uugWQdnqw6g4P31tDXth/OTivFvfyyaRtU1mGd/KppuangqPSDXpBBaZrBl00XZZZroNWT6Ki5Afw4/dcSgkHpqqb/xONKCQAewAN4AA/gATyAB/AAHsADeAAP4AE8gAfwAB7AA3gAD+ABPIAH8AAewAN4AA/gATyAB/AAHsADeAAP4AE8gAfwAB7AA3gAD+ABPIAH8AAewAN4AA/gATyAB/AAHsADeAAP4AE8gAfwAB7AA3gAD+ABPIAH8P9PeG/qyrI0DwFbXddKTj5MNgT9R2LwqhpS295cDF1z5vt2Yn1IwnchXzS9m/nYxZ4Y+L93cVknmlnHyNaK+bzxsOl/nmBxl82rIgvTL5rw5v89J9l44+zW/uzPOx3MWSNzbQCvqnilfm3fIwNokpRPblA7lRQtGSvKFOheeHdpQCe+f6PE/9XxV96vfF7dOYExzEx58flQt7oeRxWYRKPPCUy6bENQK6KCFT8i2yezKZIRaSeR7Owki5MlnNDp4VunBIK60fzaw9FjL8qGHw5TH+z9KrMPs/1z+z31uRmGO4y9aKuvyEwOsSENWrAOqMELEjtrmZfkY3TRiKRWhpozJiQ/YcR+HWZ/bU3/ka9DOheNG6eellNH25Es/3i+7fz738tGlmjo5Wrk+5vOndSCRF6Jj8RsVHIbv/J0ZhApXLKaNabMvEG0Js81MpO8uD40H+QydYFXxm4nzyTkmZzTbSoiG663nXsneM090M1I2FpYMxtq8Iq+0mAxWxeHhP1TasxLgdfxnlkkHp3MlowkfHixq0EaY+YuTDbizSRG0qQXL7XQOThQIVQgCkjoxr5XMe+PIjVbjVIRFHF32UjZO0+7Cp33C8sDwuT4WbalJCSfe0o5fHLvCWb2yjwNbStd0WSlrefXEcLQc81b9S97DZSPlPR1J/ET9qhtWQtdJKwIbUKk6cTT1iPx2tCsxAdi9ZcfTsySbO0jBPRjWdy5ptv5QYwMyKfZddEgmGfqJo4VTsSlUq5cHWQ/dlLZFHOrIZ8ranRs5oRC4g9tHp0Y8jGhxH0I/7pm2XoXlLkRJI2DTuSJh7DBSPOkF1XZ8QNKDpiN8EXe7suKW8RC0u/s4uN3S0dLl/0LS2xCwInE+ZcO1h+Kdzyeeo7RQjRGI+ZCyXkmVbPxTFio8+xHZXuH6ASd851zaIdlzstzD6S+lVhI5D9F23QVeImXr0uvj1JcKJVWQvatC2ixn6Q1SHCeHjy8JbgvaCZGz4E/g3W3eyv53vIN57zxN/w/MEMiD2uJWBjtUpo3H/edYwsepG/gqIxgHzhmqL7VjI4l3F7g5v6FEO7FU06HBRWRk2K8DaQj1i0boTHY4iptvFRq1YrpS8z/+26oXVZm1qhuii8nnyzOZ4OTQ3pRnRSqM+JBeH1opQmU+CRPC8zLm5wWq7a6e/B3k+NFowcSRiwjT1OFdRH04EZ5u3SQdEfb22bqPNIz8OVh3+KaJpigaiZLqI7AQ6/PZtHPaUvMGVqnGBnGn76dSVMPvKIfjVWpjoDNLqu61bgmPkS75+m/0cJYMpwwm50wKJZBqLtHS3qO0cncuJ0FIHBx+jWQyO5oHfmNdVcasuPcpD41Hymo6xL+PJPVPMMoj0knT5/563QeKJSPKrkL+qiTNjR8r77rnI24spwyPeaqBnbbAOYRb5RMBBx7RIiAtdcdhglf7EP1KAXlcSDKTs0RUCYttUDRtLG4JSp34nz+0K6nxI+f9YohvYup5WHRz59Xfjw1vwk9cH7ywviAVNjUJJ3jZsZHxDORaHk8NLrCB4vqCOZbtFO+OYawdD1FcoMEtGL+rsJXptI43apVxr5o2UXqS1jJz78sWkaNSySd1kLtLUblPkR1xN31Xy+8JsLyb+jmmzFGc3XPjRV9HzFai3OSztxYEFIznfyrz0bGzF2pbq2zt2+wfTE1k6sIEjceOxYeVOKUPnTFIpVcItW4ej1NpbkvXa91an5cIyz69AuhesC1mM4qv7LQ6Uz0IkwyP1qwMkJblsWpADGn27TpzBKkxrDmsZeEfMaydYJSA/vBr3jwXHYkN+dTyCTteyTeRX7YQ7JugSfCEtNOH17QibEbR4T3O2L0MomEvDdD1h+kCom8Rytx0MOuW5MlggqJc+DColqB5oTVEo7qey+U611417VMb3cvLVWNc/ZQUYd5kgAaSAjbYqqKMnEWzhRCSfebivyvVWchO6u0FXe15eRAw7oVJ+8gqPOxaMoymn0TtLIsaaKNlOmtV/V3qSbnHjkxKEaG+xRznnXTOQ1Cat/x1z5V7Udo+MmMW+Mi1s7Wlychf99rNZdgtoPEwccaaNbNOjgST/JPZUQgpyvbdBvCpWHsJSYtvKFqoI1a5DtBDacuCN/wK/Ov3Jd4i1hVTJj2IAkMs8EuJNhgS9p8GRGL4QtR2hOjsU1iUe9yXv1Sb2XoK2S7GCybiyKn9ffGAx6rzyWfc2LjDq676OAMYobpNVeQ2clIoSoK8WCUepCpdNDp8qyZ7aYHy5TjREJbNzVcAzv/7PfBC9mRS88+xVtfDUKERvvAbK85mymm9mKR8ApXVBcJ1kArSQi3Jo6E9SVx4eVx30cprT2iewThcqufNRetrPcz3I7lLe2J6ktk9yiJr55EqZAhewOZ3lqZLw7xz1bQElwiKhAfkwXnvFNM6eV9A0pBGm/Jm8o29VPDnZdep0WGD1uq6tggIpLbLNyIaMRGMHR4K9aVEliuokaZ/mGAvevTPXw26N3l9bYWBieJ5td6seetNQNrYwZwLVHIR2sdrNPILVeH4LNwJZJ5+lVnCBM+UUZqHplMN7bpje1AkfhDiUn8WS865/USuY/JLYe3g+Ct0cUZwinLk9X93L4/Mu6PyHKKYEjO/eftwpYotmK5jo3n3kEH6+GHy6qZtoQ/+VTeQHWcC1G9LU2EBXGbN5X9ysI8h+Cvz7Q2n0ff+RRiH125JJoj3kBVFuosefSdl+KclhZrWAHSDvrXlFA61lZdIU1RXVwzixujQPyrRXZJmyuu5JjRccnxWm1xv7RS9fLJaaDTRea23HFZ9lap3nH0lxFJ8IWxG02JQZZEjm6+EX3voE3EC3owu6oLMwZh1YxlpI4v79f4O9cIVJKPiHvZRg7rQ9WI/NjgH5laVs2hntaDfCtlbkLvRi0ptldHQCAXmfbGefeVsHmhLDMug3ME7JtxqEHXeakxPvH5XOh1UDiP1KxnfvVVjexiYVcyc0Ojt0GTZujODW1b0YvKz6Yakk8wslRJ85TdfifkU3FOQi+T3pYU6E+2Qj3t3irXvBST2F9bTryiIzf6ngsYPi0eifZl/Z2eRsFVZkghIy4Fvfsj1G6ete5qxtSzOpN0Oqz7A0qlJQUsrHQKeeE7J4yOmB0Xflg4M+yQWTiK6OSy1aLD5/u45W2Wsfda5iqx7O+180EmsQupodMrapVa9tq2e2B3I/KZKPL4UBhj7+Hvuu2Wxt0bmpb4iIbUrclz5mwJG70ikEUjbs8BTkuN//ZOlFtHPLwAD8MSQ8lwY33flhSMLFy3xLDHd3g5w6LQ8AEtNJf2l9pH5cDUY/my8nWQwV0PihR7b4K47tPqBbpv4t61WY9RGA68eFVjjx43FQ3009bfUG8GRdT31KuIRzWPX2MdI/Hx6ZnEsYGVqX18zYJp/G/pmb+MD7B/G//4RbutH89V/SBmnRIuf7jVNGng8h2zRLgr/wLnbH4OObL6/LsOodOkieyO2RGxt6fE4U0rOSx1XKd+21GEy/qHHkh68FwKXdUst74JlgXj2aZ6P9e9ionjY2D2cESCK5n6Ka2+tFMhACXuirkOSjVaWyfMAcGR0Yvj22OM9C0PBMMEs+N7yOtSp09fuPeMynBQhYtISlRWtjKsY8710UMscbfWEcOuRrf1Gk7pVqUc2dPjgLrh1e1FIw/7DHUuiHynT+nLS0/kNrs/H8vbYdKoPkrd1C9oMi+O2Ts1deyP6Zs6XIZT97OUuleQfITFmS1GPDY/jRaRVWQeUOzrDvlU9hUqn2m7MOY5hIv/9RkTn0o0x/XSv/bCp6Y7/Gj9FDci9I95SAaztKoH+XjsUV0jUZT0QpLsQpi5AdrNc7kUVyiJU3RF9nPNFcjXQKdx5vulxRjQ5dBpWUKalzcbPfYNBsWIpM6PDDQtiysGZJF7QpqS8UREs0PHad4QjkMIvPozwyaNHcy0hJNE/FOnpY4aHdFQyM8VPT+d+rDWcy/P4VBgGeNY4isLZTUv/NuODIs224pIhEPWp+dVsfLH9L7MjkQhnQ53lnocIMCZOSGL326t2Txo1NkjCGG7LVpAmW5JdxAvzJ6RBvXhkibEAd6+m6Dvw6maFSVtUO7xvj4z1KJ+YEPB0B4IPClTxQI+PzF2w6TyTN52qDLOyT+wujwIorpZ/J66vDARwubjLjYnLC+wmgQCiiTgCSdlHQZ0+ytMMtGn+tztzeDeEhX4aIMiomEhZomch2AVSzrBk+AQ42/S8ayXsbyopxFbwOEabc4pLuAjiAMu5MJ/Vh6+mnOyQIu16g0eJ/m+XKRAXH06vYzarIWN1QYnmScDqkOjX67JkZZz4eSBuLjCW0E3CIpmtim45P25eNWYuvHiO7JIyqm3CS4ic/iudjOSgJ0NeWiLWP/rVpygpOn7Xsf5ZhOlsNYiibS1EJ/RkzM9BsaP7//lUwx7d1LemDrHua+kRoFMwIX+CEZBwsjtrif2RHV/GqfbF0Hh7caUeNm2OsMWZQ9nNfDHuM2xJ1O2IHToHpCoC/WH+emspj5nd7GgqBjfePBsjbbXk6c3Qft3I0dcQn79awyo5oWxwlSj47VjGeJcfu/E6fwF4o0a/BVi9Pl7LYG7jhBrc1nvoxKf11jbvG/0bt1jvEHttGXiq7B6Fb9PSzqL9fKnkueHPVlkCyG89aGwwvyM78ryPemKbI3VgDCcbT1CVHfEoPCpzDoutwjcyqqRHa4Fq4NrmaXjsPfeJg77yNZBT6u19zcm/viJdfESXJlppkIa1HWpW8kv/GO4P9Fy8AI3QzCbgHiQq1s1ynWT+F8T/ekdMG/mx1zJdFcpUYrudi5YmLmB0TB2xPCLnPLaSOKfozvrzmXB7mTcsDTePwKZ/Sf9T4NXPiRbjvajaQu50toxUXvPfmEGg8dwcJt2Gwa5v86ND2IniTqqIzYZLj1n+EbWnZZMVtPSQGpTOaCPi6pYpE6aKA0iSyyk9CvnJxzWTggbkp0RLSGWZw3F6dmd3/x9/fRpEoqY5LfsI3W0+qsONI+O36safQ2dbdookJMmqOnx7Wo12A6wTTwbJREsS4UFOkbhg/Udvx0yF5L22nPvWFJjbftAxkdjC450/lmtfdt2cSAx4NPCQVuBlLw5DJM3tVNiGdIkwgm8aBqpdQh9o3nkKW2w0Y6qnfKSnpACPq8XJBmIZz+Jmn622T23w0vUDc9Srk8wblPsEU0mnPlsKyFcXqz/xskmZeU1Vtq/1ImpdbcxP2mYYBotYLdyQj3jG7us/4xRCB4/cIR95WGb90bOUOrWwa6gaTF7enwHekXKprntIYSlXFHD1aHPjsCufFYDe8U06ubsntHJy0YDwsbJTPQL9pPS0Mr3an7vE07JYvGALJmpLcu010lm0cJ7nZLPZg0o6a/aralfQw+e+XbHuHv2cPXRVVW2aw0/7oI83aj3f2zCJPiUFraV3PhyT4OhUL4oaVqpYRj4/avE+ME/LvG2eCcvTrcRrhzNPvbj6rrd6oSAaFkCn7wRzNz3r7ZrJh4UzksBukkbXhhYkr3adE+d4OZ5KoSOo8pWMXgC7jcTj6zmreDVWyt4Uw8UDrWkCeZ9bbeyKBLIHtwbjLU3PfvXptEuMw8bXP2zqQm0nOabvltIbJ6SnOznJyc3x3L7wJT/AVBLAwQUAAIACAA5Fb5IbUCbGUoAAABrAAAAGwAAAHVuaXZlcnNhbC91bml2ZXJzYWwucG5nLnhtbLOxr8jNUShLLSrOzM+zVTLUM1Cyt+PlsikoSi3LTC1XqACKGekZQICSQiUqtzwzpSQDKGRgYooQzEjNTM8osVUytzCBC+oDzQQAUEsBAgAAFAACAAgAORW+SBUOrShkBAAABxEAAB0AAAAAAAAAAQAAAAAAAAAAAHVuaXZlcnNhbC9jb21tb25fbWVzc2FnZXMubG5nUEsBAgAAFAACAAgAORW+SM0WweooAwAAhgwAACcAAAAAAAAAAQAAAAAAnwQAAHVuaXZlcnNhbC9mbGFzaF9wdWJsaXNoaW5nX3NldHRpbmdzLnhtbFBLAQIAABQAAgAIADkVvkhzCr90tAIAAFAKAAAhAAAAAAAAAAEAAAAAAAwIAAB1bml2ZXJzYWwvZmxhc2hfc2tpbl9zZXR0aW5ncy54bWxQSwECAAAUAAIACAA5Fb5ILE+2i/0CAACXCwAAJgAAAAAAAAABAAAAAAD/CgAAdW5pdmVyc2FsL2h0bWxfcHVibGlzaGluZ19zZXR0aW5ncy54bWxQSwECAAAUAAIACAA5Fb5I7acq96ABAAAtBgAAHwAAAAAAAAABAAAAAABADgAAdW5pdmVyc2FsL2h0bWxfc2tpbl9zZXR0aW5ncy5qc1BLAQIAABQAAgAIADkVvkg9PC/RwQAAAOUBAAAaAAAAAAAAAAEAAAAAAB0QAAB1bml2ZXJzYWwvaTE4bl9wcmVzZXRzLnhtbFBLAQIAABQAAgAIADkVvkgM0rasbgAAAG4AAAAcAAAAAAAAAAEAAAAAABYRAAB1bml2ZXJzYWwvbG9jYWxfc2V0dGluZ3MueG1sUEsBAgAAFAACAAgARJRXRyO0Tvv7AgAAsAgAABQAAAAAAAAAAQAAAAAAvhEAAHVuaXZlcnNhbC9wbGF5ZXIueG1sUEsBAgAAFAACAAgAORW+SDXb2a1oAQAA8wIAACkAAAAAAAAAAQAAAAAA6xQAAHVuaXZlcnNhbC9za2luX2N1c3RvbWl6YXRpb25fc2V0dGluZ3MueG1sUEsBAgAAFAACAAgAORW+SNrVd8wyEwAAEV4AABcAAAAAAAAAAAAAAAAAmhYAAHVuaXZlcnNhbC91bml2ZXJzYWwucG5nUEsBAgAAFAACAAgAORW+SG1AmxlKAAAAawAAABsAAAAAAAAAAQAAAAAAASoAAHVuaXZlcnNhbC91bml2ZXJzYWwucG5nLnhtbFBLBQYAAAAACwALAEkDAACEKg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2"/>
  <p:tag name="COMMONDATA" val="eyJoZGlkIjoiNjRiYzgxYjNlZmRlMGU3ZTdiNDBlODQ0N2RhMmU1MmMifQ=="/>
  <p:tag name="KSO_WPP_MARK_KEY" val="604ba403-fb7a-4e3e-b047-fb4d986195a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976a691-a8f3-4ced-aee6-2ba5fb6867b1}"/>
  <p:tag name="TABLE_ENDDRAG_ORIGIN_RECT" val="558*254"/>
  <p:tag name="TABLE_ENDDRAG_RECT" val="57*89*558*2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976a691-a8f3-4ced-aee6-2ba5fb6867b1}"/>
  <p:tag name="TABLE_ENDDRAG_ORIGIN_RECT" val="558*254"/>
  <p:tag name="TABLE_ENDDRAG_RECT" val="57*89*558*25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ln w="25400">
          <a:gradFill flip="none" rotWithShape="1">
            <a:gsLst>
              <a:gs pos="0">
                <a:schemeClr val="bg1">
                  <a:lumMod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</a:ln>
        <a:effectLst>
          <a:outerShdw blurRad="203200" dist="76200" dir="2700000" algn="tl" rotWithShape="0">
            <a:prstClr val="black">
              <a:alpha val="60000"/>
            </a:prstClr>
          </a:outerShdw>
        </a:effectLst>
      </a:spPr>
      <a:bodyPr rtlCol="0" anchor="ctr"/>
      <a:lstStyle>
        <a:defPPr algn="ctr">
          <a:defRPr sz="1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微软雅黑 Light"/>
        <a:ea typeface="禹卫书法行书简体&#10;"/>
        <a:cs typeface=""/>
      </a:majorFont>
      <a:minorFont>
        <a:latin typeface="微软雅黑 Light"/>
        <a:ea typeface="方正启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320</Words>
  <Application>Microsoft Office PowerPoint</Application>
  <PresentationFormat>宽屏</PresentationFormat>
  <Paragraphs>82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AgencyFB</vt:lpstr>
      <vt:lpstr>等线</vt:lpstr>
      <vt:lpstr>方正启体简体</vt:lpstr>
      <vt:lpstr>方正苏新诗柳楷简体</vt:lpstr>
      <vt:lpstr>华文隶书</vt:lpstr>
      <vt:lpstr>隶书</vt:lpstr>
      <vt:lpstr>宋体</vt:lpstr>
      <vt:lpstr>微软雅黑</vt:lpstr>
      <vt:lpstr>微软雅黑 Light</vt:lpstr>
      <vt:lpstr>禹卫书法行书简体
</vt:lpstr>
      <vt:lpstr>字魂59号-创粗黑</vt:lpstr>
      <vt:lpstr>字体视界-简圆体</vt:lpstr>
      <vt:lpstr>Arial</vt:lpstr>
      <vt:lpstr>Calibri</vt:lpstr>
      <vt:lpstr>Calibri Light</vt:lpstr>
      <vt:lpstr>Times New Roman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subject>熊猫办公</dc:subject>
  <dc:creator>www.tukuppt.com</dc:creator>
  <cp:keywords>tukuppt</cp:keywords>
  <cp:lastModifiedBy>Windows User</cp:lastModifiedBy>
  <cp:revision>259</cp:revision>
  <dcterms:created xsi:type="dcterms:W3CDTF">2016-06-07T09:36:00Z</dcterms:created>
  <dcterms:modified xsi:type="dcterms:W3CDTF">2022-11-17T05:51:02Z</dcterms:modified>
  <cp:category>tukuppt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CC270FE0F3334961A9DA3951A57B3BF5</vt:lpwstr>
  </property>
</Properties>
</file>